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</p:sldMasterIdLst>
  <p:sldIdLst>
    <p:sldId id="256" r:id="rId13"/>
    <p:sldId id="257" r:id="rId14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64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5622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8660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20163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878509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099889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52257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29028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89493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8003658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369152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3761231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076092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70488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814964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41545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39500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9261956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67400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39444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85767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8228270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0957620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0723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29108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3033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11452"/>
      </p:ext>
    </p:extLst>
  </p:cSld>
  <p:clrMapOvr>
    <a:masterClrMapping/>
  </p:clrMapOvr>
  <p:transition xmlns:p14="http://schemas.microsoft.com/office/powerpoint/2010/main"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51815"/>
      </p:ext>
    </p:extLst>
  </p:cSld>
  <p:clrMapOvr>
    <a:masterClrMapping/>
  </p:clrMapOvr>
  <p:transition xmlns:p14="http://schemas.microsoft.com/office/powerpoint/2010/main"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49274"/>
      </p:ext>
    </p:extLst>
  </p:cSld>
  <p:clrMapOvr>
    <a:masterClrMapping/>
  </p:clrMapOvr>
  <p:transition xmlns:p14="http://schemas.microsoft.com/office/powerpoint/2010/main"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352337"/>
      </p:ext>
    </p:extLst>
  </p:cSld>
  <p:clrMapOvr>
    <a:masterClrMapping/>
  </p:clrMapOvr>
  <p:transition xmlns:p14="http://schemas.microsoft.com/office/powerpoint/2010/main"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69571"/>
      </p:ext>
    </p:extLst>
  </p:cSld>
  <p:clrMapOvr>
    <a:masterClrMapping/>
  </p:clrMapOvr>
  <p:transition xmlns:p14="http://schemas.microsoft.com/office/powerpoint/2010/main"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30220"/>
      </p:ext>
    </p:extLst>
  </p:cSld>
  <p:clrMapOvr>
    <a:masterClrMapping/>
  </p:clrMapOvr>
  <p:transition xmlns:p14="http://schemas.microsoft.com/office/powerpoint/2010/main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64638"/>
      </p:ext>
    </p:extLst>
  </p:cSld>
  <p:clrMapOvr>
    <a:masterClrMapping/>
  </p:clrMapOvr>
  <p:transition xmlns:p14="http://schemas.microsoft.com/office/powerpoint/2010/main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028998"/>
      </p:ext>
    </p:extLst>
  </p:cSld>
  <p:clrMapOvr>
    <a:masterClrMapping/>
  </p:clrMapOvr>
  <p:transition xmlns:p14="http://schemas.microsoft.com/office/powerpoint/2010/main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126429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00797"/>
      </p:ext>
    </p:extLst>
  </p:cSld>
  <p:clrMapOvr>
    <a:masterClrMapping/>
  </p:clrMapOvr>
  <p:transition xmlns:p14="http://schemas.microsoft.com/office/powerpoint/2010/main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3979026"/>
      </p:ext>
    </p:extLst>
  </p:cSld>
  <p:clrMapOvr>
    <a:masterClrMapping/>
  </p:clrMapOvr>
  <p:transition xmlns:p14="http://schemas.microsoft.com/office/powerpoint/2010/main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59477"/>
      </p:ext>
    </p:extLst>
  </p:cSld>
  <p:clrMapOvr>
    <a:masterClrMapping/>
  </p:clrMapOvr>
  <p:transition xmlns:p14="http://schemas.microsoft.com/office/powerpoint/2010/main"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27659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8905952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81490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1452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44353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863190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067643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41902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68354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34716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62890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93121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043797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9228449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85213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30789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98970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79152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7400934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8132368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3531431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00649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76562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91576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53220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9033672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91150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33124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95662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207949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5412584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6571742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7118135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76672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83173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454896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63717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1885609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45833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79448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84261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99404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7090675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4853015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3577395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1560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39696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608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05046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0863923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6632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72739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35617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1577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97910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5836843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0979287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04229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10600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3107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84600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365946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6707178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53221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36606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21351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5633732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005966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6940377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10583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02481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66023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6022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4984688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9122430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78286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34342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70579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6686381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3234728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6565413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32658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78009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9483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1227740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1894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1040892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10987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25242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58368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575441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094044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1624071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75572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2601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Numerical Solution of Boundary Value ODEs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219200"/>
            <a:ext cx="10464800" cy="7696200"/>
          </a:xfrm>
          <a:ln/>
        </p:spPr>
        <p:txBody>
          <a:bodyPr/>
          <a:lstStyle/>
          <a:p>
            <a:pPr>
              <a:buClrTx/>
            </a:pPr>
            <a:r>
              <a:rPr lang="en-US"/>
              <a:t>Identification of boundary value ordinary differential equations (ODEs)</a:t>
            </a:r>
          </a:p>
          <a:p>
            <a:pPr marL="762000" lvl="1"/>
            <a:r>
              <a:rPr lang="en-US"/>
              <a:t>No partial derivatives</a:t>
            </a:r>
          </a:p>
          <a:p>
            <a:pPr marL="762000" lvl="1"/>
            <a:r>
              <a:rPr lang="en-US"/>
              <a:t>All ordinary derivatives with respect to the same independent variable</a:t>
            </a:r>
          </a:p>
          <a:p>
            <a:pPr marL="762000" lvl="1"/>
            <a:r>
              <a:rPr lang="en-US"/>
              <a:t>Independent variable ranges from some known lower limit to a different upper limit</a:t>
            </a:r>
          </a:p>
          <a:p>
            <a:pPr marL="1206500" lvl="2">
              <a:buClrTx/>
            </a:pPr>
            <a:r>
              <a:rPr lang="en-US"/>
              <a:t>some boundary conditions apply at the lower limit and other boundary conditions apply at the upper limit</a:t>
            </a:r>
          </a:p>
          <a:p>
            <a:pPr>
              <a:buClrTx/>
            </a:pPr>
            <a:r>
              <a:rPr lang="en-US"/>
              <a:t>Requirements imposed by the MATLAB solver, bvp4c</a:t>
            </a:r>
          </a:p>
          <a:p>
            <a:pPr marL="762000" lvl="1"/>
            <a:r>
              <a:rPr lang="en-US"/>
              <a:t>Higher order ODEs reduced to sets of first order ODEs</a:t>
            </a:r>
          </a:p>
          <a:p>
            <a:pPr marL="762000" lvl="1">
              <a:spcBef>
                <a:spcPts val="1200"/>
              </a:spcBef>
            </a:pPr>
            <a:r>
              <a:rPr lang="en-US"/>
              <a:t>Each ODE written in the form</a:t>
            </a:r>
          </a:p>
          <a:p>
            <a:pPr marL="1206500" lvl="2">
              <a:spcBef>
                <a:spcPts val="1800"/>
              </a:spcBef>
              <a:buClrTx/>
            </a:pPr>
            <a:r>
              <a:rPr lang="en-US"/>
              <a:t>S</a:t>
            </a:r>
            <a:r>
              <a:rPr lang="en-US" baseline="-6000"/>
              <a:t>ij</a:t>
            </a:r>
            <a:r>
              <a:rPr lang="en-US"/>
              <a:t> equal zero or constant</a:t>
            </a:r>
          </a:p>
          <a:p>
            <a:pPr>
              <a:buClrTx/>
            </a:pPr>
            <a:r>
              <a:rPr lang="en-US"/>
              <a:t>To convert any second order ODE into a set of two first order ODEs</a:t>
            </a:r>
          </a:p>
          <a:p>
            <a:pPr marL="762000" lvl="1"/>
            <a:r>
              <a:rPr lang="en-US"/>
              <a:t>Define a new variable that is equal to the first derivative of the original dependent variable with respect to the independent variable</a:t>
            </a:r>
          </a:p>
          <a:p>
            <a:pPr marL="1206500" lvl="2">
              <a:buClrTx/>
            </a:pPr>
            <a:r>
              <a:rPr lang="en-US"/>
              <a:t>This definition becomes one of the two first order ODEs in the set</a:t>
            </a:r>
          </a:p>
          <a:p>
            <a:pPr marL="762000" lvl="1"/>
            <a:r>
              <a:rPr lang="en-US"/>
              <a:t>In the original second order ODE</a:t>
            </a:r>
          </a:p>
          <a:p>
            <a:pPr marL="1206500" lvl="2">
              <a:buClrTx/>
            </a:pPr>
            <a:r>
              <a:rPr lang="en-US"/>
              <a:t>Replace any occurrence of the second derivative of the original dependent variable with the first derivative of the new variable</a:t>
            </a:r>
          </a:p>
          <a:p>
            <a:pPr marL="1206500" lvl="2">
              <a:buClrTx/>
            </a:pPr>
            <a:r>
              <a:rPr lang="en-US"/>
              <a:t>Replace any occurrence of the first derivative of the original dependent variable with the new variable</a:t>
            </a:r>
          </a:p>
          <a:p>
            <a:pPr marL="762000" lvl="1"/>
            <a:r>
              <a:rPr lang="en-US"/>
              <a:t>In the boundary conditions, replace the first derivative of the original dependent variable with the new variable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4056063"/>
            <a:ext cx="26924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Using the MATLAB Template Files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562100"/>
            <a:ext cx="10464800" cy="7353300"/>
          </a:xfrm>
          <a:ln/>
        </p:spPr>
        <p:txBody>
          <a:bodyPr/>
          <a:lstStyle/>
          <a:p>
            <a:pPr>
              <a:buClrTx/>
            </a:pPr>
            <a:r>
              <a:rPr lang="en-US"/>
              <a:t>Convert all second order ODEs into sets of two first order ODEs</a:t>
            </a:r>
          </a:p>
          <a:p>
            <a:pPr>
              <a:buClrTx/>
            </a:pPr>
            <a:r>
              <a:rPr lang="en-US"/>
              <a:t>If the range of valid values of the independent variable starts (or ends) at zero, determine whether any of the the ODEs contain a term of the form S</a:t>
            </a:r>
            <a:r>
              <a:rPr lang="en-US" baseline="-6000"/>
              <a:t>ij</a:t>
            </a:r>
            <a:r>
              <a:rPr lang="en-US"/>
              <a:t>y</a:t>
            </a:r>
            <a:r>
              <a:rPr lang="en-US" baseline="-6000"/>
              <a:t>j</a:t>
            </a:r>
            <a:r>
              <a:rPr lang="en-US"/>
              <a:t>/x where S</a:t>
            </a:r>
            <a:r>
              <a:rPr lang="en-US" baseline="-6000"/>
              <a:t>ij</a:t>
            </a:r>
            <a:r>
              <a:rPr lang="en-US"/>
              <a:t> is a constant  </a:t>
            </a:r>
          </a:p>
          <a:p>
            <a:pPr marL="762000" lvl="1"/>
            <a:r>
              <a:rPr lang="en-US"/>
              <a:t>If not, the ODEs can be solved using the template file SolvBVDif.m</a:t>
            </a:r>
          </a:p>
          <a:p>
            <a:pPr marL="762000" lvl="1"/>
            <a:r>
              <a:rPr lang="en-US"/>
              <a:t>If so, the ODEs can be solved using the template file SolvBVDifS.m</a:t>
            </a:r>
          </a:p>
          <a:p>
            <a:pPr>
              <a:buClrTx/>
            </a:pPr>
            <a:r>
              <a:rPr lang="en-US"/>
              <a:t>Modify the appropriate template file as described in the step-by-step instructions for that template file and execute it</a:t>
            </a:r>
          </a:p>
          <a:p>
            <a:pPr marL="762000" lvl="1"/>
            <a:r>
              <a:rPr lang="en-US"/>
              <a:t>A single guess for each y</a:t>
            </a:r>
            <a:r>
              <a:rPr lang="en-US" baseline="-6000"/>
              <a:t>i</a:t>
            </a:r>
            <a:r>
              <a:rPr lang="en-US"/>
              <a:t> is required; think of it as the average value of y</a:t>
            </a:r>
            <a:r>
              <a:rPr lang="en-US" baseline="-6000"/>
              <a:t>i</a:t>
            </a:r>
            <a:r>
              <a:rPr lang="en-US"/>
              <a:t> over the whole range of x</a:t>
            </a:r>
          </a:p>
          <a:p>
            <a:pPr marL="762000" lvl="1"/>
            <a:r>
              <a:rPr lang="en-US"/>
              <a:t>The boundary conditions are entered in the form of residuals or errors</a:t>
            </a:r>
          </a:p>
          <a:p>
            <a:pPr marL="1206500" lvl="2">
              <a:buClrTx/>
            </a:pPr>
            <a:r>
              <a:rPr lang="en-US"/>
              <a:t>Arguments to the function bvs are column vectors containing y_at_start and y_at_end</a:t>
            </a:r>
          </a:p>
          <a:p>
            <a:pPr marL="1206500" lvl="2">
              <a:buClrTx/>
            </a:pPr>
            <a:r>
              <a:rPr lang="en-US"/>
              <a:t>If the boundary condition for y</a:t>
            </a:r>
            <a:r>
              <a:rPr lang="en-US" baseline="-6000"/>
              <a:t>i</a:t>
            </a:r>
            <a:r>
              <a:rPr lang="en-US"/>
              <a:t> is that y</a:t>
            </a:r>
            <a:r>
              <a:rPr lang="en-US" baseline="-6000"/>
              <a:t>i</a:t>
            </a:r>
            <a:r>
              <a:rPr lang="en-US"/>
              <a:t>(x=a) = y</a:t>
            </a:r>
            <a:r>
              <a:rPr lang="en-US" baseline="-6000"/>
              <a:t>ia</a:t>
            </a:r>
            <a:r>
              <a:rPr lang="en-US"/>
              <a:t>, the residual is y_at_start[i] - y</a:t>
            </a:r>
            <a:r>
              <a:rPr lang="en-US" baseline="-6000"/>
              <a:t>ia</a:t>
            </a:r>
            <a:endParaRPr lang="en-US"/>
          </a:p>
          <a:p>
            <a:pPr marL="1206500" lvl="2">
              <a:buClrTx/>
            </a:pPr>
            <a:r>
              <a:rPr lang="en-US"/>
              <a:t>If the boundary condition for y</a:t>
            </a:r>
            <a:r>
              <a:rPr lang="en-US" baseline="-6000"/>
              <a:t>i</a:t>
            </a:r>
            <a:r>
              <a:rPr lang="en-US"/>
              <a:t> is that y</a:t>
            </a:r>
            <a:r>
              <a:rPr lang="en-US" baseline="-6000"/>
              <a:t>i</a:t>
            </a:r>
            <a:r>
              <a:rPr lang="en-US"/>
              <a:t>(x=b) = y</a:t>
            </a:r>
            <a:r>
              <a:rPr lang="en-US" baseline="-6000"/>
              <a:t>ib</a:t>
            </a:r>
            <a:r>
              <a:rPr lang="en-US"/>
              <a:t>, the residual is y_at_end[i] - y</a:t>
            </a:r>
            <a:r>
              <a:rPr lang="en-US" baseline="-6000"/>
              <a:t>ib</a:t>
            </a:r>
          </a:p>
          <a:p>
            <a:pPr>
              <a:buClrTx/>
            </a:pPr>
            <a:r>
              <a:rPr lang="en-US"/>
              <a:t>See the MATLAB documentation if difficulties are encountered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409</Words>
  <Characters>0</Characters>
  <Application>Microsoft Macintosh PowerPoint</Application>
  <PresentationFormat>Custom</PresentationFormat>
  <Lines>0</Lines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2</vt:i4>
      </vt:variant>
    </vt:vector>
  </HeadingPairs>
  <TitlesOfParts>
    <vt:vector size="19" baseType="lpstr">
      <vt:lpstr>Helvetica</vt:lpstr>
      <vt:lpstr>Heiti SC Light</vt:lpstr>
      <vt:lpstr>Lucida Grande</vt:lpstr>
      <vt:lpstr>Heiti SC Medium</vt:lpstr>
      <vt:lpstr>Gill Sans</vt:lpstr>
      <vt:lpstr>Title &amp; Bullets</vt:lpstr>
      <vt:lpstr>Title &amp; Bullets</vt:lpstr>
      <vt:lpstr>Title &amp; Subtitle</vt:lpstr>
      <vt:lpstr>Photo - Horizontal</vt:lpstr>
      <vt:lpstr>Photo - Vertical</vt:lpstr>
      <vt:lpstr>Title - Top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Bullets</vt:lpstr>
      <vt:lpstr>Numerical Solution of Boundary Value ODEs</vt:lpstr>
      <vt:lpstr>Using the MATLAB Template Files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 Solution of Boundary Value ODEs</dc:title>
  <dc:subject/>
  <dc:creator/>
  <cp:keywords/>
  <dc:description/>
  <cp:lastModifiedBy>Carl Lund</cp:lastModifiedBy>
  <cp:revision>1</cp:revision>
  <dcterms:modified xsi:type="dcterms:W3CDTF">2014-09-02T16:31:17Z</dcterms:modified>
</cp:coreProperties>
</file>