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57" r:id="rId13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64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21306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65590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26411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23088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1499008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7262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91576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39547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4670654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3396523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7983714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68850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42644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83878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6935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2290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4257684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0772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11294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30449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4656355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838124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058065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208499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59814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67017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70619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3434960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92524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85522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9232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757016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402537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07678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8891082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2535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6898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94361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14610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34082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30293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44496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169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6461950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1922158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9407199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7446999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96951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69495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89237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17489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4904552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39676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24358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80954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40169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0207932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3726765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0585399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636515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92273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27819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75788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694323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42382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3781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19324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39730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7946741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0926392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9054708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67457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7917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11579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93008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9353306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66177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87116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50133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53373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6045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0702839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335973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13998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90762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61694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41998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5376172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5945992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094723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05597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82566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9873995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0847817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8440723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08788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36049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35733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0154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4289669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6304044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18683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86600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7836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8463395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3575623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3986693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95563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80869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55904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3223612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89425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0336817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31657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179110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59358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423999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8005794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0139678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19421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60181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Numerical Solution of Initial Value ODEs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Tx/>
            </a:pPr>
            <a:r>
              <a:rPr lang="en-US" dirty="0"/>
              <a:t>Sets of initial value ODEs</a:t>
            </a:r>
          </a:p>
          <a:p>
            <a:pPr marL="762000" lvl="1">
              <a:spcBef>
                <a:spcPts val="9000"/>
              </a:spcBef>
            </a:pPr>
            <a:r>
              <a:rPr lang="en-US" dirty="0"/>
              <a:t> </a:t>
            </a:r>
          </a:p>
          <a:p>
            <a:pPr marL="762000" lvl="1">
              <a:spcBef>
                <a:spcPts val="9000"/>
              </a:spcBef>
            </a:pPr>
            <a:r>
              <a:rPr lang="en-US" dirty="0"/>
              <a:t>Critical distinction - value of every dependent variable is known at the same value of the independent variable (t</a:t>
            </a:r>
            <a:r>
              <a:rPr lang="en-US" baseline="-6000" dirty="0"/>
              <a:t>0</a:t>
            </a:r>
            <a:r>
              <a:rPr lang="en-US" dirty="0"/>
              <a:t>)</a:t>
            </a:r>
          </a:p>
          <a:p>
            <a:pPr marL="762000" lvl="1"/>
            <a:r>
              <a:rPr lang="en-US" dirty="0"/>
              <a:t>Also know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final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value of t or one of the </a:t>
            </a:r>
            <a:r>
              <a:rPr lang="en-US" dirty="0" err="1"/>
              <a:t>z</a:t>
            </a:r>
            <a:r>
              <a:rPr lang="en-US" baseline="-6000" dirty="0" err="1"/>
              <a:t>i</a:t>
            </a:r>
            <a:r>
              <a:rPr lang="en-US" dirty="0"/>
              <a:t>; solve for the corresponding unknown values of all the other variables</a:t>
            </a:r>
          </a:p>
          <a:p>
            <a:pPr>
              <a:buClrTx/>
            </a:pPr>
            <a:r>
              <a:rPr lang="en-US" dirty="0"/>
              <a:t>Approach</a:t>
            </a:r>
          </a:p>
          <a:p>
            <a:pPr marL="762000" lvl="1"/>
            <a:r>
              <a:rPr lang="en-US" dirty="0"/>
              <a:t>Approximate the </a:t>
            </a:r>
            <a:r>
              <a:rPr lang="en-US" dirty="0" err="1"/>
              <a:t>z</a:t>
            </a:r>
            <a:r>
              <a:rPr lang="en-US" baseline="-6000" dirty="0" err="1"/>
              <a:t>i</a:t>
            </a:r>
            <a:r>
              <a:rPr lang="en-US" dirty="0"/>
              <a:t> over a small range of t from t</a:t>
            </a:r>
            <a:r>
              <a:rPr lang="en-US" baseline="-6000" dirty="0"/>
              <a:t>0</a:t>
            </a:r>
            <a:r>
              <a:rPr lang="en-US" dirty="0"/>
              <a:t> to t</a:t>
            </a:r>
            <a:r>
              <a:rPr lang="en-US" baseline="-6000" dirty="0"/>
              <a:t>0</a:t>
            </a:r>
            <a:r>
              <a:rPr lang="en-US" dirty="0"/>
              <a:t> + h using a convenient mathematical function (e. g. linear)</a:t>
            </a:r>
          </a:p>
          <a:p>
            <a:pPr marL="762000" lvl="1"/>
            <a:r>
              <a:rPr lang="en-US" dirty="0"/>
              <a:t>Approximate constants in the chosen mathematical function (e. g. slope in a linear function) using the equations being solved</a:t>
            </a:r>
          </a:p>
          <a:p>
            <a:pPr marL="762000" lvl="1"/>
            <a:r>
              <a:rPr lang="en-US" dirty="0"/>
              <a:t>Calculate the values of the </a:t>
            </a:r>
            <a:r>
              <a:rPr lang="en-US" dirty="0" err="1"/>
              <a:t>z</a:t>
            </a:r>
            <a:r>
              <a:rPr lang="en-US" baseline="-6000" dirty="0" err="1"/>
              <a:t>i</a:t>
            </a:r>
            <a:r>
              <a:rPr lang="en-US" dirty="0"/>
              <a:t> at t = t</a:t>
            </a:r>
            <a:r>
              <a:rPr lang="en-US" baseline="-6000" dirty="0"/>
              <a:t>0</a:t>
            </a:r>
            <a:r>
              <a:rPr lang="en-US" dirty="0"/>
              <a:t> + h using the approximate equations</a:t>
            </a:r>
          </a:p>
          <a:p>
            <a:pPr marL="762000" lvl="1"/>
            <a:r>
              <a:rPr lang="en-US" dirty="0"/>
              <a:t>Use the result as the new value of t</a:t>
            </a:r>
            <a:r>
              <a:rPr lang="en-US" baseline="-6000" dirty="0"/>
              <a:t>0</a:t>
            </a:r>
            <a:r>
              <a:rPr lang="en-US" dirty="0"/>
              <a:t> and repeat many times until t or </a:t>
            </a:r>
            <a:r>
              <a:rPr lang="en-US" dirty="0" err="1"/>
              <a:t>z</a:t>
            </a:r>
            <a:r>
              <a:rPr lang="en-US" baseline="-6000" dirty="0" err="1"/>
              <a:t>i</a:t>
            </a:r>
            <a:r>
              <a:rPr lang="en-US" dirty="0"/>
              <a:t> reaches its known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final</a:t>
            </a:r>
            <a:r>
              <a:rPr lang="en-US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value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2057400"/>
            <a:ext cx="3814763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Numerical Solution of Initial Value ODEs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244600"/>
            <a:ext cx="10464800" cy="7670800"/>
          </a:xfrm>
          <a:ln/>
        </p:spPr>
        <p:txBody>
          <a:bodyPr/>
          <a:lstStyle/>
          <a:p>
            <a:pPr>
              <a:buClrTx/>
            </a:pPr>
            <a:r>
              <a:rPr lang="en-US" dirty="0"/>
              <a:t>Known Issues</a:t>
            </a:r>
          </a:p>
          <a:p>
            <a:pPr marL="762000" lvl="1">
              <a:spcBef>
                <a:spcPts val="300"/>
              </a:spcBef>
            </a:pPr>
            <a:r>
              <a:rPr lang="en-US" dirty="0"/>
              <a:t>Generally the smaller the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step </a:t>
            </a:r>
            <a:r>
              <a:rPr lang="en-US"/>
              <a:t>size</a:t>
            </a:r>
            <a:r>
              <a:rPr lang="en-US" smtClean="0"/>
              <a:t>,</a:t>
            </a:r>
            <a:r>
              <a:rPr lang="en-US" smtClean="0">
                <a:latin typeface="Arial"/>
              </a:rPr>
              <a:t>”</a:t>
            </a:r>
            <a:r>
              <a:rPr lang="en-US" smtClean="0"/>
              <a:t> </a:t>
            </a:r>
            <a:r>
              <a:rPr lang="en-US" dirty="0"/>
              <a:t>h, the greater the accuracy</a:t>
            </a:r>
          </a:p>
          <a:p>
            <a:pPr marL="1206500" lvl="2">
              <a:spcBef>
                <a:spcPts val="300"/>
              </a:spcBef>
              <a:buClrTx/>
            </a:pPr>
            <a:r>
              <a:rPr lang="en-US" dirty="0"/>
              <a:t>but if h becomes too small, numerical </a:t>
            </a:r>
            <a:r>
              <a:rPr lang="en-US" dirty="0" err="1"/>
              <a:t>roundoff</a:t>
            </a:r>
            <a:r>
              <a:rPr lang="en-US" dirty="0"/>
              <a:t> will introduce significant errors</a:t>
            </a:r>
          </a:p>
          <a:p>
            <a:pPr marL="762000" lvl="1">
              <a:spcBef>
                <a:spcPts val="300"/>
              </a:spcBef>
            </a:pPr>
            <a:r>
              <a:rPr lang="en-US" dirty="0"/>
              <a:t>Stiff ODEs</a:t>
            </a:r>
          </a:p>
          <a:p>
            <a:pPr marL="1206500" lvl="2">
              <a:spcBef>
                <a:spcPts val="300"/>
              </a:spcBef>
              <a:buClrTx/>
            </a:pPr>
            <a:r>
              <a:rPr lang="en-US" dirty="0"/>
              <a:t>One dependent variable changes very abruptly over a very small range of the independent variable</a:t>
            </a:r>
          </a:p>
          <a:p>
            <a:pPr marL="1206500" lvl="2">
              <a:spcBef>
                <a:spcPts val="300"/>
              </a:spcBef>
              <a:buClrTx/>
            </a:pPr>
            <a:r>
              <a:rPr lang="en-US" dirty="0"/>
              <a:t>The changes in that variable affect the changes in other dependent variables over a much larger range of the independent variable</a:t>
            </a:r>
          </a:p>
          <a:p>
            <a:pPr>
              <a:spcBef>
                <a:spcPts val="300"/>
              </a:spcBef>
              <a:buClrTx/>
            </a:pPr>
            <a:r>
              <a:rPr lang="en-US" dirty="0"/>
              <a:t>Many different variations on the approach</a:t>
            </a:r>
          </a:p>
          <a:p>
            <a:pPr marL="762000" lvl="1">
              <a:spcBef>
                <a:spcPts val="300"/>
              </a:spcBef>
            </a:pPr>
            <a:r>
              <a:rPr lang="en-US" dirty="0" err="1"/>
              <a:t>Runge-Kutta</a:t>
            </a:r>
            <a:r>
              <a:rPr lang="en-US" dirty="0"/>
              <a:t> is arguably the most popular for non-stiff equations</a:t>
            </a:r>
          </a:p>
          <a:p>
            <a:pPr marL="762000" lvl="1">
              <a:spcBef>
                <a:spcPts val="300"/>
              </a:spcBef>
            </a:pPr>
            <a:r>
              <a:rPr lang="en-US" dirty="0"/>
              <a:t>Special methods are required when solving stiff equations</a:t>
            </a:r>
          </a:p>
          <a:p>
            <a:pPr>
              <a:spcBef>
                <a:spcPts val="300"/>
              </a:spcBef>
              <a:buClrTx/>
            </a:pPr>
            <a:r>
              <a:rPr lang="en-US" dirty="0"/>
              <a:t>MATLAB provides several different built in functions</a:t>
            </a:r>
          </a:p>
          <a:p>
            <a:pPr marL="762000" lvl="1">
              <a:spcBef>
                <a:spcPts val="300"/>
              </a:spcBef>
            </a:pPr>
            <a:r>
              <a:rPr lang="en-US" dirty="0"/>
              <a:t>ode45 can be used for non-stiff equations; it implements the </a:t>
            </a:r>
            <a:r>
              <a:rPr lang="en-US" dirty="0" err="1"/>
              <a:t>Runge-Kutta</a:t>
            </a:r>
            <a:r>
              <a:rPr lang="en-US" dirty="0"/>
              <a:t> method</a:t>
            </a:r>
          </a:p>
          <a:p>
            <a:pPr marL="762000" lvl="1">
              <a:spcBef>
                <a:spcPts val="300"/>
              </a:spcBef>
            </a:pPr>
            <a:r>
              <a:rPr lang="en-US" dirty="0"/>
              <a:t>ode15s can be used of stiff equations</a:t>
            </a:r>
          </a:p>
          <a:p>
            <a:pPr marL="762000" lvl="1">
              <a:spcBef>
                <a:spcPts val="300"/>
              </a:spcBef>
            </a:pPr>
            <a:r>
              <a:rPr lang="en-US" dirty="0"/>
              <a:t>By default the built in solvers assume that the final value of t is known</a:t>
            </a:r>
          </a:p>
          <a:p>
            <a:pPr marL="1206500" lvl="2">
              <a:spcBef>
                <a:spcPts val="300"/>
              </a:spcBef>
              <a:buClrTx/>
            </a:pPr>
            <a:r>
              <a:rPr lang="en-US" dirty="0"/>
              <a:t>An additional termination criterion can be specified where the equations are solved until one of the </a:t>
            </a:r>
            <a:r>
              <a:rPr lang="en-US" dirty="0" err="1"/>
              <a:t>z</a:t>
            </a:r>
            <a:r>
              <a:rPr lang="en-US" baseline="-6000" dirty="0" err="1"/>
              <a:t>i</a:t>
            </a:r>
            <a:r>
              <a:rPr lang="en-US" dirty="0"/>
              <a:t> reaches a known final value</a:t>
            </a:r>
          </a:p>
          <a:p>
            <a:pPr marL="1651000" lvl="3">
              <a:spcBef>
                <a:spcPts val="300"/>
              </a:spcBef>
              <a:buClrTx/>
            </a:pPr>
            <a:r>
              <a:rPr lang="en-US" dirty="0"/>
              <a:t>A final value of t still must be specified</a:t>
            </a:r>
          </a:p>
          <a:p>
            <a:pPr marL="1651000" lvl="3">
              <a:spcBef>
                <a:spcPts val="300"/>
              </a:spcBef>
              <a:buClrTx/>
            </a:pPr>
            <a:r>
              <a:rPr lang="en-US" dirty="0" err="1"/>
              <a:t>zi</a:t>
            </a:r>
            <a:r>
              <a:rPr lang="en-US" dirty="0"/>
              <a:t> must reach its final value before t reaches the final value specified for it</a:t>
            </a:r>
          </a:p>
          <a:p>
            <a:pPr>
              <a:spcBef>
                <a:spcPts val="300"/>
              </a:spcBef>
              <a:buClrTx/>
            </a:pPr>
            <a:r>
              <a:rPr lang="en-US" dirty="0"/>
              <a:t>Template files named </a:t>
            </a:r>
            <a:r>
              <a:rPr lang="en-US" dirty="0" err="1"/>
              <a:t>SolvIVDifI.m</a:t>
            </a:r>
            <a:r>
              <a:rPr lang="en-US" dirty="0"/>
              <a:t> and </a:t>
            </a:r>
            <a:r>
              <a:rPr lang="en-US" dirty="0" err="1"/>
              <a:t>SolvIVDifD.m</a:t>
            </a:r>
            <a:r>
              <a:rPr lang="en-US" dirty="0"/>
              <a:t> are provided with instructions for their use</a:t>
            </a:r>
          </a:p>
          <a:p>
            <a:pPr marL="762000" lvl="1">
              <a:spcBef>
                <a:spcPts val="300"/>
              </a:spcBef>
            </a:pPr>
            <a:r>
              <a:rPr lang="en-US" dirty="0" err="1"/>
              <a:t>SolvIVDifI.m</a:t>
            </a:r>
            <a:r>
              <a:rPr lang="en-US" dirty="0"/>
              <a:t> when the final value of independent variable is known</a:t>
            </a:r>
          </a:p>
          <a:p>
            <a:pPr marL="762000" lvl="1">
              <a:spcBef>
                <a:spcPts val="300"/>
              </a:spcBef>
            </a:pPr>
            <a:r>
              <a:rPr lang="en-US" dirty="0" err="1"/>
              <a:t>SolvIVDifD.m</a:t>
            </a:r>
            <a:r>
              <a:rPr lang="en-US" dirty="0"/>
              <a:t> when the final value of one of the dependent variables is known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379</Words>
  <Characters>0</Characters>
  <Application>Microsoft Macintosh PowerPoint</Application>
  <PresentationFormat>Custom</PresentationFormat>
  <Lines>0</Lines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2</vt:i4>
      </vt:variant>
    </vt:vector>
  </HeadingPairs>
  <TitlesOfParts>
    <vt:vector size="18" baseType="lpstr">
      <vt:lpstr>Helvetica</vt:lpstr>
      <vt:lpstr>Heiti SC Light</vt:lpstr>
      <vt:lpstr>Lucida Grande</vt:lpstr>
      <vt:lpstr>Gill Sans</vt:lpstr>
      <vt:lpstr>Heiti SC Medium</vt:lpstr>
      <vt:lpstr>Title &amp; Bullets</vt:lpstr>
      <vt:lpstr>Bullets</vt:lpstr>
      <vt:lpstr>Title &amp; Subtitle</vt:lpstr>
      <vt:lpstr>Photo - Horizontal</vt:lpstr>
      <vt:lpstr>Photo - Vertical</vt:lpstr>
      <vt:lpstr>Title - Top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Numerical Solution of Initial Value ODEs</vt:lpstr>
      <vt:lpstr>Numerical Solution of Initial Value ODEs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 Solution of Initial Value ODEs</dc:title>
  <dc:subject/>
  <dc:creator/>
  <cp:keywords/>
  <dc:description/>
  <cp:lastModifiedBy>Carl Lund</cp:lastModifiedBy>
  <cp:revision>1</cp:revision>
  <dcterms:modified xsi:type="dcterms:W3CDTF">2014-09-01T15:23:41Z</dcterms:modified>
</cp:coreProperties>
</file>