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</p:sldMasterIdLst>
  <p:sldIdLst>
    <p:sldId id="258" r:id="rId13"/>
    <p:sldId id="256" r:id="rId14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424" y="-10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54319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01628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591276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42858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7321822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717353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2991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033689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6762998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7719324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4786940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256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77698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02346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708457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98966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917126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12662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890280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35979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2711578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0552476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9823579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56333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211010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66772"/>
      </p:ext>
    </p:extLst>
  </p:cSld>
  <p:clrMapOvr>
    <a:masterClrMapping/>
  </p:clrMapOvr>
  <p:transition xmlns:p14="http://schemas.microsoft.com/office/powerpoint/2010/main"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15663"/>
      </p:ext>
    </p:extLst>
  </p:cSld>
  <p:clrMapOvr>
    <a:masterClrMapping/>
  </p:clrMapOvr>
  <p:transition xmlns:p14="http://schemas.microsoft.com/office/powerpoint/2010/main"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07188"/>
      </p:ext>
    </p:extLst>
  </p:cSld>
  <p:clrMapOvr>
    <a:masterClrMapping/>
  </p:clrMapOvr>
  <p:transition xmlns:p14="http://schemas.microsoft.com/office/powerpoint/2010/main"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9647419"/>
      </p:ext>
    </p:extLst>
  </p:cSld>
  <p:clrMapOvr>
    <a:masterClrMapping/>
  </p:clrMapOvr>
  <p:transition xmlns:p14="http://schemas.microsoft.com/office/powerpoint/2010/main"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107135"/>
      </p:ext>
    </p:extLst>
  </p:cSld>
  <p:clrMapOvr>
    <a:masterClrMapping/>
  </p:clrMapOvr>
  <p:transition xmlns:p14="http://schemas.microsoft.com/office/powerpoint/2010/main"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88198"/>
      </p:ext>
    </p:extLst>
  </p:cSld>
  <p:clrMapOvr>
    <a:masterClrMapping/>
  </p:clrMapOvr>
  <p:transition xmlns:p14="http://schemas.microsoft.com/office/powerpoint/2010/main"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80664"/>
      </p:ext>
    </p:extLst>
  </p:cSld>
  <p:clrMapOvr>
    <a:masterClrMapping/>
  </p:clrMapOvr>
  <p:transition xmlns:p14="http://schemas.microsoft.com/office/powerpoint/2010/main"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857547"/>
      </p:ext>
    </p:extLst>
  </p:cSld>
  <p:clrMapOvr>
    <a:masterClrMapping/>
  </p:clrMapOvr>
  <p:transition xmlns:p14="http://schemas.microsoft.com/office/powerpoint/2010/main"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8697714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58372"/>
      </p:ext>
    </p:extLst>
  </p:cSld>
  <p:clrMapOvr>
    <a:masterClrMapping/>
  </p:clrMapOvr>
  <p:transition xmlns:p14="http://schemas.microsoft.com/office/powerpoint/2010/main"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3834726"/>
      </p:ext>
    </p:extLst>
  </p:cSld>
  <p:clrMapOvr>
    <a:masterClrMapping/>
  </p:clrMapOvr>
  <p:transition xmlns:p14="http://schemas.microsoft.com/office/powerpoint/2010/main"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541850"/>
      </p:ext>
    </p:extLst>
  </p:cSld>
  <p:clrMapOvr>
    <a:masterClrMapping/>
  </p:clrMapOvr>
  <p:transition xmlns:p14="http://schemas.microsoft.com/office/powerpoint/2010/main"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50546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8360923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39165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28315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73088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436617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52878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47475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0088192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697151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687004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293343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39810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5301108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137831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57623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48845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4492155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2901011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1348813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5208950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56559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81652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661541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972301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7892911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89215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60467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403125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33587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7995081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4470456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2348609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026942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11376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72454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513241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1195050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10924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72265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15569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4851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3776703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037959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3864710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25839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52478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48331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46721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0170574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297124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397714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398347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4357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4500094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8933282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8544827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51232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28608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97713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19022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3959998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5900509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74326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43090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28323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668767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1611986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9733339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341385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475884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89655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47850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4815385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4122077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686023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71025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65021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8172557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808761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8895585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6780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95989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62705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0760494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88407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7207084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22162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0885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538929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5344955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6001059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0995291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417762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126464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3074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Solving Algebraic Equations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612900"/>
            <a:ext cx="10464800" cy="7404100"/>
          </a:xfrm>
          <a:ln/>
        </p:spPr>
        <p:txBody>
          <a:bodyPr/>
          <a:lstStyle/>
          <a:p>
            <a:pPr>
              <a:buClrTx/>
            </a:pPr>
            <a:r>
              <a:rPr lang="en-US"/>
              <a:t>Representation of the equations: </a:t>
            </a:r>
          </a:p>
          <a:p>
            <a:pPr marL="762000" lvl="1"/>
            <a:r>
              <a:rPr lang="en-US"/>
              <a:t>or in vector form: </a:t>
            </a:r>
          </a:p>
          <a:p>
            <a:pPr>
              <a:buClrTx/>
            </a:pPr>
            <a:r>
              <a:rPr lang="en-US"/>
              <a:t>General approach</a:t>
            </a:r>
          </a:p>
          <a:p>
            <a:pPr marL="762000" lvl="1"/>
            <a:r>
              <a:rPr lang="en-US"/>
              <a:t>Guess the solution, </a:t>
            </a:r>
            <a:r>
              <a:rPr lang="en-US" i="1" u="sng"/>
              <a:t>z</a:t>
            </a:r>
            <a:r>
              <a:rPr lang="en-US" baseline="-6000"/>
              <a:t>0</a:t>
            </a:r>
            <a:r>
              <a:rPr lang="en-US"/>
              <a:t>, use the guess to generate approximate linear equations, solve the approximate linear equations to obtain an improved guess</a:t>
            </a:r>
          </a:p>
          <a:p>
            <a:pPr marL="762000" lvl="1"/>
            <a:r>
              <a:rPr lang="en-US"/>
              <a:t>Repeat that process until</a:t>
            </a:r>
          </a:p>
          <a:p>
            <a:pPr marL="1206500" lvl="2">
              <a:buClrTx/>
            </a:pPr>
            <a:r>
              <a:rPr lang="en-US"/>
              <a:t>A specified number of iterations have occurred</a:t>
            </a:r>
          </a:p>
          <a:p>
            <a:pPr marL="1206500" lvl="2">
              <a:buClrTx/>
            </a:pPr>
            <a:r>
              <a:rPr lang="en-US"/>
              <a:t>A specified number of function evaluations have occurred</a:t>
            </a:r>
          </a:p>
          <a:p>
            <a:pPr marL="1206500" lvl="2">
              <a:buClrTx/>
            </a:pPr>
            <a:r>
              <a:rPr lang="en-US"/>
              <a:t>The values of the functions less than some specified tolerance</a:t>
            </a:r>
          </a:p>
          <a:p>
            <a:pPr marL="1206500" lvl="2">
              <a:buClrTx/>
            </a:pPr>
            <a:r>
              <a:rPr lang="en-US"/>
              <a:t>The values of the unknowns are changing by less than some specified tolerance</a:t>
            </a:r>
          </a:p>
          <a:p>
            <a:pPr>
              <a:buClrTx/>
            </a:pPr>
            <a:r>
              <a:rPr lang="en-US"/>
              <a:t>The equations can be linearized by truncating a Taylor series expansion</a:t>
            </a:r>
          </a:p>
          <a:p>
            <a:pPr marL="762000" lvl="1"/>
            <a:endParaRPr lang="en-US"/>
          </a:p>
          <a:p>
            <a:pPr marL="762000" lvl="1"/>
            <a:r>
              <a:rPr lang="en-US"/>
              <a:t> </a:t>
            </a:r>
          </a:p>
          <a:p>
            <a:pPr marL="762000" lvl="1"/>
            <a:endParaRPr lang="en-US"/>
          </a:p>
          <a:p>
            <a:pPr marL="762000" lvl="1"/>
            <a:r>
              <a:rPr lang="en-US"/>
              <a:t>The derivatives in the linearized equation can be approximated numerically</a:t>
            </a:r>
          </a:p>
          <a:p>
            <a:pPr marL="1206500" lvl="2">
              <a:buClrTx/>
            </a:pPr>
            <a:endParaRPr lang="en-US"/>
          </a:p>
          <a:p>
            <a:pPr marL="1206500" lvl="2">
              <a:buClrTx/>
            </a:pPr>
            <a:r>
              <a:rPr lang="en-US"/>
              <a:t> 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900" y="923925"/>
            <a:ext cx="2273300" cy="191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100" y="2019300"/>
            <a:ext cx="1168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5842000"/>
            <a:ext cx="9005888" cy="89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700" y="7112000"/>
            <a:ext cx="7467600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Solving Algebraic Equations Using MATLAB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Tx/>
            </a:pPr>
            <a:r>
              <a:rPr lang="en-US"/>
              <a:t>The built-in MATLAB function fsolve performs the tasks just described</a:t>
            </a:r>
          </a:p>
          <a:p>
            <a:pPr marL="762000" lvl="1"/>
            <a:r>
              <a:rPr lang="en-US"/>
              <a:t>The user provides</a:t>
            </a:r>
          </a:p>
          <a:p>
            <a:pPr marL="1206500" lvl="2">
              <a:buClrTx/>
            </a:pPr>
            <a:r>
              <a:rPr lang="en-US"/>
              <a:t>a guess for the solution, </a:t>
            </a:r>
            <a:r>
              <a:rPr lang="en-US" i="1" u="sng"/>
              <a:t>z</a:t>
            </a:r>
            <a:r>
              <a:rPr lang="en-US" baseline="-6000"/>
              <a:t>0</a:t>
            </a:r>
            <a:endParaRPr lang="en-US"/>
          </a:p>
          <a:p>
            <a:pPr marL="1206500" lvl="2">
              <a:buClrTx/>
            </a:pPr>
            <a:r>
              <a:rPr lang="en-US"/>
              <a:t>a function that fsolve can call</a:t>
            </a:r>
          </a:p>
          <a:p>
            <a:pPr marL="1651000" lvl="3">
              <a:buClrTx/>
            </a:pPr>
            <a:r>
              <a:rPr lang="en-US"/>
              <a:t>this function takes values of the unknowns, </a:t>
            </a:r>
            <a:r>
              <a:rPr lang="en-US" i="1" u="sng"/>
              <a:t>z</a:t>
            </a:r>
            <a:r>
              <a:rPr lang="en-US"/>
              <a:t>, as its only argument</a:t>
            </a:r>
          </a:p>
          <a:p>
            <a:pPr marL="1651000" lvl="3">
              <a:buClrTx/>
            </a:pPr>
            <a:r>
              <a:rPr lang="en-US"/>
              <a:t>it returns the values of the functions, </a:t>
            </a:r>
            <a:r>
              <a:rPr lang="en-US" i="1" u="sng"/>
              <a:t>f</a:t>
            </a:r>
            <a:r>
              <a:rPr lang="en-US"/>
              <a:t>, calculated using the values of </a:t>
            </a:r>
            <a:r>
              <a:rPr lang="en-US" i="1" u="sng"/>
              <a:t>z</a:t>
            </a:r>
            <a:r>
              <a:rPr lang="en-US"/>
              <a:t> passed to it</a:t>
            </a:r>
          </a:p>
          <a:p>
            <a:pPr>
              <a:buClrTx/>
            </a:pPr>
            <a:r>
              <a:rPr lang="en-US"/>
              <a:t>A MATLAB template file named SolvNonDif.m is provided for your use</a:t>
            </a:r>
          </a:p>
          <a:p>
            <a:pPr marL="762000" lvl="1"/>
            <a:r>
              <a:rPr lang="en-US"/>
              <a:t>It requires four modifications</a:t>
            </a:r>
          </a:p>
          <a:p>
            <a:pPr marL="1206500" lvl="2">
              <a:buClrTx/>
            </a:pPr>
            <a:r>
              <a:rPr lang="en-US"/>
              <a:t>Enter the values of any constants that appear in the problem being solved</a:t>
            </a:r>
          </a:p>
          <a:p>
            <a:pPr marL="1206500" lvl="2">
              <a:buClrTx/>
            </a:pPr>
            <a:r>
              <a:rPr lang="en-US"/>
              <a:t>Enter expressions to evaluate the functions, </a:t>
            </a:r>
            <a:r>
              <a:rPr lang="en-US" i="1" u="sng"/>
              <a:t>f</a:t>
            </a:r>
            <a:r>
              <a:rPr lang="en-US"/>
              <a:t>, given the values of the variables, </a:t>
            </a:r>
            <a:r>
              <a:rPr lang="en-US" i="1" u="sng"/>
              <a:t>z</a:t>
            </a:r>
            <a:endParaRPr lang="en-US"/>
          </a:p>
          <a:p>
            <a:pPr marL="1206500" lvl="2">
              <a:buClrTx/>
            </a:pPr>
            <a:r>
              <a:rPr lang="en-US"/>
              <a:t>Enter the values to be used as the guess for the solution, </a:t>
            </a:r>
            <a:r>
              <a:rPr lang="en-US" i="1" u="sng"/>
              <a:t>z</a:t>
            </a:r>
            <a:r>
              <a:rPr lang="en-US" baseline="-6000"/>
              <a:t>0</a:t>
            </a:r>
            <a:endParaRPr lang="en-US"/>
          </a:p>
          <a:p>
            <a:pPr marL="1206500" lvl="2">
              <a:buClrTx/>
            </a:pPr>
            <a:r>
              <a:rPr lang="en-US"/>
              <a:t>Enter code to calculate any additional quantities that are desired using the solution to the equations</a:t>
            </a:r>
          </a:p>
          <a:p>
            <a:pPr marL="762000" lvl="1"/>
            <a:r>
              <a:rPr lang="en-US"/>
              <a:t>It produces</a:t>
            </a:r>
          </a:p>
          <a:p>
            <a:pPr marL="1206500" lvl="2">
              <a:buClrTx/>
            </a:pPr>
            <a:r>
              <a:rPr lang="en-US"/>
              <a:t>A message stating whether a valid solution was obtained</a:t>
            </a:r>
          </a:p>
          <a:p>
            <a:pPr marL="1206500" lvl="2">
              <a:buClrTx/>
            </a:pPr>
            <a:r>
              <a:rPr lang="en-US"/>
              <a:t>A solution, </a:t>
            </a:r>
            <a:r>
              <a:rPr lang="en-US" i="1" u="sng"/>
              <a:t>z</a:t>
            </a:r>
            <a:r>
              <a:rPr lang="en-US"/>
              <a:t>, to the equations</a:t>
            </a:r>
          </a:p>
          <a:p>
            <a:pPr marL="1206500" lvl="2">
              <a:buClrTx/>
            </a:pPr>
            <a:r>
              <a:rPr lang="en-US"/>
              <a:t>The values of the functions, </a:t>
            </a:r>
            <a:r>
              <a:rPr lang="en-US" i="1" u="sng"/>
              <a:t>f</a:t>
            </a:r>
            <a:r>
              <a:rPr lang="en-US"/>
              <a:t>, evaluated using the returned solution, </a:t>
            </a:r>
            <a:r>
              <a:rPr lang="en-US" i="1" u="sng"/>
              <a:t>z</a:t>
            </a:r>
            <a:endParaRPr lang="en-US"/>
          </a:p>
          <a:p>
            <a:pPr marL="1206500" lvl="2">
              <a:buClrTx/>
            </a:pPr>
            <a:r>
              <a:rPr lang="en-US"/>
              <a:t>A listing of the values of any additional quantities you entered code for</a:t>
            </a:r>
          </a:p>
          <a:p>
            <a:pPr marL="762000" lvl="1"/>
            <a:r>
              <a:rPr lang="en-US"/>
              <a:t>Step-by-step instructions for using it are provided</a:t>
            </a:r>
          </a:p>
          <a:p>
            <a:pPr marL="762000" lvl="1"/>
            <a:r>
              <a:rPr lang="en-US"/>
              <a:t>Example 1 illustrates its use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309</Words>
  <Characters>0</Characters>
  <Application>Microsoft Macintosh PowerPoint</Application>
  <PresentationFormat>Custom</PresentationFormat>
  <Lines>0</Lines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2</vt:i4>
      </vt:variant>
    </vt:vector>
  </HeadingPairs>
  <TitlesOfParts>
    <vt:vector size="19" baseType="lpstr">
      <vt:lpstr>Helvetica</vt:lpstr>
      <vt:lpstr>Heiti SC Light</vt:lpstr>
      <vt:lpstr>Lucida Grande</vt:lpstr>
      <vt:lpstr>Heiti SC Medium</vt:lpstr>
      <vt:lpstr>Gill Sans</vt:lpstr>
      <vt:lpstr>Title &amp; Bullets</vt:lpstr>
      <vt:lpstr>Title &amp; Bullets</vt:lpstr>
      <vt:lpstr>Title &amp; Subtitle</vt:lpstr>
      <vt:lpstr>Photo - Horizontal</vt:lpstr>
      <vt:lpstr>Photo - Vertical</vt:lpstr>
      <vt:lpstr>Title - Top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Bullets</vt:lpstr>
      <vt:lpstr>Solving Algebraic Equations</vt:lpstr>
      <vt:lpstr>Solving Algebraic Equations Using MATLAB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Solving Algebraic Equations</dc:title>
  <dc:subject/>
  <dc:creator/>
  <cp:keywords/>
  <dc:description/>
  <cp:lastModifiedBy>Carl Lund</cp:lastModifiedBy>
  <cp:revision>1</cp:revision>
  <dcterms:modified xsi:type="dcterms:W3CDTF">2014-08-19T17:39:22Z</dcterms:modified>
</cp:coreProperties>
</file>