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</p:sldMasterIdLst>
  <p:sldIdLst>
    <p:sldId id="256" r:id="rId12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5pPr>
    <a:lvl6pPr marL="22860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6pPr>
    <a:lvl7pPr marL="27432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7pPr>
    <a:lvl8pPr marL="32004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8pPr>
    <a:lvl9pPr marL="36576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56" y="-10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Master" Target="slideMasters/slideMaster11.xml"/><Relationship Id="rId12" Type="http://schemas.openxmlformats.org/officeDocument/2006/relationships/slide" Target="slides/slide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9" Type="http://schemas.openxmlformats.org/officeDocument/2006/relationships/slideMaster" Target="slideMasters/slideMaster9.xml"/><Relationship Id="rId10" Type="http://schemas.openxmlformats.org/officeDocument/2006/relationships/slideMaster" Target="slideMasters/slideMaster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56807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27152"/>
      </p:ext>
    </p:extLst>
  </p:cSld>
  <p:clrMapOvr>
    <a:masterClrMapping/>
  </p:clrMapOvr>
  <p:transition xmlns:p14="http://schemas.microsoft.com/office/powerpoint/2010/main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10614"/>
      </p:ext>
    </p:extLst>
  </p:cSld>
  <p:clrMapOvr>
    <a:masterClrMapping/>
  </p:clrMapOvr>
  <p:transition xmlns:p14="http://schemas.microsoft.com/office/powerpoint/2010/main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76904"/>
      </p:ext>
    </p:extLst>
  </p:cSld>
  <p:clrMapOvr>
    <a:masterClrMapping/>
  </p:clrMapOvr>
  <p:transition xmlns:p14="http://schemas.microsoft.com/office/powerpoint/2010/main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191746"/>
      </p:ext>
    </p:extLst>
  </p:cSld>
  <p:clrMapOvr>
    <a:masterClrMapping/>
  </p:clrMapOvr>
  <p:transition xmlns:p14="http://schemas.microsoft.com/office/powerpoint/2010/main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948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705324"/>
      </p:ext>
    </p:extLst>
  </p:cSld>
  <p:clrMapOvr>
    <a:masterClrMapping/>
  </p:clrMapOvr>
  <p:transition xmlns:p14="http://schemas.microsoft.com/office/powerpoint/2010/main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38955"/>
      </p:ext>
    </p:extLst>
  </p:cSld>
  <p:clrMapOvr>
    <a:masterClrMapping/>
  </p:clrMapOvr>
  <p:transition xmlns:p14="http://schemas.microsoft.com/office/powerpoint/2010/main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43673"/>
      </p:ext>
    </p:extLst>
  </p:cSld>
  <p:clrMapOvr>
    <a:masterClrMapping/>
  </p:clrMapOvr>
  <p:transition xmlns:p14="http://schemas.microsoft.com/office/powerpoint/2010/main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6233464"/>
      </p:ext>
    </p:extLst>
  </p:cSld>
  <p:clrMapOvr>
    <a:masterClrMapping/>
  </p:clrMapOvr>
  <p:transition xmlns:p14="http://schemas.microsoft.com/office/powerpoint/2010/main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9398753"/>
      </p:ext>
    </p:extLst>
  </p:cSld>
  <p:clrMapOvr>
    <a:masterClrMapping/>
  </p:clrMapOvr>
  <p:transition xmlns:p14="http://schemas.microsoft.com/office/powerpoint/2010/main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4555926"/>
      </p:ext>
    </p:extLst>
  </p:cSld>
  <p:clrMapOvr>
    <a:masterClrMapping/>
  </p:clrMapOvr>
  <p:transition xmlns:p14="http://schemas.microsoft.com/office/powerpoint/2010/main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79002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00971"/>
      </p:ext>
    </p:extLst>
  </p:cSld>
  <p:clrMapOvr>
    <a:masterClrMapping/>
  </p:clrMapOvr>
  <p:transition xmlns:p14="http://schemas.microsoft.com/office/powerpoint/2010/main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10078"/>
      </p:ext>
    </p:extLst>
  </p:cSld>
  <p:clrMapOvr>
    <a:masterClrMapping/>
  </p:clrMapOvr>
  <p:transition xmlns:p14="http://schemas.microsoft.com/office/powerpoint/2010/main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104546"/>
      </p:ext>
    </p:extLst>
  </p:cSld>
  <p:clrMapOvr>
    <a:masterClrMapping/>
  </p:clrMapOvr>
  <p:transition xmlns:p14="http://schemas.microsoft.com/office/powerpoint/2010/main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449188"/>
      </p:ext>
    </p:extLst>
  </p:cSld>
  <p:clrMapOvr>
    <a:masterClrMapping/>
  </p:clrMapOvr>
  <p:transition xmlns:p14="http://schemas.microsoft.com/office/powerpoint/2010/main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6571151"/>
      </p:ext>
    </p:extLst>
  </p:cSld>
  <p:clrMapOvr>
    <a:masterClrMapping/>
  </p:clrMapOvr>
  <p:transition xmlns:p14="http://schemas.microsoft.com/office/powerpoint/2010/main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27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51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21233"/>
      </p:ext>
    </p:extLst>
  </p:cSld>
  <p:clrMapOvr>
    <a:masterClrMapping/>
  </p:clrMapOvr>
  <p:transition xmlns:p14="http://schemas.microsoft.com/office/powerpoint/2010/main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96458"/>
      </p:ext>
    </p:extLst>
  </p:cSld>
  <p:clrMapOvr>
    <a:masterClrMapping/>
  </p:clrMapOvr>
  <p:transition xmlns:p14="http://schemas.microsoft.com/office/powerpoint/2010/main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633825"/>
      </p:ext>
    </p:extLst>
  </p:cSld>
  <p:clrMapOvr>
    <a:masterClrMapping/>
  </p:clrMapOvr>
  <p:transition xmlns:p14="http://schemas.microsoft.com/office/powerpoint/2010/main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9778427"/>
      </p:ext>
    </p:extLst>
  </p:cSld>
  <p:clrMapOvr>
    <a:masterClrMapping/>
  </p:clrMapOvr>
  <p:transition xmlns:p14="http://schemas.microsoft.com/office/powerpoint/2010/main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392654"/>
      </p:ext>
    </p:extLst>
  </p:cSld>
  <p:clrMapOvr>
    <a:masterClrMapping/>
  </p:clrMapOvr>
  <p:transition xmlns:p14="http://schemas.microsoft.com/office/powerpoint/2010/main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3687883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75620"/>
      </p:ext>
    </p:extLst>
  </p:cSld>
  <p:clrMapOvr>
    <a:masterClrMapping/>
  </p:clrMapOvr>
  <p:transition xmlns:p14="http://schemas.microsoft.com/office/powerpoint/2010/main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382203"/>
      </p:ext>
    </p:extLst>
  </p:cSld>
  <p:clrMapOvr>
    <a:masterClrMapping/>
  </p:clrMapOvr>
  <p:transition xmlns:p14="http://schemas.microsoft.com/office/powerpoint/2010/main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99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99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19151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64910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4962300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20870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00154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818272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5468492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9378799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01128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5088073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59496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6137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613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96556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46975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143632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1848618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001420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42175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11374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8725361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8150651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1404050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7887106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94161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726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726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77655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8886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64980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6805888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25716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946962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02773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95288"/>
      </p:ext>
    </p:extLst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933384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0853113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9628243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73136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783479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34434"/>
      </p:ext>
    </p:extLst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58428"/>
      </p:ext>
    </p:extLst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337438"/>
      </p:ext>
    </p:extLst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3583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97772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17722"/>
      </p:ext>
    </p:extLst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67317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4462331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2004228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6882389"/>
      </p:ext>
    </p:extLst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08359"/>
      </p:ext>
    </p:extLst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254000"/>
            <a:ext cx="146685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254000"/>
            <a:ext cx="424815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13420"/>
      </p:ext>
    </p:extLst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10816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114925"/>
      </p:ext>
    </p:extLst>
  </p:cSld>
  <p:clrMapOvr>
    <a:masterClrMapping/>
  </p:clrMapOvr>
  <p:transition xmlns:p14="http://schemas.microsoft.com/office/powerpoint/2010/main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7166959"/>
      </p:ext>
    </p:extLst>
  </p:cSld>
  <p:clrMapOvr>
    <a:masterClrMapping/>
  </p:clrMapOvr>
  <p:transition xmlns:p14="http://schemas.microsoft.com/office/powerpoint/2010/main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85808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22189"/>
      </p:ext>
    </p:extLst>
  </p:cSld>
  <p:clrMapOvr>
    <a:masterClrMapping/>
  </p:clrMapOvr>
  <p:transition xmlns:p14="http://schemas.microsoft.com/office/powerpoint/2010/main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598191"/>
      </p:ext>
    </p:extLst>
  </p:cSld>
  <p:clrMapOvr>
    <a:masterClrMapping/>
  </p:clrMapOvr>
  <p:transition xmlns:p14="http://schemas.microsoft.com/office/powerpoint/2010/main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34415"/>
      </p:ext>
    </p:extLst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360904"/>
      </p:ext>
    </p:extLst>
  </p:cSld>
  <p:clrMapOvr>
    <a:masterClrMapping/>
  </p:clrMapOvr>
  <p:transition xmlns:p14="http://schemas.microsoft.com/office/powerpoint/2010/main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2303314"/>
      </p:ext>
    </p:extLst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5201431"/>
      </p:ext>
    </p:extLst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870192"/>
      </p:ext>
    </p:extLst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41300"/>
            <a:ext cx="2925762" cy="8470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41300"/>
            <a:ext cx="8624888" cy="8470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57763"/>
      </p:ext>
    </p:extLst>
  </p:cSld>
  <p:clrMapOvr>
    <a:masterClrMapping/>
  </p:clrMapOvr>
  <p:transition xmlns:p14="http://schemas.microsoft.com/office/powerpoint/2010/main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731388"/>
      </p:ext>
    </p:extLst>
  </p:cSld>
  <p:clrMapOvr>
    <a:masterClrMapping/>
  </p:clrMapOvr>
  <p:transition xmlns:p14="http://schemas.microsoft.com/office/powerpoint/2010/main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546348"/>
      </p:ext>
    </p:extLst>
  </p:cSld>
  <p:clrMapOvr>
    <a:masterClrMapping/>
  </p:clrMapOvr>
  <p:transition xmlns:p14="http://schemas.microsoft.com/office/powerpoint/2010/main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9378413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0322485"/>
      </p:ext>
    </p:extLst>
  </p:cSld>
  <p:clrMapOvr>
    <a:masterClrMapping/>
  </p:clrMapOvr>
  <p:transition xmlns:p14="http://schemas.microsoft.com/office/powerpoint/2010/main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28169"/>
      </p:ext>
    </p:extLst>
  </p:cSld>
  <p:clrMapOvr>
    <a:masterClrMapping/>
  </p:clrMapOvr>
  <p:transition xmlns:p14="http://schemas.microsoft.com/office/powerpoint/2010/main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61664"/>
      </p:ext>
    </p:extLst>
  </p:cSld>
  <p:clrMapOvr>
    <a:masterClrMapping/>
  </p:clrMapOvr>
  <p:transition xmlns:p14="http://schemas.microsoft.com/office/powerpoint/2010/main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17787"/>
      </p:ext>
    </p:extLst>
  </p:cSld>
  <p:clrMapOvr>
    <a:masterClrMapping/>
  </p:clrMapOvr>
  <p:transition xmlns:p14="http://schemas.microsoft.com/office/powerpoint/2010/main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6510927"/>
      </p:ext>
    </p:extLst>
  </p:cSld>
  <p:clrMapOvr>
    <a:masterClrMapping/>
  </p:clrMapOvr>
  <p:transition xmlns:p14="http://schemas.microsoft.com/office/powerpoint/2010/main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1759219"/>
      </p:ext>
    </p:extLst>
  </p:cSld>
  <p:clrMapOvr>
    <a:masterClrMapping/>
  </p:clrMapOvr>
  <p:transition xmlns:p14="http://schemas.microsoft.com/office/powerpoint/2010/main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629590"/>
      </p:ext>
    </p:extLst>
  </p:cSld>
  <p:clrMapOvr>
    <a:masterClrMapping/>
  </p:clrMapOvr>
  <p:transition xmlns:p14="http://schemas.microsoft.com/office/powerpoint/2010/main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43460"/>
      </p:ext>
    </p:extLst>
  </p:cSld>
  <p:clrMapOvr>
    <a:masterClrMapping/>
  </p:clrMapOvr>
  <p:transition xmlns:p14="http://schemas.microsoft.com/office/powerpoint/2010/main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78543"/>
      </p:ext>
    </p:extLst>
  </p:cSld>
  <p:clrMapOvr>
    <a:masterClrMapping/>
  </p:clrMapOvr>
  <p:transition xmlns:p14="http://schemas.microsoft.com/office/powerpoint/2010/main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87133"/>
      </p:ext>
    </p:extLst>
  </p:cSld>
  <p:clrMapOvr>
    <a:masterClrMapping/>
  </p:clrMapOvr>
  <p:transition xmlns:p14="http://schemas.microsoft.com/office/powerpoint/2010/main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46066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2470455"/>
      </p:ext>
    </p:extLst>
  </p:cSld>
  <p:clrMapOvr>
    <a:masterClrMapping/>
  </p:clrMapOvr>
  <p:transition xmlns:p14="http://schemas.microsoft.com/office/powerpoint/2010/main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5155434"/>
      </p:ext>
    </p:extLst>
  </p:cSld>
  <p:clrMapOvr>
    <a:masterClrMapping/>
  </p:clrMapOvr>
  <p:transition xmlns:p14="http://schemas.microsoft.com/office/powerpoint/2010/main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71259"/>
      </p:ext>
    </p:extLst>
  </p:cSld>
  <p:clrMapOvr>
    <a:masterClrMapping/>
  </p:clrMapOvr>
  <p:transition xmlns:p14="http://schemas.microsoft.com/office/powerpoint/2010/main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683023"/>
      </p:ext>
    </p:extLst>
  </p:cSld>
  <p:clrMapOvr>
    <a:masterClrMapping/>
  </p:clrMapOvr>
  <p:transition xmlns:p14="http://schemas.microsoft.com/office/powerpoint/2010/main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674536"/>
      </p:ext>
    </p:extLst>
  </p:cSld>
  <p:clrMapOvr>
    <a:masterClrMapping/>
  </p:clrMapOvr>
  <p:transition xmlns:p14="http://schemas.microsoft.com/office/powerpoint/2010/main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6068968"/>
      </p:ext>
    </p:extLst>
  </p:cSld>
  <p:clrMapOvr>
    <a:masterClrMapping/>
  </p:clrMapOvr>
  <p:transition xmlns:p14="http://schemas.microsoft.com/office/powerpoint/2010/main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8493925"/>
      </p:ext>
    </p:extLst>
  </p:cSld>
  <p:clrMapOvr>
    <a:masterClrMapping/>
  </p:clrMapOvr>
  <p:transition xmlns:p14="http://schemas.microsoft.com/office/powerpoint/2010/main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368472"/>
      </p:ext>
    </p:extLst>
  </p:cSld>
  <p:clrMapOvr>
    <a:masterClrMapping/>
  </p:clrMapOvr>
  <p:transition xmlns:p14="http://schemas.microsoft.com/office/powerpoint/2010/main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80408"/>
      </p:ext>
    </p:extLst>
  </p:cSld>
  <p:clrMapOvr>
    <a:masterClrMapping/>
  </p:clrMapOvr>
  <p:transition xmlns:p14="http://schemas.microsoft.com/office/powerpoint/2010/main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24320"/>
      </p:ext>
    </p:extLst>
  </p:cSld>
  <p:clrMapOvr>
    <a:masterClrMapping/>
  </p:clrMapOvr>
  <p:transition xmlns:p14="http://schemas.microsoft.com/office/powerpoint/2010/main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74713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5751092"/>
      </p:ext>
    </p:extLst>
  </p:cSld>
  <p:clrMapOvr>
    <a:masterClrMapping/>
  </p:clrMapOvr>
  <p:transition xmlns:p14="http://schemas.microsoft.com/office/powerpoint/2010/main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429166"/>
      </p:ext>
    </p:extLst>
  </p:cSld>
  <p:clrMapOvr>
    <a:masterClrMapping/>
  </p:clrMapOvr>
  <p:transition xmlns:p14="http://schemas.microsoft.com/office/powerpoint/2010/main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8503996"/>
      </p:ext>
    </p:extLst>
  </p:cSld>
  <p:clrMapOvr>
    <a:masterClrMapping/>
  </p:clrMapOvr>
  <p:transition xmlns:p14="http://schemas.microsoft.com/office/powerpoint/2010/main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384614"/>
      </p:ext>
    </p:extLst>
  </p:cSld>
  <p:clrMapOvr>
    <a:masterClrMapping/>
  </p:clrMapOvr>
  <p:transition xmlns:p14="http://schemas.microsoft.com/office/powerpoint/2010/main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40529"/>
      </p:ext>
    </p:extLst>
  </p:cSld>
  <p:clrMapOvr>
    <a:masterClrMapping/>
  </p:clrMapOvr>
  <p:transition xmlns:p14="http://schemas.microsoft.com/office/powerpoint/2010/main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6640"/>
      </p:ext>
    </p:extLst>
  </p:cSld>
  <p:clrMapOvr>
    <a:masterClrMapping/>
  </p:clrMapOvr>
  <p:transition xmlns:p14="http://schemas.microsoft.com/office/powerpoint/2010/main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7821576"/>
      </p:ext>
    </p:extLst>
  </p:cSld>
  <p:clrMapOvr>
    <a:masterClrMapping/>
  </p:clrMapOvr>
  <p:transition xmlns:p14="http://schemas.microsoft.com/office/powerpoint/2010/main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5504391"/>
      </p:ext>
    </p:extLst>
  </p:cSld>
  <p:clrMapOvr>
    <a:masterClrMapping/>
  </p:clrMapOvr>
  <p:transition xmlns:p14="http://schemas.microsoft.com/office/powerpoint/2010/main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9081317"/>
      </p:ext>
    </p:extLst>
  </p:cSld>
  <p:clrMapOvr>
    <a:masterClrMapping/>
  </p:clrMapOvr>
  <p:transition xmlns:p14="http://schemas.microsoft.com/office/powerpoint/2010/main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31905"/>
      </p:ext>
    </p:extLst>
  </p:cSld>
  <p:clrMapOvr>
    <a:masterClrMapping/>
  </p:clrMapOvr>
  <p:transition xmlns:p14="http://schemas.microsoft.com/office/powerpoint/2010/main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8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8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45854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12900"/>
            <a:ext cx="104648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102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5024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82700" y="16510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431800"/>
            <a:ext cx="10464800" cy="857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387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3074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3075" name="Rectangle 3"/>
          <p:cNvSpPr>
            <a:spLocks/>
          </p:cNvSpPr>
          <p:nvPr/>
        </p:nvSpPr>
        <p:spPr bwMode="auto">
          <a:xfrm>
            <a:off x="1293813" y="8985250"/>
            <a:ext cx="38401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ea typeface="ＭＳ Ｐゴシック" charset="0"/>
                <a:cs typeface="Helvetica" charset="0"/>
              </a:rPr>
              <a:t>© 2014 Carl Lund, 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77978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635000" y="1612900"/>
            <a:ext cx="5867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512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35000" y="254000"/>
            <a:ext cx="58674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413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51000"/>
            <a:ext cx="10464800" cy="728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921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Mathematically Independent Reactions</a:t>
            </a:r>
          </a:p>
        </p:txBody>
      </p:sp>
      <p:sp>
        <p:nvSpPr>
          <p:cNvPr id="12290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Tx/>
            </a:pPr>
            <a:r>
              <a:rPr lang="en-US"/>
              <a:t>If a set of chemical reactions is taking place in a system, a </a:t>
            </a:r>
            <a:r>
              <a:rPr lang="en-US" i="1" u="sng"/>
              <a:t>complete</a:t>
            </a:r>
            <a:r>
              <a:rPr lang="en-US"/>
              <a:t> mathematically independent sub-set is one where every reaction that is </a:t>
            </a:r>
            <a:r>
              <a:rPr lang="en-US" i="1" u="sng"/>
              <a:t>not</a:t>
            </a:r>
            <a:r>
              <a:rPr lang="en-US"/>
              <a:t> included in the complete mathematically independent sub-set can be written as a linear combination of the reactions that </a:t>
            </a:r>
            <a:r>
              <a:rPr lang="en-US" i="1" u="sng"/>
              <a:t>are</a:t>
            </a:r>
            <a:r>
              <a:rPr lang="en-US"/>
              <a:t> included in the complete mathematically independent sub-set</a:t>
            </a:r>
          </a:p>
          <a:p>
            <a:pPr marL="762000" lvl="1">
              <a:spcBef>
                <a:spcPts val="200"/>
              </a:spcBef>
            </a:pPr>
            <a:r>
              <a:rPr lang="en-US"/>
              <a:t>For a given set of reactions, there may be more than one complete mathematically independent sub-sets</a:t>
            </a:r>
          </a:p>
          <a:p>
            <a:pPr>
              <a:spcBef>
                <a:spcPts val="200"/>
              </a:spcBef>
              <a:buClrTx/>
            </a:pPr>
            <a:r>
              <a:rPr lang="en-US"/>
              <a:t>The rank of a matrix is equal to the number of mathematically independent rows it contains</a:t>
            </a:r>
          </a:p>
          <a:p>
            <a:pPr>
              <a:spcBef>
                <a:spcPts val="200"/>
              </a:spcBef>
              <a:buClrTx/>
            </a:pPr>
            <a:r>
              <a:rPr lang="en-US"/>
              <a:t>Write the chemical reactions in the form of a reaction matrix</a:t>
            </a:r>
          </a:p>
          <a:p>
            <a:pPr marL="762000" lvl="1">
              <a:spcBef>
                <a:spcPts val="200"/>
              </a:spcBef>
            </a:pPr>
            <a:r>
              <a:rPr lang="en-US"/>
              <a:t>Each column is associated with one of the chemical species</a:t>
            </a:r>
          </a:p>
          <a:p>
            <a:pPr marL="762000" lvl="1">
              <a:spcBef>
                <a:spcPts val="200"/>
              </a:spcBef>
            </a:pPr>
            <a:r>
              <a:rPr lang="en-US"/>
              <a:t>Each row is associated with one of the reactions</a:t>
            </a:r>
          </a:p>
          <a:p>
            <a:pPr marL="762000" lvl="1">
              <a:spcBef>
                <a:spcPts val="200"/>
              </a:spcBef>
            </a:pPr>
            <a:r>
              <a:rPr lang="en-US"/>
              <a:t>The entry at row j and column i is the stoichiometric coefficient, ν</a:t>
            </a:r>
            <a:r>
              <a:rPr lang="en-US" baseline="-6000"/>
              <a:t>i,j</a:t>
            </a:r>
            <a:r>
              <a:rPr lang="en-US"/>
              <a:t>, of the species associated with column i, in the reaction associated with row j</a:t>
            </a:r>
          </a:p>
          <a:p>
            <a:pPr>
              <a:spcBef>
                <a:spcPts val="200"/>
              </a:spcBef>
              <a:buClrTx/>
            </a:pPr>
            <a:r>
              <a:rPr lang="en-US"/>
              <a:t>The rank of the full reaction matrix equals the number of reactions in a complete mathematically independent sub-set</a:t>
            </a:r>
          </a:p>
          <a:p>
            <a:pPr>
              <a:spcBef>
                <a:spcPts val="200"/>
              </a:spcBef>
              <a:buClrTx/>
            </a:pPr>
            <a:r>
              <a:rPr lang="en-US"/>
              <a:t>A complete mathematically independent sub-set of the reactions can be found</a:t>
            </a:r>
          </a:p>
          <a:p>
            <a:pPr marL="762000" lvl="1">
              <a:spcBef>
                <a:spcPts val="200"/>
              </a:spcBef>
            </a:pPr>
            <a:r>
              <a:rPr lang="en-US"/>
              <a:t>Gaussian elimination starting with the full reaction matrix</a:t>
            </a:r>
          </a:p>
          <a:p>
            <a:pPr marL="762000" lvl="1">
              <a:spcBef>
                <a:spcPts val="200"/>
              </a:spcBef>
            </a:pPr>
            <a:r>
              <a:rPr lang="en-US"/>
              <a:t>Test matrix built up one reaction at a time, testing each reaction for mathematical independence as it is added to the test matrix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Helvetica"/>
        <a:ea typeface="Heiti SC Medium"/>
        <a:cs typeface="Heiti SC Medium"/>
      </a:majorFont>
      <a:minorFont>
        <a:latin typeface="Helvetica"/>
        <a:ea typeface="Heiti SC Medium"/>
        <a:cs typeface="Heiti SC Medi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223</Words>
  <Characters>0</Characters>
  <Application>Microsoft Macintosh PowerPoint</Application>
  <PresentationFormat>Custom</PresentationFormat>
  <Lines>0</Lines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1</vt:i4>
      </vt:variant>
    </vt:vector>
  </HeadingPairs>
  <TitlesOfParts>
    <vt:vector size="17" baseType="lpstr">
      <vt:lpstr>Helvetica</vt:lpstr>
      <vt:lpstr>Heiti SC Light</vt:lpstr>
      <vt:lpstr>Lucida Grande</vt:lpstr>
      <vt:lpstr>Gill Sans</vt:lpstr>
      <vt:lpstr>Heiti SC Medium</vt:lpstr>
      <vt:lpstr>Title &amp; Bullets</vt:lpstr>
      <vt:lpstr>Bullets</vt:lpstr>
      <vt:lpstr>Title &amp; Subtitle</vt:lpstr>
      <vt:lpstr>Photo - Horizontal</vt:lpstr>
      <vt:lpstr>Photo - Vertical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Mathematically Independent Reactions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Mathematically Independent Reactions</dc:title>
  <dc:subject/>
  <dc:creator/>
  <cp:keywords/>
  <dc:description/>
  <cp:lastModifiedBy>Carl Lund</cp:lastModifiedBy>
  <cp:revision>1</cp:revision>
  <dcterms:modified xsi:type="dcterms:W3CDTF">2013-11-26T18:19:28Z</dcterms:modified>
</cp:coreProperties>
</file>