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56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5680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27152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10614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76904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191746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05324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38955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4367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233464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9398753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4555926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7900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00971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10078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0454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49188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6571151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21233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96458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33825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9778427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392654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3687883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75620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82203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19151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4910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496230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20870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00154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8272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546849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937879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01128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5088073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949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96556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46975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43632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1848618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1420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42175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11374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725361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8150651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1404050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7887106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94161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765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886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64980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6805888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25716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46962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0277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95288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93338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85311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9628243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73136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83479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3443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58428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337438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3583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97772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17722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67317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462331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2004228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6882389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08359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13420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10816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14925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7166959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8580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22189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98191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3441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60904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2303314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201431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70192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57763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31388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46348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937841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322485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28169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61664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17787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651092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1759219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629590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43460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7854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87133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46066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470455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5155434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7125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83023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74536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068968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8493925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368472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8040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2432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7471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5751092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29166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8503996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84614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40529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640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821576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5504391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081317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31905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4585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Mathematically Independent Reactions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Tx/>
            </a:pPr>
            <a:r>
              <a:rPr lang="en-US"/>
              <a:t>If a set of chemical reactions is taking place in a system, a </a:t>
            </a:r>
            <a:r>
              <a:rPr lang="en-US" i="1" u="sng"/>
              <a:t>complete</a:t>
            </a:r>
            <a:r>
              <a:rPr lang="en-US"/>
              <a:t> mathematically independent sub-set is one where every reaction that is </a:t>
            </a:r>
            <a:r>
              <a:rPr lang="en-US" i="1" u="sng"/>
              <a:t>not</a:t>
            </a:r>
            <a:r>
              <a:rPr lang="en-US"/>
              <a:t> included in the complete mathematically independent sub-set can be written as a linear combination of the reactions that </a:t>
            </a:r>
            <a:r>
              <a:rPr lang="en-US" i="1" u="sng"/>
              <a:t>are</a:t>
            </a:r>
            <a:r>
              <a:rPr lang="en-US"/>
              <a:t> included in the complete mathematically independent sub-set</a:t>
            </a:r>
          </a:p>
          <a:p>
            <a:pPr marL="762000" lvl="1">
              <a:spcBef>
                <a:spcPts val="200"/>
              </a:spcBef>
            </a:pPr>
            <a:r>
              <a:rPr lang="en-US"/>
              <a:t>For a given set of reactions, there may be more than one complete mathematically independent sub-sets</a:t>
            </a:r>
          </a:p>
          <a:p>
            <a:pPr>
              <a:spcBef>
                <a:spcPts val="200"/>
              </a:spcBef>
              <a:buClrTx/>
            </a:pPr>
            <a:r>
              <a:rPr lang="en-US"/>
              <a:t>The rank of a matrix is equal to the number of mathematically independent rows it contains</a:t>
            </a:r>
          </a:p>
          <a:p>
            <a:pPr>
              <a:spcBef>
                <a:spcPts val="200"/>
              </a:spcBef>
              <a:buClrTx/>
            </a:pPr>
            <a:r>
              <a:rPr lang="en-US"/>
              <a:t>Write the chemical reactions in the form of a reaction matrix</a:t>
            </a:r>
          </a:p>
          <a:p>
            <a:pPr marL="762000" lvl="1">
              <a:spcBef>
                <a:spcPts val="200"/>
              </a:spcBef>
            </a:pPr>
            <a:r>
              <a:rPr lang="en-US"/>
              <a:t>Each column is associated with one of the chemical species</a:t>
            </a:r>
          </a:p>
          <a:p>
            <a:pPr marL="762000" lvl="1">
              <a:spcBef>
                <a:spcPts val="200"/>
              </a:spcBef>
            </a:pPr>
            <a:r>
              <a:rPr lang="en-US"/>
              <a:t>Each row is associated with one of the reactions</a:t>
            </a:r>
          </a:p>
          <a:p>
            <a:pPr marL="762000" lvl="1">
              <a:spcBef>
                <a:spcPts val="200"/>
              </a:spcBef>
            </a:pPr>
            <a:r>
              <a:rPr lang="en-US"/>
              <a:t>The entry at row j and column i is the stoichiometric coefficient, ν</a:t>
            </a:r>
            <a:r>
              <a:rPr lang="en-US" baseline="-6000"/>
              <a:t>i,j</a:t>
            </a:r>
            <a:r>
              <a:rPr lang="en-US"/>
              <a:t>, of the species associated with column i, in the reaction associated with row j</a:t>
            </a:r>
          </a:p>
          <a:p>
            <a:pPr>
              <a:spcBef>
                <a:spcPts val="200"/>
              </a:spcBef>
              <a:buClrTx/>
            </a:pPr>
            <a:r>
              <a:rPr lang="en-US"/>
              <a:t>The rank of the full reaction matrix equals the number of reactions in a complete mathematically independent sub-set</a:t>
            </a:r>
          </a:p>
          <a:p>
            <a:pPr>
              <a:spcBef>
                <a:spcPts val="200"/>
              </a:spcBef>
              <a:buClrTx/>
            </a:pPr>
            <a:r>
              <a:rPr lang="en-US"/>
              <a:t>A complete mathematically independent sub-set of the reactions can be found</a:t>
            </a:r>
          </a:p>
          <a:p>
            <a:pPr marL="762000" lvl="1">
              <a:spcBef>
                <a:spcPts val="200"/>
              </a:spcBef>
            </a:pPr>
            <a:r>
              <a:rPr lang="en-US"/>
              <a:t>Gaussian elimination starting with the full reaction matrix</a:t>
            </a:r>
          </a:p>
          <a:p>
            <a:pPr marL="762000" lvl="1">
              <a:spcBef>
                <a:spcPts val="200"/>
              </a:spcBef>
            </a:pPr>
            <a:r>
              <a:rPr lang="en-US"/>
              <a:t>Test matrix built up one reaction at a time, testing each reaction for mathematical independence as it is added to the test matrix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223</Words>
  <Characters>0</Characters>
  <Application>Microsoft Macintosh PowerPoint</Application>
  <PresentationFormat>Custom</PresentationFormat>
  <Lines>0</Lines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</vt:i4>
      </vt:variant>
    </vt:vector>
  </HeadingPairs>
  <TitlesOfParts>
    <vt:vector size="17" baseType="lpstr">
      <vt:lpstr>Helvetica</vt:lpstr>
      <vt:lpstr>Heiti SC Light</vt:lpstr>
      <vt:lpstr>Lucida Grande</vt:lpstr>
      <vt:lpstr>Gill Sans</vt:lpstr>
      <vt:lpstr>Heiti SC Medium</vt:lpstr>
      <vt:lpstr>Title &amp; Bullets</vt:lpstr>
      <vt:lpstr>Bullets</vt:lpstr>
      <vt:lpstr>Title &amp; Subtitle</vt:lpstr>
      <vt:lpstr>Photo - Horizontal</vt:lpstr>
      <vt:lpstr>Photo - Vertical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Mathematically Independent Reactions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Mathematically Independent Reactions</dc:title>
  <dc:subject/>
  <dc:creator/>
  <cp:keywords/>
  <dc:description/>
  <cp:lastModifiedBy>Carl Lund</cp:lastModifiedBy>
  <cp:revision>1</cp:revision>
  <dcterms:modified xsi:type="dcterms:W3CDTF">2013-11-26T18:19:28Z</dcterms:modified>
</cp:coreProperties>
</file>