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</p:sldMasterIdLst>
  <p:sldIdLst>
    <p:sldId id="256" r:id="rId11"/>
    <p:sldId id="257" r:id="rId12"/>
    <p:sldId id="261" r:id="rId13"/>
    <p:sldId id="263" r:id="rId14"/>
    <p:sldId id="271" r:id="rId15"/>
    <p:sldId id="264" r:id="rId16"/>
    <p:sldId id="260" r:id="rId17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Helvetica" charset="0"/>
        <a:ea typeface="PingFang SC Regular" charset="-122"/>
        <a:cs typeface="PingFang SC Regular" charset="-122"/>
        <a:sym typeface="Helvetic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84" d="100"/>
          <a:sy n="84" d="100"/>
        </p:scale>
        <p:origin x="1880" y="184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41533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498220"/>
      </p:ext>
    </p:extLst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466743"/>
      </p:ext>
    </p:extLst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64437"/>
      </p:ext>
    </p:extLst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9174016"/>
      </p:ext>
    </p:extLst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829374"/>
      </p:ext>
    </p:extLst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378276"/>
      </p:ext>
    </p:extLst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32732"/>
      </p:ext>
    </p:extLst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7514312"/>
      </p:ext>
    </p:extLst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7510213"/>
      </p:ext>
    </p:extLst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3504453"/>
      </p:ext>
    </p:extLst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61207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36682"/>
      </p:ext>
    </p:extLst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37233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333817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45061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6631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20251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72639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297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045453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303215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58028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6679152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34404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2762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3974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107673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2682887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763" y="2597150"/>
            <a:ext cx="5532437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597150"/>
            <a:ext cx="5532438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45177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44186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072250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86733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84590401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8411892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5040810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749814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7513" y="241300"/>
            <a:ext cx="2803525" cy="8543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41300"/>
            <a:ext cx="8261350" cy="85439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86885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69854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06262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342805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508271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51866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16602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72628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3520962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1880419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162984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040752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787093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191090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9696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3721536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763" y="2597150"/>
            <a:ext cx="5532437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597150"/>
            <a:ext cx="5532438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62033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26861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72820"/>
      </p:ext>
    </p:extLst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40177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5833244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5804324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3303041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951156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7513" y="2597150"/>
            <a:ext cx="2803525" cy="6470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597150"/>
            <a:ext cx="8261350" cy="64706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738415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3441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51008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0562741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763" y="2597150"/>
            <a:ext cx="5532437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597150"/>
            <a:ext cx="5532438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3659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042223"/>
      </p:ext>
    </p:extLst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67012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629799"/>
      </p:ext>
    </p:extLst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9577657"/>
      </p:ext>
    </p:extLst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1601808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202912"/>
      </p:ext>
    </p:extLst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474255"/>
      </p:ext>
    </p:extLst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7513" y="519113"/>
            <a:ext cx="2803525" cy="826611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519113"/>
            <a:ext cx="8261350" cy="82661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66310"/>
      </p:ext>
    </p:extLst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172805"/>
      </p:ext>
    </p:extLst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692423"/>
      </p:ext>
    </p:extLst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412484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2338239"/>
      </p:ext>
    </p:extLst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48878"/>
      </p:ext>
    </p:extLst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73387"/>
      </p:ext>
    </p:extLst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050836"/>
      </p:ext>
    </p:extLst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0821396"/>
      </p:ext>
    </p:extLst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7477690"/>
      </p:ext>
    </p:extLst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9532104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268071"/>
      </p:ext>
    </p:extLst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74473"/>
      </p:ext>
    </p:extLst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463335"/>
      </p:ext>
    </p:extLst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60106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2506538"/>
      </p:ext>
    </p:extLst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6133774"/>
      </p:ext>
    </p:extLst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12161"/>
      </p:ext>
    </p:extLst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8322"/>
      </p:ext>
    </p:extLst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647563"/>
      </p:ext>
    </p:extLst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960028"/>
      </p:ext>
    </p:extLst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7244662"/>
      </p:ext>
    </p:extLst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75797579"/>
      </p:ext>
    </p:extLst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83004"/>
      </p:ext>
    </p:extLst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729781"/>
      </p:ext>
    </p:extLst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79538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179093"/>
      </p:ext>
    </p:extLst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8555"/>
      </p:ext>
    </p:extLst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3676345"/>
      </p:ext>
    </p:extLst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360342"/>
      </p:ext>
    </p:extLst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45733"/>
      </p:ext>
    </p:extLst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945211"/>
      </p:ext>
    </p:extLst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1393967"/>
      </p:ext>
    </p:extLst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8497230"/>
      </p:ext>
    </p:extLst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4948597"/>
      </p:ext>
    </p:extLst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55346"/>
      </p:ext>
    </p:extLst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68005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l">
              <a:defRPr sz="1200">
                <a:solidFill>
                  <a:schemeClr val="tx1"/>
                </a:solidFill>
                <a:latin typeface="Helvetica" charset="0"/>
              </a:defRPr>
            </a:lvl1pPr>
            <a:lvl2pPr algn="l">
              <a:defRPr sz="1200">
                <a:solidFill>
                  <a:schemeClr val="tx1"/>
                </a:solidFill>
                <a:latin typeface="Helvetica" charset="0"/>
              </a:defRPr>
            </a:lvl2pPr>
            <a:lvl3pPr algn="l">
              <a:defRPr sz="1200">
                <a:solidFill>
                  <a:schemeClr val="tx1"/>
                </a:solidFill>
                <a:latin typeface="Helvetica" charset="0"/>
              </a:defRPr>
            </a:lvl3pPr>
            <a:lvl4pPr algn="l">
              <a:defRPr sz="1200">
                <a:solidFill>
                  <a:schemeClr val="tx1"/>
                </a:solidFill>
                <a:latin typeface="Helvetica" charset="0"/>
              </a:defRPr>
            </a:lvl4pPr>
            <a:lvl5pPr algn="l">
              <a:defRPr sz="1200">
                <a:solidFill>
                  <a:schemeClr val="tx1"/>
                </a:solidFill>
                <a:latin typeface="Helvetica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" charset="0"/>
              </a:defRPr>
            </a:lvl9pPr>
          </a:lstStyle>
          <a:p>
            <a:r>
              <a:rPr lang="en-US" altLang="en-US" sz="1800">
                <a:ea typeface="Helvetica" charset="0"/>
                <a:cs typeface="Helvetica" charset="0"/>
              </a:rPr>
              <a:t>© 2016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PingFang SC Semibold" charset="-122"/>
          <a:cs typeface="PingFang SC Semibold" charset="-122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400" kern="12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PingFang SC Regular" charset="-122"/>
          <a:cs typeface="PingFang SC Regular" charset="-122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PingFang SC Regular" charset="-122"/>
          <a:cs typeface="PingFang SC Regular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A First Course on Kinetics and Reaction Engineering</a:t>
            </a:r>
          </a:p>
        </p:txBody>
      </p:sp>
      <p:sp>
        <p:nvSpPr>
          <p:cNvPr id="1229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Class 40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>
                <a:solidFill>
                  <a:srgbClr val="B3B3B3"/>
                </a:solidFill>
              </a:rPr>
              <a:t>Where We’ve Been</a:t>
            </a:r>
            <a:r>
              <a:rPr lang="en-US" altLang="en-US"/>
              <a:t> &amp; Where We’re Going</a:t>
            </a:r>
          </a:p>
        </p:txBody>
      </p:sp>
      <p:sp>
        <p:nvSpPr>
          <p:cNvPr id="1331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II - Chemical Reaction Kinetics</a:t>
            </a:r>
          </a:p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III - Chemical Reaction Engineering</a:t>
            </a:r>
          </a:p>
          <a:p>
            <a:r>
              <a:rPr lang="en-US" altLang="en-US"/>
              <a:t>Part IV - Non-Ideal Reactions and Reactors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A. Alternatives to the Ideal Reactor Models</a:t>
            </a:r>
          </a:p>
          <a:p>
            <a:pPr marL="762000" lvl="1"/>
            <a:r>
              <a:rPr lang="en-US" altLang="en-US"/>
              <a:t>B. Coupled Chemical and Physical Kinetics</a:t>
            </a:r>
          </a:p>
          <a:p>
            <a:pPr marL="1206500" lvl="2"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38. Heterogeneous Catalytic Reactions</a:t>
            </a:r>
          </a:p>
          <a:p>
            <a:pPr marL="1206500" lvl="2"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39. Gas-Liquid Reactions</a:t>
            </a:r>
          </a:p>
          <a:p>
            <a:pPr marL="1206500" lvl="2"/>
            <a:r>
              <a:rPr lang="en-US" altLang="en-US"/>
              <a:t>40. Gas-Solid Reactions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Non-catalytic Gas - Solid Reactions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Very similar to heterogeneous catalytic reactions</a:t>
            </a:r>
          </a:p>
          <a:p>
            <a:r>
              <a:rPr lang="en-US" altLang="en-US"/>
              <a:t>Big difference is that the solid is changing with time</a:t>
            </a:r>
          </a:p>
          <a:p>
            <a:pPr marL="762000" lvl="1"/>
            <a:r>
              <a:rPr lang="en-US" altLang="en-US"/>
              <a:t>Often results in changing pore structure with time</a:t>
            </a:r>
          </a:p>
          <a:p>
            <a:pPr marL="1206500" lvl="2"/>
            <a:r>
              <a:rPr lang="en-US" altLang="en-US"/>
              <a:t>Start with solid that has very low porosity</a:t>
            </a:r>
          </a:p>
          <a:p>
            <a:pPr marL="1206500" lvl="2"/>
            <a:r>
              <a:rPr lang="en-US" altLang="en-US"/>
              <a:t>Porous ash layer may be generated as the reactive component is consumed</a:t>
            </a:r>
          </a:p>
          <a:p>
            <a:r>
              <a:rPr lang="en-US" altLang="en-US"/>
              <a:t>Shrinking core model</a:t>
            </a:r>
          </a:p>
          <a:p>
            <a:pPr marL="762000" lvl="1"/>
            <a:r>
              <a:rPr lang="en-US" altLang="en-US"/>
              <a:t>If reaction rate is very fast, there is a narrow zone where reaction takes place</a:t>
            </a:r>
          </a:p>
          <a:p>
            <a:pPr marL="1206500" lvl="2"/>
            <a:r>
              <a:rPr lang="en-US" altLang="en-US"/>
              <a:t>This zone starts at the exterior of the particle and moves inward radially (for a spherical particle) as reaction proceeds</a:t>
            </a:r>
          </a:p>
          <a:p>
            <a:pPr marL="1206500" lvl="2"/>
            <a:r>
              <a:rPr lang="en-US" altLang="en-US"/>
              <a:t>It results in two different diffusion layers</a:t>
            </a:r>
          </a:p>
          <a:p>
            <a:pPr marL="1651000" lvl="3"/>
            <a:r>
              <a:rPr lang="en-US" altLang="en-US"/>
              <a:t>Gas film surrounding the particle</a:t>
            </a:r>
          </a:p>
          <a:p>
            <a:pPr marL="1651000" lvl="3"/>
            <a:r>
              <a:rPr lang="en-US" altLang="en-US"/>
              <a:t>Ash layer where there isn’t any solid reactant left, but reactants must diffuse through the porous ash layer to reach the reaction zone</a:t>
            </a:r>
          </a:p>
          <a:p>
            <a:r>
              <a:rPr lang="en-US" altLang="en-US"/>
              <a:t>General isothermal model, more like heterogeneous catalyst</a:t>
            </a:r>
          </a:p>
          <a:p>
            <a:pPr marL="762000" lvl="1"/>
            <a:r>
              <a:rPr lang="en-US" altLang="en-US"/>
              <a:t>diffusion through exterior gas film</a:t>
            </a:r>
          </a:p>
          <a:p>
            <a:pPr marL="762000" lvl="1"/>
            <a:r>
              <a:rPr lang="en-US" altLang="en-US"/>
              <a:t>diffusion plus reaction within the solid</a:t>
            </a:r>
          </a:p>
          <a:p>
            <a:pPr marL="1206500" lvl="2"/>
            <a:r>
              <a:rPr lang="en-US" altLang="en-US"/>
              <a:t>difference here is the evolution of the pore structure as the reaction proceeds</a:t>
            </a:r>
          </a:p>
          <a:p>
            <a:pPr marL="762000" lvl="1"/>
            <a:r>
              <a:rPr lang="en-US" altLang="en-US"/>
              <a:t>Use effective diffusivity linked to the pore structure and generally a function of time</a:t>
            </a:r>
          </a:p>
          <a:p>
            <a:pPr marL="762000" lvl="1"/>
            <a:r>
              <a:rPr lang="en-US" altLang="en-US"/>
              <a:t>Pseudo-continuum model for pores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General Isothermal Model</a:t>
            </a:r>
          </a:p>
        </p:txBody>
      </p:sp>
      <p:sp>
        <p:nvSpPr>
          <p:cNvPr id="15362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397000"/>
            <a:ext cx="10464800" cy="7518400"/>
          </a:xfrm>
          <a:ln/>
        </p:spPr>
        <p:txBody>
          <a:bodyPr/>
          <a:lstStyle/>
          <a:p>
            <a:r>
              <a:rPr lang="en-US" altLang="en-US"/>
              <a:t>Mole balance on gas phase reactant, A</a:t>
            </a:r>
          </a:p>
          <a:p>
            <a:endParaRPr lang="en-US" altLang="en-US"/>
          </a:p>
          <a:p>
            <a:endParaRPr lang="en-US" altLang="en-US"/>
          </a:p>
          <a:p>
            <a:pPr marL="762000" lvl="1"/>
            <a:r>
              <a:rPr lang="en-US" altLang="en-US"/>
              <a:t>Pseudo-steady state assumption sets the time derivative equal to zero</a:t>
            </a:r>
          </a:p>
          <a:p>
            <a:r>
              <a:rPr lang="en-US" altLang="en-US"/>
              <a:t>Mole balance for the solid, S</a:t>
            </a:r>
          </a:p>
          <a:p>
            <a:pPr marL="762000" lvl="1"/>
            <a:endParaRPr lang="en-US" altLang="en-US"/>
          </a:p>
          <a:p>
            <a:pPr marL="762000" lvl="1"/>
            <a:endParaRPr lang="en-US" altLang="en-US"/>
          </a:p>
          <a:p>
            <a:pPr marL="762000" lvl="1"/>
            <a:r>
              <a:rPr lang="en-US" altLang="en-US"/>
              <a:t>Solid is not diffusing, therefore no input/output term</a:t>
            </a:r>
          </a:p>
          <a:p>
            <a:pPr marL="1206500" lvl="2"/>
            <a:r>
              <a:rPr lang="en-US" altLang="en-US"/>
              <a:t>There will be a gradient in the concentration of S, i. e. C</a:t>
            </a:r>
            <a:r>
              <a:rPr lang="en-US" altLang="en-US" baseline="-6000"/>
              <a:t>s</a:t>
            </a:r>
            <a:r>
              <a:rPr lang="en-US" altLang="en-US"/>
              <a:t> = f(r,t)</a:t>
            </a:r>
          </a:p>
          <a:p>
            <a:pPr marL="762000" lvl="1"/>
            <a:r>
              <a:rPr lang="en-US" altLang="en-US"/>
              <a:t>Rates here are assumed to be per mass of solid particle</a:t>
            </a:r>
          </a:p>
          <a:p>
            <a:r>
              <a:rPr lang="en-US" altLang="en-US"/>
              <a:t>Boundary conditions</a:t>
            </a:r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Initial conditions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800" y="1903413"/>
            <a:ext cx="41021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800" y="3530600"/>
            <a:ext cx="1731963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300" y="5854700"/>
            <a:ext cx="139065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5700" y="5854700"/>
            <a:ext cx="4035425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100" y="7289800"/>
            <a:ext cx="1617663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100" y="8026400"/>
            <a:ext cx="1595438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8300" y="747713"/>
            <a:ext cx="3252788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 altLang="en-US"/>
              <a:t>Questions?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Activity 40.1</a:t>
            </a:r>
          </a:p>
        </p:txBody>
      </p:sp>
      <p:sp>
        <p:nvSpPr>
          <p:cNvPr id="17410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041400"/>
            <a:ext cx="10464800" cy="8102600"/>
          </a:xfrm>
          <a:ln/>
        </p:spPr>
        <p:txBody>
          <a:bodyPr/>
          <a:lstStyle/>
          <a:p>
            <a:pPr marL="0" indent="0">
              <a:buNone/>
              <a:tabLst>
                <a:tab pos="9753600" algn="r"/>
                <a:tab pos="9753600" algn="r"/>
              </a:tabLst>
            </a:pPr>
            <a:r>
              <a:rPr lang="en-US" altLang="en-US" dirty="0"/>
              <a:t>Suppose that pure gas phase A reacts with a solid, non-porous, spherical particle of B (radius 0.5 cm, 0.3 </a:t>
            </a:r>
            <a:r>
              <a:rPr lang="en-US" altLang="en-US" dirty="0" err="1"/>
              <a:t>mol</a:t>
            </a:r>
            <a:r>
              <a:rPr lang="en-US" altLang="en-US" dirty="0"/>
              <a:t> cm</a:t>
            </a:r>
            <a:r>
              <a:rPr lang="en-US" altLang="en-US" baseline="32000" dirty="0"/>
              <a:t>-3</a:t>
            </a:r>
            <a:r>
              <a:rPr lang="en-US" altLang="en-US" dirty="0"/>
              <a:t>), yielding porous solid product Z, as in equation (1). Further assume that the porosity of Z and the effective diffusion coefficient for diffusion of A through Z are constants. If the gas phase concentration of A is 0.01 </a:t>
            </a:r>
            <a:r>
              <a:rPr lang="en-US" altLang="en-US" dirty="0" err="1"/>
              <a:t>mol</a:t>
            </a:r>
            <a:r>
              <a:rPr lang="en-US" altLang="en-US" dirty="0"/>
              <a:t> L</a:t>
            </a:r>
            <a:r>
              <a:rPr lang="en-US" altLang="en-US" baseline="32000" dirty="0"/>
              <a:t>-1</a:t>
            </a:r>
            <a:r>
              <a:rPr lang="en-US" altLang="en-US" dirty="0"/>
              <a:t> and its effective diffusion coefficient in Z is 3 x 10</a:t>
            </a:r>
            <a:r>
              <a:rPr lang="en-US" altLang="en-US" baseline="32000" dirty="0"/>
              <a:t>-7</a:t>
            </a:r>
            <a:r>
              <a:rPr lang="en-US" altLang="en-US" dirty="0"/>
              <a:t> cm</a:t>
            </a:r>
            <a:r>
              <a:rPr lang="en-US" altLang="en-US" baseline="32000" dirty="0"/>
              <a:t>2</a:t>
            </a:r>
            <a:r>
              <a:rPr lang="en-US" altLang="en-US" dirty="0"/>
              <a:t> s</a:t>
            </a:r>
            <a:r>
              <a:rPr lang="en-US" altLang="en-US" baseline="32000" dirty="0"/>
              <a:t>-1</a:t>
            </a:r>
            <a:r>
              <a:rPr lang="en-US" altLang="en-US" dirty="0"/>
              <a:t>, show how to calculate the radius of the unreacted core of B as a function of time if the reaction is effectively instantaneous and the pseudo steady state assumption applies.</a:t>
            </a:r>
          </a:p>
          <a:p>
            <a:pPr marL="0" indent="0">
              <a:buNone/>
              <a:tabLst>
                <a:tab pos="9753600" algn="r"/>
                <a:tab pos="9753600" algn="r"/>
              </a:tabLst>
            </a:pPr>
            <a:endParaRPr lang="en-US" altLang="en-US" dirty="0"/>
          </a:p>
          <a:p>
            <a:pPr marL="0" indent="0">
              <a:buNone/>
              <a:tabLst>
                <a:tab pos="9753600" algn="r"/>
                <a:tab pos="9753600" algn="r"/>
              </a:tabLst>
            </a:pPr>
            <a:r>
              <a:rPr lang="en-US" altLang="en-US" dirty="0"/>
              <a:t>A</a:t>
            </a:r>
            <a:r>
              <a:rPr lang="en-US" altLang="en-US" baseline="-6000" dirty="0"/>
              <a:t>(g)</a:t>
            </a:r>
            <a:r>
              <a:rPr lang="en-US" altLang="en-US" dirty="0"/>
              <a:t> + B</a:t>
            </a:r>
            <a:r>
              <a:rPr lang="en-US" altLang="en-US" baseline="-6000" dirty="0"/>
              <a:t>(s)</a:t>
            </a:r>
            <a:r>
              <a:rPr lang="en-US" altLang="en-US" dirty="0">
                <a:ea typeface="Lucida Grande" charset="0"/>
                <a:cs typeface="Lucida Grande" charset="0"/>
              </a:rPr>
              <a:t> → Z</a:t>
            </a:r>
            <a:r>
              <a:rPr lang="en-US" altLang="en-US" baseline="-6000" dirty="0"/>
              <a:t>(s)</a:t>
            </a:r>
            <a:r>
              <a:rPr lang="en-US" altLang="en-US" dirty="0"/>
              <a:t>	(1)</a:t>
            </a:r>
          </a:p>
          <a:p>
            <a:pPr>
              <a:tabLst>
                <a:tab pos="9753600" algn="r"/>
                <a:tab pos="9753600" algn="r"/>
              </a:tabLst>
            </a:pPr>
            <a:endParaRPr lang="en-US" altLang="en-US" dirty="0"/>
          </a:p>
          <a:p>
            <a:pPr>
              <a:tabLst>
                <a:tab pos="9753600" algn="r"/>
                <a:tab pos="9753600" algn="r"/>
              </a:tabLst>
            </a:pPr>
            <a:r>
              <a:rPr lang="en-US" altLang="en-US" dirty="0"/>
              <a:t>Read through the problem statement and assign each specified quantity to the appropriate variable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>
                <a:solidFill>
                  <a:srgbClr val="B3B3B3"/>
                </a:solidFill>
              </a:rPr>
              <a:t>Where We’ve Been</a:t>
            </a:r>
          </a:p>
        </p:txBody>
      </p:sp>
      <p:sp>
        <p:nvSpPr>
          <p:cNvPr id="3379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II - Chemical Reaction Kinetics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A. Rate Expressions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B. Kinetics Experiments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C. Analysis of Kinetics Data</a:t>
            </a:r>
          </a:p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III - Chemical Reaction Engineering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A. Ideal Reactors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B. Perfectly Mixed Batch Reactors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C. Continuous Flow Stirred Tank Reactors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D. Plug Flow Reactors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E. Matching Reactors to Reactions</a:t>
            </a:r>
          </a:p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IV - Non-Ideal Reactions and Reactors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A. Alternatives to the Ideal Reactor Models</a:t>
            </a:r>
          </a:p>
          <a:p>
            <a:pPr marL="762000" lvl="1"/>
            <a:r>
              <a:rPr lang="en-US" altLang="en-US">
                <a:solidFill>
                  <a:srgbClr val="B3B3B3"/>
                </a:solidFill>
              </a:rPr>
              <a:t>B. Coupled Chemical and Physical Kinetics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PingFang SC Semibold"/>
        <a:cs typeface="PingFang SC Semibold"/>
      </a:majorFont>
      <a:minorFont>
        <a:latin typeface="Helvetica"/>
        <a:ea typeface="PingFang SC Semibold"/>
        <a:cs typeface="PingFang SC Semibol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PingFang SC Regular"/>
        <a:cs typeface="PingFang SC Regular"/>
      </a:majorFont>
      <a:minorFont>
        <a:latin typeface="Gill Sans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PingFang SC Regular"/>
        <a:cs typeface="PingFang SC Regular"/>
      </a:majorFont>
      <a:minorFont>
        <a:latin typeface="Helvetica"/>
        <a:ea typeface="PingFang SC Regular"/>
        <a:cs typeface="PingFang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PingFang SC Regular" charset="-122"/>
            <a:cs typeface="PingFang SC Regular" charset="-122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Pages>0</Pages>
  <Words>527</Words>
  <Characters>0</Characters>
  <Application>Microsoft Macintosh PowerPoint</Application>
  <PresentationFormat>Custom</PresentationFormat>
  <Lines>0</Lines>
  <Paragraphs>67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7</vt:i4>
      </vt:variant>
    </vt:vector>
  </HeadingPairs>
  <TitlesOfParts>
    <vt:vector size="22" baseType="lpstr">
      <vt:lpstr>Helvetica</vt:lpstr>
      <vt:lpstr>PingFang SC Regular</vt:lpstr>
      <vt:lpstr>PingFang SC Semibold</vt:lpstr>
      <vt:lpstr>Lucida Grande</vt:lpstr>
      <vt:lpstr>Gill Sans</vt:lpstr>
      <vt:lpstr>Title &amp; Subtitle</vt:lpstr>
      <vt:lpstr>Title &amp; Bullets</vt:lpstr>
      <vt:lpstr>Title - Top</vt:lpstr>
      <vt:lpstr>Photo - Vertical</vt:lpstr>
      <vt:lpstr>Photo - Horizontal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A First Course on Kinetics and Reaction Engineering</vt:lpstr>
      <vt:lpstr>Where We’ve Been &amp; Where We’re Going</vt:lpstr>
      <vt:lpstr>Non-catalytic Gas - Solid Reactions</vt:lpstr>
      <vt:lpstr>General Isothermal Model</vt:lpstr>
      <vt:lpstr>Questions?</vt:lpstr>
      <vt:lpstr>Activity 40.1</vt:lpstr>
      <vt:lpstr>Where We’ve Been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3</cp:revision>
  <dcterms:modified xsi:type="dcterms:W3CDTF">2016-04-14T17:05:41Z</dcterms:modified>
</cp:coreProperties>
</file>