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</p:sldMasterIdLst>
  <p:sldIdLst>
    <p:sldId id="256" r:id="rId11"/>
    <p:sldId id="257" r:id="rId12"/>
    <p:sldId id="261" r:id="rId13"/>
    <p:sldId id="263" r:id="rId14"/>
    <p:sldId id="271" r:id="rId15"/>
    <p:sldId id="264" r:id="rId16"/>
    <p:sldId id="260" r:id="rId17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84" d="100"/>
          <a:sy n="84" d="100"/>
        </p:scale>
        <p:origin x="1880" y="18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1533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98220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66743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4437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9174016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29374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78276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2732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7514312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7510213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3504453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1207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36682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7233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3381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4506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631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2025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7263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29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04545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303215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5802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667915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4404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276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397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0767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268288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5177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418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72250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8673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459040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411892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504081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4981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41300"/>
            <a:ext cx="2803525" cy="8543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41300"/>
            <a:ext cx="8261350" cy="8543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8688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6985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0626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342805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0827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51866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6602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7262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52096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1880419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162984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075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87093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91090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9696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721536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203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686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2820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017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83324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5804324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30304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51156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38415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344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100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0562741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3659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42223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67012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29799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577657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60180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202912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74255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6310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72805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9242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12484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2338239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48878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338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50836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821396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7477690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532104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68071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4473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6333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10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506538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133774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2161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8322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47563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960028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7244662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5797579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83004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29781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953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79093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8555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3676345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60342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733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45211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1393967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8497230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4948597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5346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8005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Helvetica" charset="0"/>
              </a:defRPr>
            </a:lvl1pPr>
            <a:lvl2pPr algn="l">
              <a:defRPr sz="1200">
                <a:solidFill>
                  <a:schemeClr val="tx1"/>
                </a:solidFill>
                <a:latin typeface="Helvetica" charset="0"/>
              </a:defRPr>
            </a:lvl2pPr>
            <a:lvl3pPr algn="l">
              <a:defRPr sz="1200">
                <a:solidFill>
                  <a:schemeClr val="tx1"/>
                </a:solidFill>
                <a:latin typeface="Helvetica" charset="0"/>
              </a:defRPr>
            </a:lvl3pPr>
            <a:lvl4pPr algn="l">
              <a:defRPr sz="1200">
                <a:solidFill>
                  <a:schemeClr val="tx1"/>
                </a:solidFill>
                <a:latin typeface="Helvetica" charset="0"/>
              </a:defRPr>
            </a:lvl4pPr>
            <a:lvl5pPr algn="l">
              <a:defRPr sz="1200">
                <a:solidFill>
                  <a:schemeClr val="tx1"/>
                </a:solidFill>
                <a:latin typeface="Helvetic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9pPr>
          </a:lstStyle>
          <a:p>
            <a:r>
              <a:rPr lang="en-US" altLang="en-US" sz="1800">
                <a:ea typeface="Helvetica" charset="0"/>
                <a:cs typeface="Helvetica" charset="0"/>
              </a:rPr>
              <a:t>© 2016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Class 40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srgbClr val="B3B3B3"/>
                </a:solidFill>
              </a:rPr>
              <a:t>Where We’ve Been</a:t>
            </a:r>
            <a:r>
              <a:rPr lang="en-US" altLang="en-US"/>
              <a:t> &amp; Where We’re Going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 - Chemical Reaction Kinetics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III - Chemical Reaction Engineering</a:t>
            </a:r>
          </a:p>
          <a:p>
            <a:r>
              <a:rPr lang="en-US" altLang="en-US"/>
              <a:t>Part IV - Non-Ideal Reactions and Reactors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A. Alternatives to the Ideal Reactor Models</a:t>
            </a:r>
          </a:p>
          <a:p>
            <a:pPr marL="762000" lvl="1"/>
            <a:r>
              <a:rPr lang="en-US" altLang="en-US"/>
              <a:t>B. Coupled Chemical and Physical Kinetics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38. Heterogeneous Catalytic Reactions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39. Gas-Liquid Reactions</a:t>
            </a:r>
          </a:p>
          <a:p>
            <a:pPr marL="1206500" lvl="2"/>
            <a:r>
              <a:rPr lang="en-US" altLang="en-US"/>
              <a:t>40. Gas-Solid Reactions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Non-catalytic Gas - Solid Reactions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Very similar to heterogeneous catalytic reactions</a:t>
            </a:r>
          </a:p>
          <a:p>
            <a:r>
              <a:rPr lang="en-US" altLang="en-US"/>
              <a:t>Big difference is that the solid is changing with time</a:t>
            </a:r>
          </a:p>
          <a:p>
            <a:pPr marL="762000" lvl="1"/>
            <a:r>
              <a:rPr lang="en-US" altLang="en-US"/>
              <a:t>Often results in changing pore structure with time</a:t>
            </a:r>
          </a:p>
          <a:p>
            <a:pPr marL="1206500" lvl="2"/>
            <a:r>
              <a:rPr lang="en-US" altLang="en-US"/>
              <a:t>Start with solid that has very low porosity</a:t>
            </a:r>
          </a:p>
          <a:p>
            <a:pPr marL="1206500" lvl="2"/>
            <a:r>
              <a:rPr lang="en-US" altLang="en-US"/>
              <a:t>Porous ash layer may be generated as the reactive component is consumed</a:t>
            </a:r>
          </a:p>
          <a:p>
            <a:r>
              <a:rPr lang="en-US" altLang="en-US"/>
              <a:t>Shrinking core model</a:t>
            </a:r>
          </a:p>
          <a:p>
            <a:pPr marL="762000" lvl="1"/>
            <a:r>
              <a:rPr lang="en-US" altLang="en-US"/>
              <a:t>If reaction rate is very fast, there is a narrow zone where reaction takes place</a:t>
            </a:r>
          </a:p>
          <a:p>
            <a:pPr marL="1206500" lvl="2"/>
            <a:r>
              <a:rPr lang="en-US" altLang="en-US"/>
              <a:t>This zone starts at the exterior of the particle and moves inward radially (for a spherical particle) as reaction proceeds</a:t>
            </a:r>
          </a:p>
          <a:p>
            <a:pPr marL="1206500" lvl="2"/>
            <a:r>
              <a:rPr lang="en-US" altLang="en-US"/>
              <a:t>It results in two different diffusion layers</a:t>
            </a:r>
          </a:p>
          <a:p>
            <a:pPr marL="1651000" lvl="3"/>
            <a:r>
              <a:rPr lang="en-US" altLang="en-US"/>
              <a:t>Gas film surrounding the particle</a:t>
            </a:r>
          </a:p>
          <a:p>
            <a:pPr marL="1651000" lvl="3"/>
            <a:r>
              <a:rPr lang="en-US" altLang="en-US"/>
              <a:t>Ash layer where there isn’t any solid reactant left, but reactants must diffuse through the porous ash layer to reach the reaction zone</a:t>
            </a:r>
          </a:p>
          <a:p>
            <a:r>
              <a:rPr lang="en-US" altLang="en-US"/>
              <a:t>General isothermal model, more like heterogeneous catalyst</a:t>
            </a:r>
          </a:p>
          <a:p>
            <a:pPr marL="762000" lvl="1"/>
            <a:r>
              <a:rPr lang="en-US" altLang="en-US"/>
              <a:t>diffusion through exterior gas film</a:t>
            </a:r>
          </a:p>
          <a:p>
            <a:pPr marL="762000" lvl="1"/>
            <a:r>
              <a:rPr lang="en-US" altLang="en-US"/>
              <a:t>diffusion plus reaction within the solid</a:t>
            </a:r>
          </a:p>
          <a:p>
            <a:pPr marL="1206500" lvl="2"/>
            <a:r>
              <a:rPr lang="en-US" altLang="en-US"/>
              <a:t>difference here is the evolution of the pore structure as the reaction proceeds</a:t>
            </a:r>
          </a:p>
          <a:p>
            <a:pPr marL="762000" lvl="1"/>
            <a:r>
              <a:rPr lang="en-US" altLang="en-US"/>
              <a:t>Use effective diffusivity linked to the pore structure and generally a function of time</a:t>
            </a:r>
          </a:p>
          <a:p>
            <a:pPr marL="762000" lvl="1"/>
            <a:r>
              <a:rPr lang="en-US" altLang="en-US"/>
              <a:t>Pseudo-continuum model for pores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General Isothermal Model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397000"/>
            <a:ext cx="10464800" cy="7518400"/>
          </a:xfrm>
          <a:ln/>
        </p:spPr>
        <p:txBody>
          <a:bodyPr/>
          <a:lstStyle/>
          <a:p>
            <a:r>
              <a:rPr lang="en-US" altLang="en-US"/>
              <a:t>Mole balance on gas phase reactant, A</a:t>
            </a:r>
          </a:p>
          <a:p>
            <a:endParaRPr lang="en-US" altLang="en-US"/>
          </a:p>
          <a:p>
            <a:endParaRPr lang="en-US" altLang="en-US"/>
          </a:p>
          <a:p>
            <a:pPr marL="762000" lvl="1"/>
            <a:r>
              <a:rPr lang="en-US" altLang="en-US"/>
              <a:t>Pseudo-steady state assumption sets the time derivative equal to zero</a:t>
            </a:r>
          </a:p>
          <a:p>
            <a:r>
              <a:rPr lang="en-US" altLang="en-US"/>
              <a:t>Mole balance for the solid, S</a:t>
            </a:r>
          </a:p>
          <a:p>
            <a:pPr marL="762000" lvl="1"/>
            <a:endParaRPr lang="en-US" altLang="en-US"/>
          </a:p>
          <a:p>
            <a:pPr marL="762000" lvl="1"/>
            <a:endParaRPr lang="en-US" altLang="en-US"/>
          </a:p>
          <a:p>
            <a:pPr marL="762000" lvl="1"/>
            <a:r>
              <a:rPr lang="en-US" altLang="en-US"/>
              <a:t>Solid is not diffusing, therefore no input/output term</a:t>
            </a:r>
          </a:p>
          <a:p>
            <a:pPr marL="1206500" lvl="2"/>
            <a:r>
              <a:rPr lang="en-US" altLang="en-US"/>
              <a:t>There will be a gradient in the concentration of S, i. e. C</a:t>
            </a:r>
            <a:r>
              <a:rPr lang="en-US" altLang="en-US" baseline="-6000"/>
              <a:t>s</a:t>
            </a:r>
            <a:r>
              <a:rPr lang="en-US" altLang="en-US"/>
              <a:t> = f(r,t)</a:t>
            </a:r>
          </a:p>
          <a:p>
            <a:pPr marL="762000" lvl="1"/>
            <a:r>
              <a:rPr lang="en-US" altLang="en-US"/>
              <a:t>Rates here are assumed to be per mass of solid particle</a:t>
            </a:r>
          </a:p>
          <a:p>
            <a:r>
              <a:rPr lang="en-US" altLang="en-US"/>
              <a:t>Boundary conditions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Initial conditions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1903413"/>
            <a:ext cx="41021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3530600"/>
            <a:ext cx="1731963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5854700"/>
            <a:ext cx="139065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5854700"/>
            <a:ext cx="403542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7289800"/>
            <a:ext cx="16176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8026400"/>
            <a:ext cx="15954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300" y="747713"/>
            <a:ext cx="3252788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 altLang="en-US"/>
              <a:t>Questions?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Activity 40.1</a:t>
            </a:r>
          </a:p>
        </p:txBody>
      </p:sp>
      <p:sp>
        <p:nvSpPr>
          <p:cNvPr id="17410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041400"/>
            <a:ext cx="10464800" cy="8102600"/>
          </a:xfrm>
          <a:ln/>
        </p:spPr>
        <p:txBody>
          <a:bodyPr/>
          <a:lstStyle/>
          <a:p>
            <a:pPr marL="0" indent="0">
              <a:buNone/>
              <a:tabLst>
                <a:tab pos="9753600" algn="r"/>
                <a:tab pos="9753600" algn="r"/>
              </a:tabLst>
            </a:pPr>
            <a:r>
              <a:rPr lang="en-US" altLang="en-US" dirty="0"/>
              <a:t>Suppose that pure gas phase A reacts with a solid, non-porous, spherical particle of B (radius 0.5 cm, 0.3 </a:t>
            </a:r>
            <a:r>
              <a:rPr lang="en-US" altLang="en-US" dirty="0" err="1"/>
              <a:t>mol</a:t>
            </a:r>
            <a:r>
              <a:rPr lang="en-US" altLang="en-US" dirty="0"/>
              <a:t> cm</a:t>
            </a:r>
            <a:r>
              <a:rPr lang="en-US" altLang="en-US" baseline="32000" dirty="0"/>
              <a:t>-3</a:t>
            </a:r>
            <a:r>
              <a:rPr lang="en-US" altLang="en-US" dirty="0"/>
              <a:t>), yielding porous solid product Z, as in equation (1). Further assume that the porosity of Z and the effective diffusion coefficient for diffusion of A through Z are constants. If the gas phase concentration of A is 0.01 </a:t>
            </a:r>
            <a:r>
              <a:rPr lang="en-US" altLang="en-US" dirty="0" err="1"/>
              <a:t>mol</a:t>
            </a:r>
            <a:r>
              <a:rPr lang="en-US" altLang="en-US" dirty="0"/>
              <a:t> L</a:t>
            </a:r>
            <a:r>
              <a:rPr lang="en-US" altLang="en-US" baseline="32000" dirty="0"/>
              <a:t>-1</a:t>
            </a:r>
            <a:r>
              <a:rPr lang="en-US" altLang="en-US" dirty="0"/>
              <a:t> and its effective diffusion coefficient in Z is 3 x 10</a:t>
            </a:r>
            <a:r>
              <a:rPr lang="en-US" altLang="en-US" baseline="32000" dirty="0"/>
              <a:t>-7</a:t>
            </a:r>
            <a:r>
              <a:rPr lang="en-US" altLang="en-US" dirty="0"/>
              <a:t> cm</a:t>
            </a:r>
            <a:r>
              <a:rPr lang="en-US" altLang="en-US" baseline="32000" dirty="0"/>
              <a:t>2</a:t>
            </a:r>
            <a:r>
              <a:rPr lang="en-US" altLang="en-US" dirty="0"/>
              <a:t> s</a:t>
            </a:r>
            <a:r>
              <a:rPr lang="en-US" altLang="en-US" baseline="32000" dirty="0"/>
              <a:t>-1</a:t>
            </a:r>
            <a:r>
              <a:rPr lang="en-US" altLang="en-US" dirty="0"/>
              <a:t>, show how to calculate the radius of the unreacted core of B as a function of time if the reaction is effectively instantaneous and the pseudo steady state assumption applies.</a:t>
            </a:r>
          </a:p>
          <a:p>
            <a:pPr marL="0" indent="0">
              <a:buNone/>
              <a:tabLst>
                <a:tab pos="9753600" algn="r"/>
                <a:tab pos="9753600" algn="r"/>
              </a:tabLst>
            </a:pPr>
            <a:endParaRPr lang="en-US" altLang="en-US" dirty="0"/>
          </a:p>
          <a:p>
            <a:pPr marL="0" indent="0">
              <a:buNone/>
              <a:tabLst>
                <a:tab pos="9753600" algn="r"/>
                <a:tab pos="9753600" algn="r"/>
              </a:tabLst>
            </a:pPr>
            <a:r>
              <a:rPr lang="en-US" altLang="en-US" dirty="0"/>
              <a:t>A</a:t>
            </a:r>
            <a:r>
              <a:rPr lang="en-US" altLang="en-US" baseline="-6000" dirty="0"/>
              <a:t>(g)</a:t>
            </a:r>
            <a:r>
              <a:rPr lang="en-US" altLang="en-US" dirty="0"/>
              <a:t> + B</a:t>
            </a:r>
            <a:r>
              <a:rPr lang="en-US" altLang="en-US" baseline="-6000" dirty="0"/>
              <a:t>(s)</a:t>
            </a:r>
            <a:r>
              <a:rPr lang="en-US" altLang="en-US" dirty="0">
                <a:ea typeface="Lucida Grande" charset="0"/>
                <a:cs typeface="Lucida Grande" charset="0"/>
              </a:rPr>
              <a:t> → Z</a:t>
            </a:r>
            <a:r>
              <a:rPr lang="en-US" altLang="en-US" baseline="-6000" dirty="0"/>
              <a:t>(s)</a:t>
            </a:r>
            <a:r>
              <a:rPr lang="en-US" altLang="en-US" dirty="0"/>
              <a:t>	(1)</a:t>
            </a:r>
          </a:p>
          <a:p>
            <a:pPr>
              <a:tabLst>
                <a:tab pos="9753600" algn="r"/>
                <a:tab pos="9753600" algn="r"/>
              </a:tabLst>
            </a:pPr>
            <a:endParaRPr lang="en-US" altLang="en-US" dirty="0"/>
          </a:p>
          <a:p>
            <a:pPr>
              <a:tabLst>
                <a:tab pos="9753600" algn="r"/>
                <a:tab pos="9753600" algn="r"/>
              </a:tabLst>
            </a:pPr>
            <a:r>
              <a:rPr lang="en-US" altLang="en-US" dirty="0"/>
              <a:t>Read through the problem statement and assign each specified quantity to the appropriate variable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srgbClr val="B3B3B3"/>
                </a:solidFill>
              </a:rPr>
              <a:t>Where We’ve Been</a:t>
            </a:r>
          </a:p>
        </p:txBody>
      </p:sp>
      <p:sp>
        <p:nvSpPr>
          <p:cNvPr id="3379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 - Chemical Reaction Kinetics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A. Rate Expressions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B. Kinetics Experiments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C. Analysis of Kinetics Data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III - Chemical Reaction Engineering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A. Ideal Reactors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B. Perfectly Mixed Batch Reactors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C. Continuous Flow Stirred Tank Reactors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D. Plug Flow Reactors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E. Matching Reactors to Reactions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IV - Non-Ideal Reactions and Reactors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A. Alternatives to the Ideal Reactor Models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B. Coupled Chemical and Physical Kinetics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PingFang SC Semibold"/>
        <a:cs typeface="PingFang SC Semibold"/>
      </a:majorFont>
      <a:minorFont>
        <a:latin typeface="Helvetica"/>
        <a:ea typeface="PingFang SC Semibold"/>
        <a:cs typeface="PingFang SC Semibol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PingFang SC Regular"/>
        <a:cs typeface="PingFang SC Regular"/>
      </a:majorFont>
      <a:minorFont>
        <a:latin typeface="Gill Sans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PingFang SC Regular"/>
        <a:cs typeface="PingFang SC Regular"/>
      </a:majorFont>
      <a:minorFont>
        <a:latin typeface="Gill Sans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PingFang SC Regular"/>
        <a:cs typeface="PingFang SC Regular"/>
      </a:majorFont>
      <a:minorFont>
        <a:latin typeface="Gill Sans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Pages>0</Pages>
  <Words>527</Words>
  <Characters>0</Characters>
  <Application>Microsoft Macintosh PowerPoint</Application>
  <PresentationFormat>Custom</PresentationFormat>
  <Lines>0</Lines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7</vt:i4>
      </vt:variant>
    </vt:vector>
  </HeadingPairs>
  <TitlesOfParts>
    <vt:vector size="22" baseType="lpstr">
      <vt:lpstr>Helvetica</vt:lpstr>
      <vt:lpstr>PingFang SC Regular</vt:lpstr>
      <vt:lpstr>PingFang SC Semibold</vt:lpstr>
      <vt:lpstr>Lucida Grande</vt:lpstr>
      <vt:lpstr>Gill Sans</vt:lpstr>
      <vt:lpstr>Title &amp; Subtitle</vt:lpstr>
      <vt:lpstr>Title &amp; Bullets</vt:lpstr>
      <vt:lpstr>Title - Top</vt:lpstr>
      <vt:lpstr>Photo - Vertical</vt:lpstr>
      <vt:lpstr>Photo - Horizontal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A First Course on Kinetics and Reaction Engineering</vt:lpstr>
      <vt:lpstr>Where We’ve Been &amp; Where We’re Going</vt:lpstr>
      <vt:lpstr>Non-catalytic Gas - Solid Reactions</vt:lpstr>
      <vt:lpstr>General Isothermal Model</vt:lpstr>
      <vt:lpstr>Questions?</vt:lpstr>
      <vt:lpstr>Activity 40.1</vt:lpstr>
      <vt:lpstr>Where We’ve Been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3</cp:revision>
  <dcterms:modified xsi:type="dcterms:W3CDTF">2016-04-14T17:05:41Z</dcterms:modified>
</cp:coreProperties>
</file>