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57" r:id="rId13"/>
    <p:sldId id="261" r:id="rId14"/>
    <p:sldId id="263" r:id="rId15"/>
    <p:sldId id="271" r:id="rId16"/>
    <p:sldId id="264" r:id="rId17"/>
    <p:sldId id="266" r:id="rId18"/>
    <p:sldId id="267" r:id="rId19"/>
    <p:sldId id="268" r:id="rId20"/>
    <p:sldId id="269" r:id="rId21"/>
    <p:sldId id="274" r:id="rId22"/>
    <p:sldId id="275" r:id="rId23"/>
    <p:sldId id="276" r:id="rId24"/>
    <p:sldId id="277" r:id="rId25"/>
    <p:sldId id="278" r:id="rId26"/>
    <p:sldId id="279" r:id="rId27"/>
    <p:sldId id="273" r:id="rId28"/>
    <p:sldId id="280" r:id="rId29"/>
    <p:sldId id="281" r:id="rId30"/>
    <p:sldId id="282" r:id="rId31"/>
    <p:sldId id="283" r:id="rId32"/>
    <p:sldId id="260" r:id="rId33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84" d="100"/>
          <a:sy n="84" d="100"/>
        </p:scale>
        <p:origin x="1880" y="18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slide" Target="slides/slide13.xml"/><Relationship Id="rId25" Type="http://schemas.openxmlformats.org/officeDocument/2006/relationships/slide" Target="slides/slide14.xml"/><Relationship Id="rId26" Type="http://schemas.openxmlformats.org/officeDocument/2006/relationships/slide" Target="slides/slide15.xml"/><Relationship Id="rId27" Type="http://schemas.openxmlformats.org/officeDocument/2006/relationships/slide" Target="slides/slide16.xml"/><Relationship Id="rId28" Type="http://schemas.openxmlformats.org/officeDocument/2006/relationships/slide" Target="slides/slide17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19.xml"/><Relationship Id="rId31" Type="http://schemas.openxmlformats.org/officeDocument/2006/relationships/slide" Target="slides/slide20.xml"/><Relationship Id="rId32" Type="http://schemas.openxmlformats.org/officeDocument/2006/relationships/slide" Target="slides/slide21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slide" Target="slides/slide22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3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1533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98220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95383"/>
      </p:ext>
    </p:extLst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8555"/>
      </p:ext>
    </p:extLst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3676345"/>
      </p:ext>
    </p:extLst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60342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5733"/>
      </p:ext>
    </p:extLst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45211"/>
      </p:ext>
    </p:extLst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1393967"/>
      </p:ext>
    </p:extLst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8497230"/>
      </p:ext>
    </p:extLst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4948597"/>
      </p:ext>
    </p:extLst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534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6682"/>
      </p:ext>
    </p:extLst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80051"/>
      </p:ext>
    </p:extLst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66743"/>
      </p:ext>
    </p:extLst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4437"/>
      </p:ext>
    </p:extLst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9174016"/>
      </p:ext>
    </p:extLst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29374"/>
      </p:ext>
    </p:extLst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78276"/>
      </p:ext>
    </p:extLst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2732"/>
      </p:ext>
    </p:extLst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7514312"/>
      </p:ext>
    </p:extLst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7510213"/>
      </p:ext>
    </p:extLst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35044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33817"/>
      </p:ext>
    </p:extLst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12078"/>
      </p:ext>
    </p:extLst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7233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4506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631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2025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7263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297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04545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303215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5802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667915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440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276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397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0767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2682887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5177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418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72250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86733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4590401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411892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5040810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4981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41300"/>
            <a:ext cx="2803525" cy="854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41300"/>
            <a:ext cx="8261350" cy="85439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86885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06303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45959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9671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59817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70786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1883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72628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5918949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8629770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376572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2712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431800"/>
            <a:ext cx="2803525" cy="85725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431800"/>
            <a:ext cx="8261350" cy="8572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31264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69854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06262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342805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08271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5186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2820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66020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3520962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880419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162984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40752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87093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91090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9696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3721536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203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42223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68614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0177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5833244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5804324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3303041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51156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597150"/>
            <a:ext cx="2803525" cy="6470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8261350" cy="64706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738415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3441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1008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056274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2338239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36599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67012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29799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9577657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601808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202912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74255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519113"/>
            <a:ext cx="2803525" cy="82661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519113"/>
            <a:ext cx="8261350" cy="82661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6310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72805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9242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2506538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4124842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48878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3387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50836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821396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7477690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9532104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68071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4473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6333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179093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01060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6133774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2161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8322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47563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960028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7244662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5797579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83004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2978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Helvetica" charset="0"/>
              </a:defRPr>
            </a:lvl1pPr>
            <a:lvl2pPr algn="l">
              <a:defRPr sz="1200">
                <a:solidFill>
                  <a:schemeClr val="tx1"/>
                </a:solidFill>
                <a:latin typeface="Helvetica" charset="0"/>
              </a:defRPr>
            </a:lvl2pPr>
            <a:lvl3pPr algn="l">
              <a:defRPr sz="1200">
                <a:solidFill>
                  <a:schemeClr val="tx1"/>
                </a:solidFill>
                <a:latin typeface="Helvetica" charset="0"/>
              </a:defRPr>
            </a:lvl3pPr>
            <a:lvl4pPr algn="l">
              <a:defRPr sz="1200">
                <a:solidFill>
                  <a:schemeClr val="tx1"/>
                </a:solidFill>
                <a:latin typeface="Helvetica" charset="0"/>
              </a:defRPr>
            </a:lvl4pPr>
            <a:lvl5pPr algn="l">
              <a:defRPr sz="1200">
                <a:solidFill>
                  <a:schemeClr val="tx1"/>
                </a:solidFill>
                <a:latin typeface="Helvetica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9pPr>
          </a:lstStyle>
          <a:p>
            <a:r>
              <a:rPr lang="en-US" altLang="en-US" sz="1800">
                <a:ea typeface="Helvetica" charset="0"/>
                <a:cs typeface="Helvetica" charset="0"/>
              </a:rPr>
              <a:t>© 2016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2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Class 40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Use that relationship to relate the rate of change in the total moles of B in the core to the rate of change in the core radius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Use that relationship to relate the rate of change in the total moles of B in the core to the rate of change in the core radius</a:t>
            </a:r>
          </a:p>
          <a:p>
            <a:pPr marL="762000" lvl="1">
              <a:spcBef>
                <a:spcPts val="2200"/>
              </a:spcBef>
            </a:pPr>
            <a:r>
              <a:rPr lang="en-US" altLang="en-US"/>
              <a:t> </a:t>
            </a:r>
          </a:p>
          <a:p>
            <a:pPr>
              <a:spcBef>
                <a:spcPts val="2900"/>
              </a:spcBef>
            </a:pPr>
            <a:r>
              <a:rPr lang="en-US" altLang="en-US"/>
              <a:t>What initial condition is needed to solve this equation?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1308100"/>
            <a:ext cx="5562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Use that relationship to relate the rate of change in the total moles of B in the core to the rate of change in the core radius</a:t>
            </a:r>
          </a:p>
          <a:p>
            <a:pPr marL="762000" lvl="1">
              <a:spcBef>
                <a:spcPts val="2200"/>
              </a:spcBef>
            </a:pPr>
            <a:r>
              <a:rPr lang="en-US" altLang="en-US"/>
              <a:t> </a:t>
            </a:r>
          </a:p>
          <a:p>
            <a:pPr>
              <a:spcBef>
                <a:spcPts val="2900"/>
              </a:spcBef>
            </a:pPr>
            <a:r>
              <a:rPr lang="en-US" altLang="en-US"/>
              <a:t>What initial condition is needed to solve this equation?</a:t>
            </a:r>
          </a:p>
          <a:p>
            <a:pPr marL="762000" lvl="1"/>
            <a:r>
              <a:rPr lang="en-US" altLang="en-US"/>
              <a:t>R</a:t>
            </a:r>
            <a:r>
              <a:rPr lang="en-US" altLang="en-US" baseline="-6000"/>
              <a:t>c</a:t>
            </a:r>
            <a:r>
              <a:rPr lang="en-US" altLang="en-US"/>
              <a:t>(t=0) = R</a:t>
            </a:r>
            <a:r>
              <a:rPr lang="en-US" altLang="en-US" baseline="-6000"/>
              <a:t>p</a:t>
            </a:r>
            <a:endParaRPr lang="en-US" altLang="en-US"/>
          </a:p>
          <a:p>
            <a:r>
              <a:rPr lang="en-US" altLang="en-US"/>
              <a:t>What quantities are needed in order to solve the equation and are they available?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1308100"/>
            <a:ext cx="5562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Use that relationship to relate the rate of change in the total moles of B in the core to the rate of change in the core radius</a:t>
            </a:r>
          </a:p>
          <a:p>
            <a:pPr marL="762000" lvl="1">
              <a:spcBef>
                <a:spcPts val="2200"/>
              </a:spcBef>
            </a:pPr>
            <a:r>
              <a:rPr lang="en-US" altLang="en-US"/>
              <a:t> </a:t>
            </a:r>
          </a:p>
          <a:p>
            <a:pPr>
              <a:spcBef>
                <a:spcPts val="2900"/>
              </a:spcBef>
            </a:pPr>
            <a:r>
              <a:rPr lang="en-US" altLang="en-US"/>
              <a:t>What initial condition is needed to solve this equation?</a:t>
            </a:r>
          </a:p>
          <a:p>
            <a:pPr marL="762000" lvl="1"/>
            <a:r>
              <a:rPr lang="en-US" altLang="en-US"/>
              <a:t>R</a:t>
            </a:r>
            <a:r>
              <a:rPr lang="en-US" altLang="en-US" baseline="-6000"/>
              <a:t>c</a:t>
            </a:r>
            <a:r>
              <a:rPr lang="en-US" altLang="en-US"/>
              <a:t>(t=0) = R</a:t>
            </a:r>
            <a:r>
              <a:rPr lang="en-US" altLang="en-US" baseline="-6000"/>
              <a:t>p</a:t>
            </a:r>
            <a:endParaRPr lang="en-US" altLang="en-US"/>
          </a:p>
          <a:p>
            <a:r>
              <a:rPr lang="en-US" altLang="en-US"/>
              <a:t>What quantities are needed in order to solve the equation and are they available?</a:t>
            </a:r>
          </a:p>
          <a:p>
            <a:pPr marL="762000" lvl="1"/>
            <a:r>
              <a:rPr lang="en-US" altLang="en-US"/>
              <a:t>C</a:t>
            </a:r>
            <a:r>
              <a:rPr lang="en-US" altLang="en-US" baseline="-6000"/>
              <a:t>B</a:t>
            </a:r>
            <a:r>
              <a:rPr lang="en-US" altLang="en-US"/>
              <a:t>, R</a:t>
            </a:r>
            <a:r>
              <a:rPr lang="en-US" altLang="en-US" baseline="-6000"/>
              <a:t>p</a:t>
            </a:r>
            <a:r>
              <a:rPr lang="en-US" altLang="en-US"/>
              <a:t> and           are needed to solve the equation</a:t>
            </a:r>
          </a:p>
          <a:p>
            <a:pPr marL="762000" lvl="1">
              <a:spcBef>
                <a:spcPts val="2800"/>
              </a:spcBef>
            </a:pPr>
            <a:r>
              <a:rPr lang="en-US" altLang="en-US"/>
              <a:t>All but          are available</a:t>
            </a:r>
          </a:p>
          <a:p>
            <a:pPr>
              <a:spcBef>
                <a:spcPts val="2100"/>
              </a:spcBef>
            </a:pPr>
            <a:r>
              <a:rPr lang="en-US" altLang="en-US"/>
              <a:t>How can the values of the missing quantities be calculated?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1308100"/>
            <a:ext cx="5562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300" y="3581400"/>
            <a:ext cx="4953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4203700"/>
            <a:ext cx="4953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Use that relationship to relate the rate of change in the total moles of B in the core to the rate of change in the core radius</a:t>
            </a:r>
          </a:p>
          <a:p>
            <a:pPr marL="762000" lvl="1">
              <a:spcBef>
                <a:spcPts val="2200"/>
              </a:spcBef>
            </a:pPr>
            <a:r>
              <a:rPr lang="en-US" altLang="en-US"/>
              <a:t> </a:t>
            </a:r>
          </a:p>
          <a:p>
            <a:pPr>
              <a:spcBef>
                <a:spcPts val="2900"/>
              </a:spcBef>
            </a:pPr>
            <a:r>
              <a:rPr lang="en-US" altLang="en-US"/>
              <a:t>What initial condition is needed to solve this equation?</a:t>
            </a:r>
          </a:p>
          <a:p>
            <a:pPr marL="762000" lvl="1"/>
            <a:r>
              <a:rPr lang="en-US" altLang="en-US"/>
              <a:t>R</a:t>
            </a:r>
            <a:r>
              <a:rPr lang="en-US" altLang="en-US" baseline="-6000"/>
              <a:t>c</a:t>
            </a:r>
            <a:r>
              <a:rPr lang="en-US" altLang="en-US"/>
              <a:t>(t=0) = R</a:t>
            </a:r>
            <a:r>
              <a:rPr lang="en-US" altLang="en-US" baseline="-6000"/>
              <a:t>p</a:t>
            </a:r>
            <a:endParaRPr lang="en-US" altLang="en-US"/>
          </a:p>
          <a:p>
            <a:r>
              <a:rPr lang="en-US" altLang="en-US"/>
              <a:t>What quantities are needed in order to solve the equation and are they available?</a:t>
            </a:r>
          </a:p>
          <a:p>
            <a:pPr marL="762000" lvl="1"/>
            <a:r>
              <a:rPr lang="en-US" altLang="en-US"/>
              <a:t>C</a:t>
            </a:r>
            <a:r>
              <a:rPr lang="en-US" altLang="en-US" baseline="-6000"/>
              <a:t>B</a:t>
            </a:r>
            <a:r>
              <a:rPr lang="en-US" altLang="en-US"/>
              <a:t>, R</a:t>
            </a:r>
            <a:r>
              <a:rPr lang="en-US" altLang="en-US" baseline="-6000"/>
              <a:t>p</a:t>
            </a:r>
            <a:r>
              <a:rPr lang="en-US" altLang="en-US"/>
              <a:t> and           are needed to solve the equation</a:t>
            </a:r>
          </a:p>
          <a:p>
            <a:pPr marL="762000" lvl="1">
              <a:spcBef>
                <a:spcPts val="2800"/>
              </a:spcBef>
            </a:pPr>
            <a:r>
              <a:rPr lang="en-US" altLang="en-US"/>
              <a:t>All but          are available</a:t>
            </a:r>
          </a:p>
          <a:p>
            <a:pPr>
              <a:spcBef>
                <a:spcPts val="2100"/>
              </a:spcBef>
            </a:pPr>
            <a:r>
              <a:rPr lang="en-US" altLang="en-US"/>
              <a:t>How can the values of the missing quantities be calculated?</a:t>
            </a:r>
          </a:p>
          <a:p>
            <a:pPr marL="762000" lvl="1"/>
            <a:r>
              <a:rPr lang="en-US" altLang="en-US"/>
              <a:t>According to the shrinking core model</a:t>
            </a:r>
          </a:p>
          <a:p>
            <a:pPr marL="1206500" lvl="2"/>
            <a:r>
              <a:rPr lang="en-US" altLang="en-US"/>
              <a:t>the only place B reacts is at the surface of the core</a:t>
            </a:r>
          </a:p>
          <a:p>
            <a:pPr marL="1206500" lvl="2"/>
            <a:r>
              <a:rPr lang="en-US" altLang="en-US"/>
              <a:t>all of the A arriving at the surface of the core reacts instantaneously with B</a:t>
            </a:r>
          </a:p>
          <a:p>
            <a:pPr marL="1206500" lvl="2"/>
            <a:r>
              <a:rPr lang="en-US" altLang="en-US"/>
              <a:t>how can the amount of A arriving at the surface of the core be calculated?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1308100"/>
            <a:ext cx="5562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300" y="3581400"/>
            <a:ext cx="4953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4203700"/>
            <a:ext cx="4953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Use that relationship to relate the rate of change in the total moles of B in the core to the rate of change in the core radius</a:t>
            </a:r>
          </a:p>
          <a:p>
            <a:pPr marL="762000" lvl="1">
              <a:spcBef>
                <a:spcPts val="2200"/>
              </a:spcBef>
            </a:pPr>
            <a:r>
              <a:rPr lang="en-US" altLang="en-US"/>
              <a:t> </a:t>
            </a:r>
          </a:p>
          <a:p>
            <a:pPr>
              <a:spcBef>
                <a:spcPts val="2900"/>
              </a:spcBef>
            </a:pPr>
            <a:r>
              <a:rPr lang="en-US" altLang="en-US"/>
              <a:t>What initial condition is needed to solve this equation?</a:t>
            </a:r>
          </a:p>
          <a:p>
            <a:pPr marL="762000" lvl="1"/>
            <a:r>
              <a:rPr lang="en-US" altLang="en-US"/>
              <a:t>R</a:t>
            </a:r>
            <a:r>
              <a:rPr lang="en-US" altLang="en-US" baseline="-6000"/>
              <a:t>c</a:t>
            </a:r>
            <a:r>
              <a:rPr lang="en-US" altLang="en-US"/>
              <a:t>(t=0) = R</a:t>
            </a:r>
            <a:r>
              <a:rPr lang="en-US" altLang="en-US" baseline="-6000"/>
              <a:t>p</a:t>
            </a:r>
            <a:endParaRPr lang="en-US" altLang="en-US"/>
          </a:p>
          <a:p>
            <a:r>
              <a:rPr lang="en-US" altLang="en-US"/>
              <a:t>What quantities are needed in order to solve the equation and are they available?</a:t>
            </a:r>
          </a:p>
          <a:p>
            <a:pPr marL="762000" lvl="1"/>
            <a:r>
              <a:rPr lang="en-US" altLang="en-US"/>
              <a:t>C</a:t>
            </a:r>
            <a:r>
              <a:rPr lang="en-US" altLang="en-US" baseline="-6000"/>
              <a:t>B</a:t>
            </a:r>
            <a:r>
              <a:rPr lang="en-US" altLang="en-US"/>
              <a:t>, R</a:t>
            </a:r>
            <a:r>
              <a:rPr lang="en-US" altLang="en-US" baseline="-6000"/>
              <a:t>p</a:t>
            </a:r>
            <a:r>
              <a:rPr lang="en-US" altLang="en-US"/>
              <a:t> and           are needed to solve the equation</a:t>
            </a:r>
          </a:p>
          <a:p>
            <a:pPr marL="762000" lvl="1">
              <a:spcBef>
                <a:spcPts val="2800"/>
              </a:spcBef>
            </a:pPr>
            <a:r>
              <a:rPr lang="en-US" altLang="en-US"/>
              <a:t>All but          are available</a:t>
            </a:r>
          </a:p>
          <a:p>
            <a:pPr>
              <a:spcBef>
                <a:spcPts val="2100"/>
              </a:spcBef>
            </a:pPr>
            <a:r>
              <a:rPr lang="en-US" altLang="en-US"/>
              <a:t>How can the values of the missing quantities be calculated?</a:t>
            </a:r>
          </a:p>
          <a:p>
            <a:pPr marL="762000" lvl="1"/>
            <a:r>
              <a:rPr lang="en-US" altLang="en-US"/>
              <a:t>According to the shrinking core model</a:t>
            </a:r>
          </a:p>
          <a:p>
            <a:pPr marL="1206500" lvl="2"/>
            <a:r>
              <a:rPr lang="en-US" altLang="en-US"/>
              <a:t>the only place B reacts is at the surface of the core</a:t>
            </a:r>
          </a:p>
          <a:p>
            <a:pPr marL="1206500" lvl="2"/>
            <a:r>
              <a:rPr lang="en-US" altLang="en-US"/>
              <a:t>all of the A arriving at the surface of the core reacts instantaneously with B</a:t>
            </a:r>
          </a:p>
          <a:p>
            <a:pPr marL="1206500" lvl="2"/>
            <a:r>
              <a:rPr lang="en-US" altLang="en-US"/>
              <a:t>how can the amount of A arriving at the surface of the core be calculated?</a:t>
            </a:r>
          </a:p>
          <a:p>
            <a:r>
              <a:rPr lang="en-US" altLang="en-US"/>
              <a:t>The flux of A, or equivalently the radial gradient in the concentration of A within the shell, can be found using a mole balance on A within the shell; write that mole balance making the pseudo steady state assumption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1308100"/>
            <a:ext cx="5562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300" y="3581400"/>
            <a:ext cx="4953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4203700"/>
            <a:ext cx="4953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Use that relationship to relate the rate of change in the total moles of B in the core to the rate of change in the core radius</a:t>
            </a:r>
          </a:p>
          <a:p>
            <a:pPr marL="762000" lvl="1">
              <a:spcBef>
                <a:spcPts val="2200"/>
              </a:spcBef>
            </a:pPr>
            <a:r>
              <a:rPr lang="en-US" altLang="en-US"/>
              <a:t> </a:t>
            </a:r>
          </a:p>
          <a:p>
            <a:pPr>
              <a:spcBef>
                <a:spcPts val="2900"/>
              </a:spcBef>
            </a:pPr>
            <a:r>
              <a:rPr lang="en-US" altLang="en-US"/>
              <a:t>What initial condition is needed to solve this equation?</a:t>
            </a:r>
          </a:p>
          <a:p>
            <a:pPr marL="762000" lvl="1"/>
            <a:r>
              <a:rPr lang="en-US" altLang="en-US"/>
              <a:t>R</a:t>
            </a:r>
            <a:r>
              <a:rPr lang="en-US" altLang="en-US" baseline="-6000"/>
              <a:t>c</a:t>
            </a:r>
            <a:r>
              <a:rPr lang="en-US" altLang="en-US"/>
              <a:t>(t=0) = R</a:t>
            </a:r>
            <a:r>
              <a:rPr lang="en-US" altLang="en-US" baseline="-6000"/>
              <a:t>p</a:t>
            </a:r>
            <a:endParaRPr lang="en-US" altLang="en-US"/>
          </a:p>
          <a:p>
            <a:r>
              <a:rPr lang="en-US" altLang="en-US"/>
              <a:t>What quantities are needed in order to solve the equation and are they available?</a:t>
            </a:r>
          </a:p>
          <a:p>
            <a:pPr marL="762000" lvl="1"/>
            <a:r>
              <a:rPr lang="en-US" altLang="en-US"/>
              <a:t>C</a:t>
            </a:r>
            <a:r>
              <a:rPr lang="en-US" altLang="en-US" baseline="-6000"/>
              <a:t>B</a:t>
            </a:r>
            <a:r>
              <a:rPr lang="en-US" altLang="en-US"/>
              <a:t>, R</a:t>
            </a:r>
            <a:r>
              <a:rPr lang="en-US" altLang="en-US" baseline="-6000"/>
              <a:t>p</a:t>
            </a:r>
            <a:r>
              <a:rPr lang="en-US" altLang="en-US"/>
              <a:t> and           are needed to solve the equation</a:t>
            </a:r>
          </a:p>
          <a:p>
            <a:pPr marL="762000" lvl="1">
              <a:spcBef>
                <a:spcPts val="2800"/>
              </a:spcBef>
            </a:pPr>
            <a:r>
              <a:rPr lang="en-US" altLang="en-US"/>
              <a:t>All but          are available</a:t>
            </a:r>
          </a:p>
          <a:p>
            <a:pPr>
              <a:spcBef>
                <a:spcPts val="2100"/>
              </a:spcBef>
            </a:pPr>
            <a:r>
              <a:rPr lang="en-US" altLang="en-US"/>
              <a:t>How can the values of the missing quantities be calculated?</a:t>
            </a:r>
          </a:p>
          <a:p>
            <a:pPr marL="762000" lvl="1"/>
            <a:r>
              <a:rPr lang="en-US" altLang="en-US"/>
              <a:t>According to the shrinking core model</a:t>
            </a:r>
          </a:p>
          <a:p>
            <a:pPr marL="1206500" lvl="2"/>
            <a:r>
              <a:rPr lang="en-US" altLang="en-US"/>
              <a:t>the only place B reacts is at the surface of the core</a:t>
            </a:r>
          </a:p>
          <a:p>
            <a:pPr marL="1206500" lvl="2"/>
            <a:r>
              <a:rPr lang="en-US" altLang="en-US"/>
              <a:t>all of the A arriving at the surface of the core reacts instantaneously with B</a:t>
            </a:r>
          </a:p>
          <a:p>
            <a:pPr marL="1206500" lvl="2"/>
            <a:r>
              <a:rPr lang="en-US" altLang="en-US"/>
              <a:t>how can the amount of A arriving at the surface of the core be calculated?</a:t>
            </a:r>
          </a:p>
          <a:p>
            <a:r>
              <a:rPr lang="en-US" altLang="en-US"/>
              <a:t>The flux of A, or equivalently the radial gradient in the concentration of A within the shell, can be found using a mole balance on A within the shell; write that mole balance making the pseudo steady state assumption</a:t>
            </a:r>
          </a:p>
          <a:p>
            <a:pPr marL="762000" lvl="1">
              <a:spcBef>
                <a:spcPts val="2700"/>
              </a:spcBef>
            </a:pPr>
            <a:r>
              <a:rPr lang="en-US" altLang="en-US"/>
              <a:t> 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1308100"/>
            <a:ext cx="5562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300" y="3581400"/>
            <a:ext cx="4953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4203700"/>
            <a:ext cx="4953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0" y="8039100"/>
            <a:ext cx="6832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>
            <p:ph type="body" idx="1"/>
          </p:nvPr>
        </p:nvSpPr>
        <p:spPr>
          <a:xfrm>
            <a:off x="1270000" y="1244600"/>
            <a:ext cx="10464800" cy="7759700"/>
          </a:xfrm>
          <a:ln/>
        </p:spPr>
        <p:txBody>
          <a:bodyPr/>
          <a:lstStyle/>
          <a:p>
            <a:r>
              <a:rPr lang="en-US" altLang="en-US"/>
              <a:t>What are the boundary conditions needed to solve the mole balance on A in the shell?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330200"/>
            <a:ext cx="2260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>
            <p:ph type="body" idx="1"/>
          </p:nvPr>
        </p:nvSpPr>
        <p:spPr>
          <a:xfrm>
            <a:off x="1270000" y="1117600"/>
            <a:ext cx="10464800" cy="7505700"/>
          </a:xfrm>
          <a:ln/>
        </p:spPr>
        <p:txBody>
          <a:bodyPr/>
          <a:lstStyle/>
          <a:p>
            <a:r>
              <a:rPr lang="en-US" altLang="en-US"/>
              <a:t>What are the boundary conditions needed to solve the mole balance on A in the shell?</a:t>
            </a:r>
          </a:p>
          <a:p>
            <a:pPr marL="762000" lvl="1"/>
            <a:r>
              <a:rPr lang="en-US" altLang="en-US"/>
              <a:t> </a:t>
            </a:r>
          </a:p>
          <a:p>
            <a:pPr marL="762000" lvl="1">
              <a:spcBef>
                <a:spcPts val="2100"/>
              </a:spcBef>
            </a:pPr>
            <a:r>
              <a:rPr lang="en-US" altLang="en-US"/>
              <a:t> </a:t>
            </a:r>
          </a:p>
          <a:p>
            <a:r>
              <a:rPr lang="en-US" altLang="en-US"/>
              <a:t>What is needed to solve this equation, and is that information available?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917700"/>
            <a:ext cx="214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2489200"/>
            <a:ext cx="167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330200"/>
            <a:ext cx="2260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>
            <p:ph type="body" idx="1"/>
          </p:nvPr>
        </p:nvSpPr>
        <p:spPr>
          <a:xfrm>
            <a:off x="1270000" y="1117600"/>
            <a:ext cx="10464800" cy="7505700"/>
          </a:xfrm>
          <a:ln/>
        </p:spPr>
        <p:txBody>
          <a:bodyPr/>
          <a:lstStyle/>
          <a:p>
            <a:r>
              <a:rPr lang="en-US" altLang="en-US"/>
              <a:t>What are the boundary conditions needed to solve the mole balance on A in the shell?</a:t>
            </a:r>
          </a:p>
          <a:p>
            <a:pPr marL="762000" lvl="1"/>
            <a:r>
              <a:rPr lang="en-US" altLang="en-US"/>
              <a:t> </a:t>
            </a:r>
          </a:p>
          <a:p>
            <a:pPr marL="762000" lvl="1">
              <a:spcBef>
                <a:spcPts val="2100"/>
              </a:spcBef>
            </a:pPr>
            <a:r>
              <a:rPr lang="en-US" altLang="en-US"/>
              <a:t> </a:t>
            </a:r>
          </a:p>
          <a:p>
            <a:r>
              <a:rPr lang="en-US" altLang="en-US"/>
              <a:t>What is needed to solve this equation, and is that information available?</a:t>
            </a:r>
          </a:p>
          <a:p>
            <a:pPr marL="762000" lvl="1"/>
            <a:r>
              <a:rPr lang="en-US" altLang="en-US"/>
              <a:t>D</a:t>
            </a:r>
            <a:r>
              <a:rPr lang="en-US" altLang="en-US" baseline="-6000"/>
              <a:t>A</a:t>
            </a:r>
            <a:r>
              <a:rPr lang="en-US" altLang="en-US"/>
              <a:t>, R</a:t>
            </a:r>
            <a:r>
              <a:rPr lang="en-US" altLang="en-US" baseline="-6000"/>
              <a:t>p</a:t>
            </a:r>
            <a:r>
              <a:rPr lang="en-US" altLang="en-US"/>
              <a:t> and R</a:t>
            </a:r>
            <a:r>
              <a:rPr lang="en-US" altLang="en-US" baseline="-6000"/>
              <a:t>c</a:t>
            </a:r>
            <a:r>
              <a:rPr lang="en-US" altLang="en-US"/>
              <a:t> are needed</a:t>
            </a:r>
          </a:p>
          <a:p>
            <a:pPr marL="762000" lvl="1"/>
            <a:r>
              <a:rPr lang="en-US" altLang="en-US"/>
              <a:t>All but R</a:t>
            </a:r>
            <a:r>
              <a:rPr lang="en-US" altLang="en-US" baseline="-6000"/>
              <a:t>c</a:t>
            </a:r>
            <a:r>
              <a:rPr lang="en-US" altLang="en-US"/>
              <a:t> are available</a:t>
            </a:r>
          </a:p>
          <a:p>
            <a:r>
              <a:rPr lang="en-US" altLang="en-US"/>
              <a:t>If the mole balance on A in the shell cannot be solved independently, can it be solved simultaneously with the equation for the core radius?</a:t>
            </a: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917700"/>
            <a:ext cx="214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2489200"/>
            <a:ext cx="167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330200"/>
            <a:ext cx="2260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>
                <a:solidFill>
                  <a:srgbClr val="B3B3B3"/>
                </a:solidFill>
              </a:rPr>
              <a:t>Where We’ve Been</a:t>
            </a:r>
            <a:r>
              <a:rPr lang="en-US" altLang="en-US"/>
              <a:t> &amp; Where We’re 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 altLang="en-US"/>
              <a:t>Part IV - Non-Ideal Reactions and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Alternatives to the Ideal Reactor Models</a:t>
            </a:r>
          </a:p>
          <a:p>
            <a:pPr marL="762000" lvl="1"/>
            <a:r>
              <a:rPr lang="en-US" altLang="en-US"/>
              <a:t>B. Coupled Chemical and Physical Kinetics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38. Heterogeneous Catalytic Reactions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39. Gas-Liquid Reactions</a:t>
            </a:r>
          </a:p>
          <a:p>
            <a:pPr marL="1206500" lvl="2"/>
            <a:r>
              <a:rPr lang="en-US" altLang="en-US"/>
              <a:t>40. Gas-Solid Reactions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>
            <p:ph type="body" idx="1"/>
          </p:nvPr>
        </p:nvSpPr>
        <p:spPr>
          <a:xfrm>
            <a:off x="1270000" y="1117600"/>
            <a:ext cx="10464800" cy="8051800"/>
          </a:xfrm>
          <a:ln/>
        </p:spPr>
        <p:txBody>
          <a:bodyPr/>
          <a:lstStyle/>
          <a:p>
            <a:r>
              <a:rPr lang="en-US" altLang="en-US"/>
              <a:t>What are the boundary conditions needed to solve the mole balance on A in the shell?</a:t>
            </a:r>
          </a:p>
          <a:p>
            <a:pPr marL="762000" lvl="1"/>
            <a:r>
              <a:rPr lang="en-US" altLang="en-US"/>
              <a:t> </a:t>
            </a:r>
          </a:p>
          <a:p>
            <a:pPr marL="762000" lvl="1">
              <a:spcBef>
                <a:spcPts val="2100"/>
              </a:spcBef>
            </a:pPr>
            <a:r>
              <a:rPr lang="en-US" altLang="en-US"/>
              <a:t> </a:t>
            </a:r>
          </a:p>
          <a:p>
            <a:r>
              <a:rPr lang="en-US" altLang="en-US"/>
              <a:t>What is needed to solve this equation, and is that information available?</a:t>
            </a:r>
          </a:p>
          <a:p>
            <a:pPr marL="762000" lvl="1"/>
            <a:r>
              <a:rPr lang="en-US" altLang="en-US"/>
              <a:t>D</a:t>
            </a:r>
            <a:r>
              <a:rPr lang="en-US" altLang="en-US" baseline="-6000"/>
              <a:t>A</a:t>
            </a:r>
            <a:r>
              <a:rPr lang="en-US" altLang="en-US"/>
              <a:t>, R</a:t>
            </a:r>
            <a:r>
              <a:rPr lang="en-US" altLang="en-US" baseline="-6000"/>
              <a:t>p</a:t>
            </a:r>
            <a:r>
              <a:rPr lang="en-US" altLang="en-US"/>
              <a:t> and R</a:t>
            </a:r>
            <a:r>
              <a:rPr lang="en-US" altLang="en-US" baseline="-6000"/>
              <a:t>c</a:t>
            </a:r>
            <a:r>
              <a:rPr lang="en-US" altLang="en-US"/>
              <a:t> are needed</a:t>
            </a:r>
          </a:p>
          <a:p>
            <a:pPr marL="762000" lvl="1"/>
            <a:r>
              <a:rPr lang="en-US" altLang="en-US"/>
              <a:t>All but R</a:t>
            </a:r>
            <a:r>
              <a:rPr lang="en-US" altLang="en-US" baseline="-6000"/>
              <a:t>c</a:t>
            </a:r>
            <a:r>
              <a:rPr lang="en-US" altLang="en-US"/>
              <a:t> are available</a:t>
            </a:r>
          </a:p>
          <a:p>
            <a:r>
              <a:rPr lang="en-US" altLang="en-US"/>
              <a:t>If the mole balance on A in the shell cannot be solved independently, can it be solved simultaneously with the equation for the core radius? If so, describe how.</a:t>
            </a:r>
          </a:p>
          <a:p>
            <a:pPr marL="762000" lvl="1"/>
            <a:r>
              <a:rPr lang="en-US" altLang="en-US"/>
              <a:t>Yes, these two equations can be solved simultaneously</a:t>
            </a:r>
          </a:p>
          <a:p>
            <a:pPr marL="1206500" lvl="2">
              <a:spcBef>
                <a:spcPts val="2400"/>
              </a:spcBef>
            </a:pPr>
            <a:r>
              <a:rPr lang="en-US" altLang="en-US"/>
              <a:t> </a:t>
            </a:r>
          </a:p>
          <a:p>
            <a:pPr marL="1206500" lvl="2">
              <a:spcBef>
                <a:spcPts val="5200"/>
              </a:spcBef>
            </a:pPr>
            <a:r>
              <a:rPr lang="en-US" altLang="en-US"/>
              <a:t> </a:t>
            </a:r>
          </a:p>
          <a:p>
            <a:pPr marL="762000" lvl="1">
              <a:spcBef>
                <a:spcPts val="2900"/>
              </a:spcBef>
            </a:pPr>
            <a:r>
              <a:rPr lang="en-US" altLang="en-US"/>
              <a:t>Analytical solution</a:t>
            </a:r>
          </a:p>
          <a:p>
            <a:pPr marL="1206500" lvl="2"/>
            <a:r>
              <a:rPr lang="en-US" altLang="en-US"/>
              <a:t>Solve the shell mole balance by separation of variables to obtain an expression for C</a:t>
            </a:r>
            <a:r>
              <a:rPr lang="en-US" altLang="en-US" baseline="-6000"/>
              <a:t>A</a:t>
            </a:r>
            <a:r>
              <a:rPr lang="en-US" altLang="en-US"/>
              <a:t>(r)</a:t>
            </a:r>
          </a:p>
          <a:p>
            <a:pPr marL="1206500" lvl="2"/>
            <a:r>
              <a:rPr lang="en-US" altLang="en-US"/>
              <a:t>Take the derivative of that expression evaluated at r = R</a:t>
            </a:r>
            <a:r>
              <a:rPr lang="en-US" altLang="en-US" baseline="-6000"/>
              <a:t>c</a:t>
            </a:r>
            <a:r>
              <a:rPr lang="en-US" altLang="en-US"/>
              <a:t> and substitute in the core radius expression</a:t>
            </a:r>
          </a:p>
          <a:p>
            <a:pPr marL="1651000" lvl="3">
              <a:spcBef>
                <a:spcPts val="1800"/>
              </a:spcBef>
            </a:pPr>
            <a:r>
              <a:rPr lang="en-US" altLang="en-US"/>
              <a:t> 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917700"/>
            <a:ext cx="214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2489200"/>
            <a:ext cx="167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330200"/>
            <a:ext cx="2260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400" y="5600700"/>
            <a:ext cx="2260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0" y="5740400"/>
            <a:ext cx="214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900" y="5765800"/>
            <a:ext cx="167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100" y="6553200"/>
            <a:ext cx="22352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800" y="6718300"/>
            <a:ext cx="16129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0" y="8610600"/>
            <a:ext cx="48641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1206500" lvl="2"/>
            <a:r>
              <a:rPr lang="en-US" altLang="en-US"/>
              <a:t>Solve the resulting core radius expression by separation of variables to obtain and expression for R</a:t>
            </a:r>
            <a:r>
              <a:rPr lang="en-US" altLang="en-US" baseline="-6000"/>
              <a:t>c</a:t>
            </a:r>
            <a:r>
              <a:rPr lang="en-US" altLang="en-US"/>
              <a:t> as a function of t</a:t>
            </a:r>
          </a:p>
          <a:p>
            <a:pPr marL="762000" lvl="1"/>
            <a:r>
              <a:rPr lang="en-US" altLang="en-US"/>
              <a:t>Numerically</a:t>
            </a:r>
          </a:p>
          <a:p>
            <a:pPr marL="1206500" lvl="2"/>
            <a:r>
              <a:rPr lang="en-US" altLang="en-US"/>
              <a:t>To solve the core radius expression provide</a:t>
            </a:r>
          </a:p>
          <a:p>
            <a:pPr marL="1651000" lvl="3"/>
            <a:r>
              <a:rPr lang="en-US" altLang="en-US"/>
              <a:t>The initial value of R</a:t>
            </a:r>
            <a:r>
              <a:rPr lang="en-US" altLang="en-US" baseline="-6000"/>
              <a:t>c</a:t>
            </a:r>
            <a:r>
              <a:rPr lang="en-US" altLang="en-US"/>
              <a:t> at t = 0</a:t>
            </a:r>
          </a:p>
          <a:p>
            <a:pPr marL="1651000" lvl="3"/>
            <a:r>
              <a:rPr lang="en-US" altLang="en-US"/>
              <a:t>The desired time time for which R</a:t>
            </a:r>
            <a:r>
              <a:rPr lang="en-US" altLang="en-US" baseline="-6000"/>
              <a:t>c</a:t>
            </a:r>
            <a:r>
              <a:rPr lang="en-US" altLang="en-US"/>
              <a:t> is desired as the final or stopping condition</a:t>
            </a:r>
          </a:p>
          <a:p>
            <a:pPr marL="1651000" lvl="3"/>
            <a:r>
              <a:rPr lang="en-US" altLang="en-US"/>
              <a:t>Code that is given R</a:t>
            </a:r>
            <a:r>
              <a:rPr lang="en-US" altLang="en-US" baseline="-6000"/>
              <a:t>c</a:t>
            </a:r>
            <a:r>
              <a:rPr lang="en-US" altLang="en-US"/>
              <a:t> and t and evaluates the right hand side of the core radius expression</a:t>
            </a:r>
          </a:p>
          <a:p>
            <a:pPr marL="2095500" lvl="4"/>
            <a:r>
              <a:rPr lang="en-US" altLang="en-US"/>
              <a:t>That code must solve the shell mole balance numerically by</a:t>
            </a:r>
          </a:p>
          <a:p>
            <a:pPr marL="2095500" lvl="4"/>
            <a:r>
              <a:rPr lang="en-US" altLang="en-US">
                <a:ea typeface="Helvetica" charset="0"/>
                <a:cs typeface="Helvetica" charset="0"/>
              </a:rPr>
              <a:t>providing the two boundary conditions</a:t>
            </a:r>
            <a:endParaRPr lang="en-US" altLang="en-US"/>
          </a:p>
          <a:p>
            <a:pPr marL="2095500" lvl="4"/>
            <a:r>
              <a:rPr lang="en-US" altLang="en-US">
                <a:ea typeface="Helvetica" charset="0"/>
                <a:cs typeface="Helvetica" charset="0"/>
              </a:rPr>
              <a:t>providing code that is given C</a:t>
            </a:r>
            <a:r>
              <a:rPr lang="en-US" altLang="en-US" baseline="-6000">
                <a:ea typeface="Helvetica" charset="0"/>
                <a:cs typeface="Helvetica" charset="0"/>
              </a:rPr>
              <a:t>A</a:t>
            </a:r>
            <a:r>
              <a:rPr lang="en-US" altLang="en-US">
                <a:ea typeface="Helvetica" charset="0"/>
                <a:cs typeface="Helvetica" charset="0"/>
              </a:rPr>
              <a:t> versus r and evaluates the right hand side of the shell mole balance</a:t>
            </a:r>
            <a:endParaRPr lang="en-US" altLang="en-US"/>
          </a:p>
          <a:p>
            <a:pPr marL="2095500" lvl="4"/>
            <a:r>
              <a:rPr lang="en-US" altLang="en-US"/>
              <a:t>Once that code has solved the shell mole balance to find C</a:t>
            </a:r>
            <a:r>
              <a:rPr lang="en-US" altLang="en-US" baseline="-6000"/>
              <a:t>A</a:t>
            </a:r>
            <a:r>
              <a:rPr lang="en-US" altLang="en-US"/>
              <a:t> vs. r, evaluate</a:t>
            </a:r>
          </a:p>
          <a:p>
            <a:pPr marL="2095500" lvl="4">
              <a:spcBef>
                <a:spcPts val="2900"/>
              </a:spcBef>
            </a:pPr>
            <a:r>
              <a:rPr lang="en-US" altLang="en-US">
                <a:ea typeface="Helvetica" charset="0"/>
                <a:cs typeface="Helvetica" charset="0"/>
              </a:rPr>
              <a:t> </a:t>
            </a:r>
            <a:endParaRPr lang="en-US" altLang="en-US"/>
          </a:p>
          <a:p>
            <a:pPr marL="2095500" lvl="4">
              <a:spcBef>
                <a:spcPts val="2700"/>
              </a:spcBef>
            </a:pPr>
            <a:r>
              <a:rPr lang="en-US" altLang="en-US"/>
              <a:t>Then evaluate the right hand side of the core radius expression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0" y="4902200"/>
            <a:ext cx="48641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>
                <a:solidFill>
                  <a:srgbClr val="B3B3B3"/>
                </a:solidFill>
              </a:rPr>
              <a:t>Where We’ve Been</a:t>
            </a:r>
          </a:p>
        </p:txBody>
      </p:sp>
      <p:sp>
        <p:nvSpPr>
          <p:cNvPr id="3379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Rate Expressions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B. Kinetics Experiments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C. Analysis of Kinetics Data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D. Plug Flow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E. Matching Reactors to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IV - Non-Ideal Reactions and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Alternatives to the Ideal Reactor Models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B. Coupled Chemical and Physical Kinetics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Non-catalytic Gas - Solid Reactions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Very similar to heterogeneous catalytic reactions</a:t>
            </a:r>
          </a:p>
          <a:p>
            <a:r>
              <a:rPr lang="en-US" altLang="en-US"/>
              <a:t>Big difference is that the solid is changing with time</a:t>
            </a:r>
          </a:p>
          <a:p>
            <a:pPr marL="762000" lvl="1"/>
            <a:r>
              <a:rPr lang="en-US" altLang="en-US"/>
              <a:t>Often results in changing pore structure with time</a:t>
            </a:r>
          </a:p>
          <a:p>
            <a:pPr marL="1206500" lvl="2"/>
            <a:r>
              <a:rPr lang="en-US" altLang="en-US"/>
              <a:t>Start with solid that has very low porosity</a:t>
            </a:r>
          </a:p>
          <a:p>
            <a:pPr marL="1206500" lvl="2"/>
            <a:r>
              <a:rPr lang="en-US" altLang="en-US"/>
              <a:t>Porous ash layer may be generated as the reactive component is consumed</a:t>
            </a:r>
          </a:p>
          <a:p>
            <a:r>
              <a:rPr lang="en-US" altLang="en-US"/>
              <a:t>Shrinking core model</a:t>
            </a:r>
          </a:p>
          <a:p>
            <a:pPr marL="762000" lvl="1"/>
            <a:r>
              <a:rPr lang="en-US" altLang="en-US"/>
              <a:t>If reaction rate is very fast, there is a narrow zone where reaction takes place</a:t>
            </a:r>
          </a:p>
          <a:p>
            <a:pPr marL="1206500" lvl="2"/>
            <a:r>
              <a:rPr lang="en-US" altLang="en-US"/>
              <a:t>This zone starts at the exterior of the particle and moves inward radially (for a spherical particle) as reaction proceeds</a:t>
            </a:r>
          </a:p>
          <a:p>
            <a:pPr marL="1206500" lvl="2"/>
            <a:r>
              <a:rPr lang="en-US" altLang="en-US"/>
              <a:t>It results in two different diffusion layers</a:t>
            </a:r>
          </a:p>
          <a:p>
            <a:pPr marL="1651000" lvl="3"/>
            <a:r>
              <a:rPr lang="en-US" altLang="en-US"/>
              <a:t>Gas film surrounding the particle</a:t>
            </a:r>
          </a:p>
          <a:p>
            <a:pPr marL="1651000" lvl="3"/>
            <a:r>
              <a:rPr lang="en-US" altLang="en-US"/>
              <a:t>Ash layer where there isn’t any solid reactant left, but reactants must diffuse through the porous ash layer to reach the reaction zone</a:t>
            </a:r>
          </a:p>
          <a:p>
            <a:r>
              <a:rPr lang="en-US" altLang="en-US"/>
              <a:t>General isothermal model, more like heterogeneous catalyst</a:t>
            </a:r>
          </a:p>
          <a:p>
            <a:pPr marL="762000" lvl="1"/>
            <a:r>
              <a:rPr lang="en-US" altLang="en-US"/>
              <a:t>diffusion through exterior gas film</a:t>
            </a:r>
          </a:p>
          <a:p>
            <a:pPr marL="762000" lvl="1"/>
            <a:r>
              <a:rPr lang="en-US" altLang="en-US"/>
              <a:t>diffusion plus reaction within the solid</a:t>
            </a:r>
          </a:p>
          <a:p>
            <a:pPr marL="1206500" lvl="2"/>
            <a:r>
              <a:rPr lang="en-US" altLang="en-US"/>
              <a:t>difference here is the evolution of the pore structure as the reaction proceeds</a:t>
            </a:r>
          </a:p>
          <a:p>
            <a:pPr marL="762000" lvl="1"/>
            <a:r>
              <a:rPr lang="en-US" altLang="en-US"/>
              <a:t>Use effective diffusivity linked to the pore structure and generally a function of time</a:t>
            </a:r>
          </a:p>
          <a:p>
            <a:pPr marL="762000" lvl="1"/>
            <a:r>
              <a:rPr lang="en-US" altLang="en-US"/>
              <a:t>Pseudo-continuum model for pores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General Isothermal Model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397000"/>
            <a:ext cx="10464800" cy="7518400"/>
          </a:xfrm>
          <a:ln/>
        </p:spPr>
        <p:txBody>
          <a:bodyPr/>
          <a:lstStyle/>
          <a:p>
            <a:r>
              <a:rPr lang="en-US" altLang="en-US"/>
              <a:t>Mole balance on gas phase reactant, A</a:t>
            </a:r>
          </a:p>
          <a:p>
            <a:endParaRPr lang="en-US" altLang="en-US"/>
          </a:p>
          <a:p>
            <a:endParaRPr lang="en-US" altLang="en-US"/>
          </a:p>
          <a:p>
            <a:pPr marL="762000" lvl="1"/>
            <a:r>
              <a:rPr lang="en-US" altLang="en-US"/>
              <a:t>Pseudo-steady state assumption sets the time derivative equal to zero</a:t>
            </a:r>
          </a:p>
          <a:p>
            <a:r>
              <a:rPr lang="en-US" altLang="en-US"/>
              <a:t>Mole balance for the solid, S</a:t>
            </a:r>
          </a:p>
          <a:p>
            <a:pPr marL="762000" lvl="1"/>
            <a:endParaRPr lang="en-US" altLang="en-US"/>
          </a:p>
          <a:p>
            <a:pPr marL="762000" lvl="1"/>
            <a:endParaRPr lang="en-US" altLang="en-US"/>
          </a:p>
          <a:p>
            <a:pPr marL="762000" lvl="1"/>
            <a:r>
              <a:rPr lang="en-US" altLang="en-US"/>
              <a:t>Solid is not diffusing, therefore no input/output term</a:t>
            </a:r>
          </a:p>
          <a:p>
            <a:pPr marL="1206500" lvl="2"/>
            <a:r>
              <a:rPr lang="en-US" altLang="en-US"/>
              <a:t>There will be a gradient in the concentration of S, i. e. C</a:t>
            </a:r>
            <a:r>
              <a:rPr lang="en-US" altLang="en-US" baseline="-6000"/>
              <a:t>s</a:t>
            </a:r>
            <a:r>
              <a:rPr lang="en-US" altLang="en-US"/>
              <a:t> = f(r,t)</a:t>
            </a:r>
          </a:p>
          <a:p>
            <a:pPr marL="762000" lvl="1"/>
            <a:r>
              <a:rPr lang="en-US" altLang="en-US"/>
              <a:t>Rates here are assumed to be per mass of solid particle</a:t>
            </a:r>
          </a:p>
          <a:p>
            <a:r>
              <a:rPr lang="en-US" altLang="en-US"/>
              <a:t>Boundary conditions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Initial conditions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1903413"/>
            <a:ext cx="41021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3530600"/>
            <a:ext cx="1731963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5854700"/>
            <a:ext cx="139065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700" y="5854700"/>
            <a:ext cx="4035425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7289800"/>
            <a:ext cx="161766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8026400"/>
            <a:ext cx="15954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8300" y="747713"/>
            <a:ext cx="3252788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 altLang="en-US"/>
              <a:t>Questions?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Activity 40.1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041400"/>
            <a:ext cx="10464800" cy="8102600"/>
          </a:xfrm>
          <a:ln/>
        </p:spPr>
        <p:txBody>
          <a:bodyPr/>
          <a:lstStyle/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Suppose that pure gas phase A reacts with a solid, non-porous, spherical particle of B (radius 0.5 cm, 0.3 </a:t>
            </a:r>
            <a:r>
              <a:rPr lang="en-US" altLang="en-US" dirty="0" err="1"/>
              <a:t>mol</a:t>
            </a:r>
            <a:r>
              <a:rPr lang="en-US" altLang="en-US" dirty="0"/>
              <a:t> cm</a:t>
            </a:r>
            <a:r>
              <a:rPr lang="en-US" altLang="en-US" baseline="32000" dirty="0"/>
              <a:t>-3</a:t>
            </a:r>
            <a:r>
              <a:rPr lang="en-US" altLang="en-US" dirty="0"/>
              <a:t>), yielding porous solid product Z, as in equation (1). Further assume that the porosity of Z and the effective diffusion coefficient for diffusion of A through Z are constants. If the gas phase concentration of A is 0.01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 and its effective diffusion coefficient in Z is 3 x 10</a:t>
            </a:r>
            <a:r>
              <a:rPr lang="en-US" altLang="en-US" baseline="32000" dirty="0"/>
              <a:t>-7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r>
              <a:rPr lang="en-US" altLang="en-US" dirty="0"/>
              <a:t>, show how to calculate the radius of the unreacted core of B as a function of time if the reaction is effectively instantaneous and the pseudo steady state assumption applies.</a:t>
            </a:r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A</a:t>
            </a:r>
            <a:r>
              <a:rPr lang="en-US" altLang="en-US" baseline="-6000" dirty="0"/>
              <a:t>(g)</a:t>
            </a:r>
            <a:r>
              <a:rPr lang="en-US" altLang="en-US" dirty="0"/>
              <a:t> + B</a:t>
            </a:r>
            <a:r>
              <a:rPr lang="en-US" altLang="en-US" baseline="-6000" dirty="0"/>
              <a:t>(s)</a:t>
            </a:r>
            <a:r>
              <a:rPr lang="en-US" altLang="en-US" dirty="0">
                <a:ea typeface="Lucida Grande" charset="0"/>
                <a:cs typeface="Lucida Grande" charset="0"/>
              </a:rPr>
              <a:t> → Z</a:t>
            </a:r>
            <a:r>
              <a:rPr lang="en-US" altLang="en-US" baseline="-6000" dirty="0"/>
              <a:t>(s)</a:t>
            </a:r>
            <a:r>
              <a:rPr lang="en-US" altLang="en-US" dirty="0"/>
              <a:t>	(1)</a:t>
            </a:r>
          </a:p>
          <a:p>
            <a:pPr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Read through the problem statement and assign each specified quantity to the appropriate variable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Activity 40.1</a:t>
            </a:r>
          </a:p>
        </p:txBody>
      </p:sp>
      <p:sp>
        <p:nvSpPr>
          <p:cNvPr id="18434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041400"/>
            <a:ext cx="10464800" cy="8102600"/>
          </a:xfrm>
          <a:ln/>
        </p:spPr>
        <p:txBody>
          <a:bodyPr/>
          <a:lstStyle/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Suppose that pure gas phase A reacts with a solid, non-porous, spherical particle of B (radius 0.5 cm, 0.3 </a:t>
            </a:r>
            <a:r>
              <a:rPr lang="en-US" altLang="en-US" dirty="0" err="1"/>
              <a:t>mol</a:t>
            </a:r>
            <a:r>
              <a:rPr lang="en-US" altLang="en-US" dirty="0"/>
              <a:t> cm</a:t>
            </a:r>
            <a:r>
              <a:rPr lang="en-US" altLang="en-US" baseline="32000" dirty="0"/>
              <a:t>-3</a:t>
            </a:r>
            <a:r>
              <a:rPr lang="en-US" altLang="en-US" dirty="0"/>
              <a:t>), yielding porous solid product Z, as in equation (1). Further assume that the porosity of Z and the effective diffusion coefficient for diffusion of A through Z are constants. If the gas phase concentration of A is 0.01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 and its effective diffusion coefficient in Z is 3 x 10</a:t>
            </a:r>
            <a:r>
              <a:rPr lang="en-US" altLang="en-US" baseline="32000" dirty="0"/>
              <a:t>-7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r>
              <a:rPr lang="en-US" altLang="en-US" dirty="0"/>
              <a:t>, show how to calculate the radius of the unreacted core of B as a function of time if the reaction is effectively instantaneous and the pseudo steady state assumption applies.</a:t>
            </a:r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A</a:t>
            </a:r>
            <a:r>
              <a:rPr lang="en-US" altLang="en-US" baseline="-6000" dirty="0"/>
              <a:t>(g)</a:t>
            </a:r>
            <a:r>
              <a:rPr lang="en-US" altLang="en-US" dirty="0"/>
              <a:t> + B</a:t>
            </a:r>
            <a:r>
              <a:rPr lang="en-US" altLang="en-US" baseline="-6000" dirty="0"/>
              <a:t>(s)</a:t>
            </a:r>
            <a:r>
              <a:rPr lang="en-US" altLang="en-US" dirty="0">
                <a:ea typeface="Lucida Grande" charset="0"/>
                <a:cs typeface="Lucida Grande" charset="0"/>
              </a:rPr>
              <a:t> → Z</a:t>
            </a:r>
            <a:r>
              <a:rPr lang="en-US" altLang="en-US" baseline="-6000" dirty="0"/>
              <a:t>(s)</a:t>
            </a:r>
            <a:r>
              <a:rPr lang="en-US" altLang="en-US" dirty="0"/>
              <a:t>	(1)</a:t>
            </a:r>
          </a:p>
          <a:p>
            <a:pPr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Read through the problem statement and assign each specified quantity to the appropriate variable</a:t>
            </a:r>
          </a:p>
          <a:p>
            <a:pPr marL="762000" lvl="1">
              <a:tabLst>
                <a:tab pos="9753600" algn="r"/>
                <a:tab pos="9753600" algn="r"/>
              </a:tabLst>
            </a:pPr>
            <a:r>
              <a:rPr lang="en-US" altLang="en-US" dirty="0" err="1"/>
              <a:t>R</a:t>
            </a:r>
            <a:r>
              <a:rPr lang="en-US" altLang="en-US" baseline="-6000" dirty="0" err="1"/>
              <a:t>p</a:t>
            </a:r>
            <a:r>
              <a:rPr lang="en-US" altLang="en-US" dirty="0"/>
              <a:t> = 0.5 cm, C</a:t>
            </a:r>
            <a:r>
              <a:rPr lang="en-US" altLang="en-US" baseline="-6000" dirty="0"/>
              <a:t>B</a:t>
            </a:r>
            <a:r>
              <a:rPr lang="en-US" altLang="en-US" dirty="0"/>
              <a:t> = 0.3 </a:t>
            </a:r>
            <a:r>
              <a:rPr lang="en-US" altLang="en-US" dirty="0" err="1"/>
              <a:t>mol</a:t>
            </a:r>
            <a:r>
              <a:rPr lang="en-US" altLang="en-US" dirty="0"/>
              <a:t> cm</a:t>
            </a:r>
            <a:r>
              <a:rPr lang="en-US" altLang="en-US" baseline="32000" dirty="0"/>
              <a:t>-3</a:t>
            </a:r>
            <a:r>
              <a:rPr lang="en-US" altLang="en-US" dirty="0"/>
              <a:t>, </a:t>
            </a:r>
            <a:r>
              <a:rPr lang="en-US" altLang="en-US" dirty="0" err="1"/>
              <a:t>C</a:t>
            </a:r>
            <a:r>
              <a:rPr lang="en-US" altLang="en-US" baseline="-6000" dirty="0" err="1"/>
              <a:t>A,gas</a:t>
            </a:r>
            <a:r>
              <a:rPr lang="en-US" altLang="en-US" dirty="0"/>
              <a:t> = 0.01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, D</a:t>
            </a:r>
            <a:r>
              <a:rPr lang="en-US" altLang="en-US" baseline="-6000" dirty="0"/>
              <a:t>A</a:t>
            </a:r>
            <a:r>
              <a:rPr lang="en-US" altLang="en-US" dirty="0"/>
              <a:t> = 3.7 x 10</a:t>
            </a:r>
            <a:r>
              <a:rPr lang="en-US" altLang="en-US" baseline="32000" dirty="0"/>
              <a:t>-7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endParaRPr lang="en-US" altLang="en-US" dirty="0"/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Will the concentration of B in the core change over time? Why (not)?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Activity 40.1</a:t>
            </a:r>
          </a:p>
        </p:txBody>
      </p:sp>
      <p:sp>
        <p:nvSpPr>
          <p:cNvPr id="1945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041400"/>
            <a:ext cx="10464800" cy="8102600"/>
          </a:xfrm>
          <a:ln/>
        </p:spPr>
        <p:txBody>
          <a:bodyPr/>
          <a:lstStyle/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Suppose that pure gas phase A reacts with a solid, non-porous, spherical particle of B (radius 0.5 cm, 0.3 </a:t>
            </a:r>
            <a:r>
              <a:rPr lang="en-US" altLang="en-US" dirty="0" err="1"/>
              <a:t>mol</a:t>
            </a:r>
            <a:r>
              <a:rPr lang="en-US" altLang="en-US" dirty="0"/>
              <a:t> cm</a:t>
            </a:r>
            <a:r>
              <a:rPr lang="en-US" altLang="en-US" baseline="32000" dirty="0"/>
              <a:t>-3</a:t>
            </a:r>
            <a:r>
              <a:rPr lang="en-US" altLang="en-US" dirty="0"/>
              <a:t>), yielding porous solid product Z, as in equation (1). Further assume that the porosity of Z and the effective diffusion coefficient for diffusion of A through Z are constants. If the gas phase concentration of A is 0.01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 and its effective diffusion coefficient in Z is 3 x 10</a:t>
            </a:r>
            <a:r>
              <a:rPr lang="en-US" altLang="en-US" baseline="32000" dirty="0"/>
              <a:t>-7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r>
              <a:rPr lang="en-US" altLang="en-US" dirty="0"/>
              <a:t>, show how to calculate the radius of the unreacted core of B as a function of time if the reaction is effectively instantaneous and the pseudo steady state assumption applies.</a:t>
            </a:r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A</a:t>
            </a:r>
            <a:r>
              <a:rPr lang="en-US" altLang="en-US" baseline="-6000" dirty="0"/>
              <a:t>(g)</a:t>
            </a:r>
            <a:r>
              <a:rPr lang="en-US" altLang="en-US" dirty="0"/>
              <a:t> + B</a:t>
            </a:r>
            <a:r>
              <a:rPr lang="en-US" altLang="en-US" baseline="-6000" dirty="0"/>
              <a:t>(s)</a:t>
            </a:r>
            <a:r>
              <a:rPr lang="en-US" altLang="en-US" dirty="0">
                <a:ea typeface="Lucida Grande" charset="0"/>
                <a:cs typeface="Lucida Grande" charset="0"/>
              </a:rPr>
              <a:t> → Z</a:t>
            </a:r>
            <a:r>
              <a:rPr lang="en-US" altLang="en-US" baseline="-6000" dirty="0"/>
              <a:t>(s)</a:t>
            </a:r>
            <a:r>
              <a:rPr lang="en-US" altLang="en-US" dirty="0"/>
              <a:t>	(1)</a:t>
            </a:r>
          </a:p>
          <a:p>
            <a:pPr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Read through the problem statement and assign each specified quantity to the appropriate variable</a:t>
            </a:r>
          </a:p>
          <a:p>
            <a:pPr marL="762000" lvl="1">
              <a:tabLst>
                <a:tab pos="9753600" algn="r"/>
                <a:tab pos="9753600" algn="r"/>
              </a:tabLst>
            </a:pPr>
            <a:r>
              <a:rPr lang="en-US" altLang="en-US" dirty="0" err="1"/>
              <a:t>R</a:t>
            </a:r>
            <a:r>
              <a:rPr lang="en-US" altLang="en-US" baseline="-6000" dirty="0" err="1"/>
              <a:t>p</a:t>
            </a:r>
            <a:r>
              <a:rPr lang="en-US" altLang="en-US" dirty="0"/>
              <a:t> = 0.5 cm, C</a:t>
            </a:r>
            <a:r>
              <a:rPr lang="en-US" altLang="en-US" baseline="-6000" dirty="0"/>
              <a:t>B</a:t>
            </a:r>
            <a:r>
              <a:rPr lang="en-US" altLang="en-US" dirty="0"/>
              <a:t> = 0.3 </a:t>
            </a:r>
            <a:r>
              <a:rPr lang="en-US" altLang="en-US" dirty="0" err="1"/>
              <a:t>mol</a:t>
            </a:r>
            <a:r>
              <a:rPr lang="en-US" altLang="en-US" dirty="0"/>
              <a:t> cm</a:t>
            </a:r>
            <a:r>
              <a:rPr lang="en-US" altLang="en-US" baseline="32000" dirty="0"/>
              <a:t>-3</a:t>
            </a:r>
            <a:r>
              <a:rPr lang="en-US" altLang="en-US" dirty="0"/>
              <a:t>, </a:t>
            </a:r>
            <a:r>
              <a:rPr lang="en-US" altLang="en-US" dirty="0" err="1"/>
              <a:t>C</a:t>
            </a:r>
            <a:r>
              <a:rPr lang="en-US" altLang="en-US" baseline="-6000" dirty="0" err="1"/>
              <a:t>A,gas</a:t>
            </a:r>
            <a:r>
              <a:rPr lang="en-US" altLang="en-US" dirty="0"/>
              <a:t> = 0.01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, D</a:t>
            </a:r>
            <a:r>
              <a:rPr lang="en-US" altLang="en-US" baseline="-6000" dirty="0"/>
              <a:t>A</a:t>
            </a:r>
            <a:r>
              <a:rPr lang="en-US" altLang="en-US" dirty="0"/>
              <a:t> = 3.7 x 10</a:t>
            </a:r>
            <a:r>
              <a:rPr lang="en-US" altLang="en-US" baseline="32000" dirty="0"/>
              <a:t>-7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endParaRPr lang="en-US" altLang="en-US" dirty="0"/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Will the concentration of B in the core change over time? Why (not)?</a:t>
            </a:r>
          </a:p>
          <a:p>
            <a:pPr marL="762000" lvl="1">
              <a:tabLst>
                <a:tab pos="9753600" algn="r"/>
                <a:tab pos="9753600" algn="r"/>
              </a:tabLst>
            </a:pPr>
            <a:r>
              <a:rPr lang="en-US" altLang="en-US" dirty="0"/>
              <a:t>It will not change; a mole balance shows no B enters the core, no B leaves the core and no B reacts in the core so the accumulation of B is zero (the concentration is constant)</a:t>
            </a:r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Knowing that the concentration of B in the core is constant, use geometry to relate the total moles of B in the core to the radius of the core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Activity 40.1</a:t>
            </a:r>
          </a:p>
        </p:txBody>
      </p:sp>
      <p:sp>
        <p:nvSpPr>
          <p:cNvPr id="20482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041400"/>
            <a:ext cx="10464800" cy="8102600"/>
          </a:xfrm>
          <a:ln/>
        </p:spPr>
        <p:txBody>
          <a:bodyPr/>
          <a:lstStyle/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Suppose that pure gas phase A reacts with a solid, non-porous, spherical particle of B (radius 0.5 cm, 0.3 </a:t>
            </a:r>
            <a:r>
              <a:rPr lang="en-US" altLang="en-US" dirty="0" err="1"/>
              <a:t>mol</a:t>
            </a:r>
            <a:r>
              <a:rPr lang="en-US" altLang="en-US" dirty="0"/>
              <a:t> cm</a:t>
            </a:r>
            <a:r>
              <a:rPr lang="en-US" altLang="en-US" baseline="32000" dirty="0"/>
              <a:t>-3</a:t>
            </a:r>
            <a:r>
              <a:rPr lang="en-US" altLang="en-US" dirty="0"/>
              <a:t>), yielding porous solid product Z, as in equation (1). Further assume that the porosity of Z and the effective diffusion coefficient for diffusion of A through Z are constants. If the gas phase concentration of A is 0.01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 and its effective diffusion coefficient in Z is 3 x 10</a:t>
            </a:r>
            <a:r>
              <a:rPr lang="en-US" altLang="en-US" baseline="32000" dirty="0"/>
              <a:t>-7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r>
              <a:rPr lang="en-US" altLang="en-US" dirty="0"/>
              <a:t>, show how to calculate the radius of the unreacted core of B as a function of time if the reaction is effectively instantaneous and the pseudo steady state assumption applies.</a:t>
            </a:r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A</a:t>
            </a:r>
            <a:r>
              <a:rPr lang="en-US" altLang="en-US" baseline="-6000" dirty="0"/>
              <a:t>(g)</a:t>
            </a:r>
            <a:r>
              <a:rPr lang="en-US" altLang="en-US" dirty="0"/>
              <a:t> + B</a:t>
            </a:r>
            <a:r>
              <a:rPr lang="en-US" altLang="en-US" baseline="-6000" dirty="0"/>
              <a:t>(s)</a:t>
            </a:r>
            <a:r>
              <a:rPr lang="en-US" altLang="en-US" dirty="0">
                <a:ea typeface="Lucida Grande" charset="0"/>
                <a:cs typeface="Lucida Grande" charset="0"/>
              </a:rPr>
              <a:t> → Z</a:t>
            </a:r>
            <a:r>
              <a:rPr lang="en-US" altLang="en-US" baseline="-6000" dirty="0"/>
              <a:t>(s)</a:t>
            </a:r>
            <a:r>
              <a:rPr lang="en-US" altLang="en-US" dirty="0"/>
              <a:t>	(1)</a:t>
            </a:r>
          </a:p>
          <a:p>
            <a:pPr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Read through the problem statement and assign each specified quantity to the appropriate variable</a:t>
            </a:r>
          </a:p>
          <a:p>
            <a:pPr marL="762000" lvl="1">
              <a:tabLst>
                <a:tab pos="9753600" algn="r"/>
                <a:tab pos="9753600" algn="r"/>
              </a:tabLst>
            </a:pPr>
            <a:r>
              <a:rPr lang="en-US" altLang="en-US" dirty="0" err="1"/>
              <a:t>R</a:t>
            </a:r>
            <a:r>
              <a:rPr lang="en-US" altLang="en-US" baseline="-6000" dirty="0" err="1"/>
              <a:t>p</a:t>
            </a:r>
            <a:r>
              <a:rPr lang="en-US" altLang="en-US" dirty="0"/>
              <a:t> = 0.5 cm, C</a:t>
            </a:r>
            <a:r>
              <a:rPr lang="en-US" altLang="en-US" baseline="-6000" dirty="0"/>
              <a:t>B</a:t>
            </a:r>
            <a:r>
              <a:rPr lang="en-US" altLang="en-US" dirty="0"/>
              <a:t> = 0.3 </a:t>
            </a:r>
            <a:r>
              <a:rPr lang="en-US" altLang="en-US" dirty="0" err="1"/>
              <a:t>mol</a:t>
            </a:r>
            <a:r>
              <a:rPr lang="en-US" altLang="en-US" dirty="0"/>
              <a:t> cm</a:t>
            </a:r>
            <a:r>
              <a:rPr lang="en-US" altLang="en-US" baseline="32000" dirty="0"/>
              <a:t>-3</a:t>
            </a:r>
            <a:r>
              <a:rPr lang="en-US" altLang="en-US" dirty="0"/>
              <a:t>, </a:t>
            </a:r>
            <a:r>
              <a:rPr lang="en-US" altLang="en-US" dirty="0" err="1"/>
              <a:t>C</a:t>
            </a:r>
            <a:r>
              <a:rPr lang="en-US" altLang="en-US" baseline="-6000" dirty="0" err="1"/>
              <a:t>A,gas</a:t>
            </a:r>
            <a:r>
              <a:rPr lang="en-US" altLang="en-US" dirty="0"/>
              <a:t> = 0.01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, D</a:t>
            </a:r>
            <a:r>
              <a:rPr lang="en-US" altLang="en-US" baseline="-6000" dirty="0"/>
              <a:t>A</a:t>
            </a:r>
            <a:r>
              <a:rPr lang="en-US" altLang="en-US" dirty="0"/>
              <a:t> = 3.7 x 10</a:t>
            </a:r>
            <a:r>
              <a:rPr lang="en-US" altLang="en-US" baseline="32000" dirty="0"/>
              <a:t>-7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endParaRPr lang="en-US" altLang="en-US" dirty="0"/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Will the concentration of B in the core change over time? Why (not)?</a:t>
            </a:r>
          </a:p>
          <a:p>
            <a:pPr marL="762000" lvl="1">
              <a:tabLst>
                <a:tab pos="9753600" algn="r"/>
                <a:tab pos="9753600" algn="r"/>
              </a:tabLst>
            </a:pPr>
            <a:r>
              <a:rPr lang="en-US" altLang="en-US" dirty="0"/>
              <a:t>It will not change; a mole balance shows no B enters the core, no B leaves the core and no B reacts in the core so the accumulation of B is zero (the concentration is constant)</a:t>
            </a:r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Knowing that the concentration of B in the core is constant, use geometry to relate the total moles of B in the core to the radius of the core</a:t>
            </a:r>
          </a:p>
          <a:p>
            <a:pPr marL="762000" lvl="1">
              <a:spcBef>
                <a:spcPts val="2400"/>
              </a:spcBef>
              <a:tabLst>
                <a:tab pos="9753600" algn="r"/>
                <a:tab pos="9753600" algn="r"/>
              </a:tabLst>
            </a:pPr>
            <a:r>
              <a:rPr lang="en-US" altLang="en-US" dirty="0"/>
              <a:t> 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8559800"/>
            <a:ext cx="15748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PingFang SC Semibold"/>
        <a:cs typeface="PingFang SC Semibold"/>
      </a:majorFont>
      <a:minorFont>
        <a:latin typeface="Helvetica"/>
        <a:ea typeface="PingFang SC Semibold"/>
        <a:cs typeface="PingFang SC Semibol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Pages>0</Pages>
  <Words>1966</Words>
  <Characters>0</Characters>
  <Application>Microsoft Macintosh PowerPoint</Application>
  <PresentationFormat>Custom</PresentationFormat>
  <Lines>0</Lines>
  <Paragraphs>190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22</vt:i4>
      </vt:variant>
    </vt:vector>
  </HeadingPairs>
  <TitlesOfParts>
    <vt:vector size="38" baseType="lpstr">
      <vt:lpstr>Helvetica</vt:lpstr>
      <vt:lpstr>PingFang SC Regular</vt:lpstr>
      <vt:lpstr>PingFang SC Semibold</vt:lpstr>
      <vt:lpstr>Lucida Grande</vt:lpstr>
      <vt:lpstr>Gill Sans</vt:lpstr>
      <vt:lpstr>Title &amp; Subtitle</vt:lpstr>
      <vt:lpstr>Title &amp; Bullets</vt:lpstr>
      <vt:lpstr>Title - Top</vt:lpstr>
      <vt:lpstr>Bullets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We’ve Been &amp; Where We’re Going</vt:lpstr>
      <vt:lpstr>Non-catalytic Gas - Solid Reactions</vt:lpstr>
      <vt:lpstr>General Isothermal Model</vt:lpstr>
      <vt:lpstr>Questions?</vt:lpstr>
      <vt:lpstr>Activity 40.1</vt:lpstr>
      <vt:lpstr>Activity 40.1</vt:lpstr>
      <vt:lpstr>Activity 40.1</vt:lpstr>
      <vt:lpstr>Activity 40.1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Where We’ve Been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2016-04-14T17:05:17Z</dcterms:modified>
</cp:coreProperties>
</file>