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57" r:id="rId12"/>
    <p:sldId id="258" r:id="rId13"/>
    <p:sldId id="271" r:id="rId14"/>
    <p:sldId id="262" r:id="rId15"/>
    <p:sldId id="259" r:id="rId16"/>
    <p:sldId id="260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4" d="100"/>
          <a:sy n="84" d="100"/>
        </p:scale>
        <p:origin x="1880" y="1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408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00893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63087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8786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8019489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2018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68466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49173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6821865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8697986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514905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715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72423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1576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2103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4615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091572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4657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7529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6382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46627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2623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4736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23349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8620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4171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3372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1833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537702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2741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243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0070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890952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571347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91578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565091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6526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8910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9514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52286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339696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5177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27774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266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1486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9269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7536200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386931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9652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41300"/>
            <a:ext cx="2803525" cy="854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41300"/>
            <a:ext cx="8261350" cy="8543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708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19666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89137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2092849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05457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4575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95182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28035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18817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636436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538663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13844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74526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65624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278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780996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3380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13228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54180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434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40020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0446733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7166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55442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12185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40137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58970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04611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8240811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3904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5340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69371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46950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624100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1599660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72611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597150"/>
            <a:ext cx="2803525" cy="6470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8261350" cy="6470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56304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500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809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7549402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155595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61245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69065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12544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8134224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32560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49040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77767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24157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9781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6273485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98573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307901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94620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16807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05753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868402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6291029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503943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16108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8886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Helvetica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en-US" sz="1800">
                <a:ea typeface="Helvetica" charset="0"/>
                <a:cs typeface="Helvetica" charset="0"/>
              </a:rPr>
              <a:t>© 2015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Class 39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  <a:r>
              <a:rPr lang="en-US" altLang="en-US"/>
              <a:t> &amp; Where We’re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38. Heterogeneous Catalytic Reactions</a:t>
            </a:r>
          </a:p>
          <a:p>
            <a:pPr marL="1206500" lvl="2"/>
            <a:r>
              <a:rPr lang="en-US" altLang="en-US"/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Two Film Model for Gas-Liquid Reactions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97000"/>
            <a:ext cx="5232400" cy="7632700"/>
          </a:xfrm>
          <a:ln/>
        </p:spPr>
        <p:txBody>
          <a:bodyPr/>
          <a:lstStyle/>
          <a:p>
            <a:r>
              <a:rPr lang="en-US" altLang="en-US" sz="1800"/>
              <a:t>Thin films between the bulk fluid and the interface exist in each phase</a:t>
            </a:r>
          </a:p>
          <a:p>
            <a:r>
              <a:rPr lang="en-US" altLang="en-US" sz="1800"/>
              <a:t>In these films mass transport occurs only by diffusion</a:t>
            </a:r>
          </a:p>
          <a:p>
            <a:r>
              <a:rPr lang="en-US" altLang="en-US" sz="1800"/>
              <a:t>At the interface, x = 0, phase equilibrium is established</a:t>
            </a:r>
          </a:p>
          <a:p>
            <a:pPr marL="762000" lvl="1"/>
            <a:r>
              <a:rPr lang="en-US" altLang="en-US"/>
              <a:t>P</a:t>
            </a:r>
            <a:r>
              <a:rPr lang="en-US" altLang="en-US" baseline="-6000"/>
              <a:t>Ai</a:t>
            </a:r>
            <a:r>
              <a:rPr lang="en-US" altLang="en-US"/>
              <a:t> = h</a:t>
            </a:r>
            <a:r>
              <a:rPr lang="en-US" altLang="en-US" baseline="-6000"/>
              <a:t>A</a:t>
            </a:r>
            <a:r>
              <a:rPr lang="en-US" altLang="en-US"/>
              <a:t> C</a:t>
            </a:r>
            <a:r>
              <a:rPr lang="en-US" altLang="en-US" baseline="-6000"/>
              <a:t>Ai</a:t>
            </a:r>
            <a:r>
              <a:rPr lang="en-US" altLang="en-US"/>
              <a:t> (Henry’s law)</a:t>
            </a:r>
          </a:p>
          <a:p>
            <a:r>
              <a:rPr lang="en-US" altLang="en-US" sz="1800"/>
              <a:t>Hatta number, γ, represents rate of reaction relative to rate of diffusion</a:t>
            </a:r>
          </a:p>
          <a:p>
            <a:r>
              <a:rPr lang="en-US" altLang="en-US" sz="1800"/>
              <a:t>Liquid effectiveness factor, η</a:t>
            </a:r>
            <a:r>
              <a:rPr lang="en-US" altLang="en-US" sz="1800" baseline="-6000"/>
              <a:t>L</a:t>
            </a:r>
            <a:r>
              <a:rPr lang="en-US" altLang="en-US" sz="1800"/>
              <a:t>, is ratio of actual rate to rate if there were no concentration gradients</a:t>
            </a:r>
          </a:p>
          <a:p>
            <a:r>
              <a:rPr lang="en-US" altLang="en-US" sz="1800"/>
              <a:t>Liquid enhancement factor, ζ, is ratio of actual gas absorption rate to gas absorption rate if no chemical reaction occurred</a:t>
            </a:r>
          </a:p>
          <a:p>
            <a:r>
              <a:rPr lang="en-US" altLang="en-US" sz="1800"/>
              <a:t>Definitions of γ, η</a:t>
            </a:r>
            <a:r>
              <a:rPr lang="en-US" altLang="en-US" sz="1800" baseline="-6000"/>
              <a:t>L</a:t>
            </a:r>
            <a:r>
              <a:rPr lang="en-US" altLang="en-US" sz="1800"/>
              <a:t> and ζ depend upon geometry, form of rate expression and other assumptions</a:t>
            </a:r>
          </a:p>
          <a:p>
            <a:r>
              <a:rPr lang="en-US" altLang="en-US" sz="1800"/>
              <a:t>Expressions at right for geometry shown, reaction first order in A only, non-volatile liquid reactant B, and comparable rates of reaction and diffusion</a:t>
            </a:r>
          </a:p>
          <a:p>
            <a:pPr marL="762000" lvl="1"/>
            <a:r>
              <a:rPr lang="en-US" altLang="en-US"/>
              <a:t>Change if these conditions change</a:t>
            </a:r>
          </a:p>
          <a:p>
            <a:pPr marL="762000" lvl="1"/>
            <a:r>
              <a:rPr lang="en-US" altLang="en-US"/>
              <a:t>Often requires numerical solution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821238"/>
            <a:ext cx="23114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700" y="6234113"/>
            <a:ext cx="47117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7632700"/>
            <a:ext cx="30226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1358900"/>
            <a:ext cx="59563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 altLang="en-US"/>
              <a:t>Questions?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863138" algn="r"/>
                <a:tab pos="9863138" algn="r"/>
              </a:tabLst>
            </a:pPr>
            <a:r>
              <a:rPr lang="en-US" altLang="en-US" dirty="0"/>
              <a:t>Pure gas phase A and a liquid solution containing B at a feed concentration of 2.5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react isothermally at 35 ºC in a steady state CSTR according to reaction (1). At that temperature, the rate coefficient in equation (2) is equal to 5.1 x 10</a:t>
            </a:r>
            <a:r>
              <a:rPr lang="en-US" altLang="en-US" baseline="32000" dirty="0"/>
              <a:t>8</a:t>
            </a:r>
            <a:r>
              <a:rPr lang="en-US" altLang="en-US" dirty="0"/>
              <a:t> cm</a:t>
            </a:r>
            <a:r>
              <a:rPr lang="en-US" altLang="en-US" baseline="32000" dirty="0"/>
              <a:t>3</a:t>
            </a:r>
            <a:r>
              <a:rPr lang="en-US" altLang="en-US" dirty="0"/>
              <a:t> mol</a:t>
            </a:r>
            <a:r>
              <a:rPr lang="en-US" altLang="en-US" baseline="32000" dirty="0"/>
              <a:t>-1</a:t>
            </a:r>
            <a:r>
              <a:rPr lang="en-US" altLang="en-US" dirty="0"/>
              <a:t> min</a:t>
            </a:r>
            <a:r>
              <a:rPr lang="en-US" altLang="en-US" baseline="32000" dirty="0"/>
              <a:t>-1</a:t>
            </a:r>
            <a:r>
              <a:rPr lang="en-US" altLang="en-US" dirty="0"/>
              <a:t>. None of the solution components are volatile, and the reactor has been designed so that the liquid phase is perfectly mixed, the interfacial area is constant and equal to 3 cm</a:t>
            </a:r>
            <a:r>
              <a:rPr lang="en-US" altLang="en-US" baseline="32000" dirty="0"/>
              <a:t>2</a:t>
            </a:r>
            <a:r>
              <a:rPr lang="en-US" altLang="en-US" dirty="0"/>
              <a:t> per cm</a:t>
            </a:r>
            <a:r>
              <a:rPr lang="en-US" altLang="en-US" baseline="32000" dirty="0"/>
              <a:t>3</a:t>
            </a:r>
            <a:r>
              <a:rPr lang="en-US" altLang="en-US" dirty="0"/>
              <a:t> of liquid, and the gas pressure is constant and equal to 5 atm. The liquid volume may be assumed to be constant and equal to 250 cm</a:t>
            </a:r>
            <a:r>
              <a:rPr lang="en-US" altLang="en-US" baseline="32000" dirty="0"/>
              <a:t>3</a:t>
            </a:r>
            <a:r>
              <a:rPr lang="en-US" altLang="en-US" dirty="0"/>
              <a:t>. The Henry’s law constant for A is equal to 40 L </a:t>
            </a:r>
            <a:r>
              <a:rPr lang="en-US" altLang="en-US" dirty="0" err="1"/>
              <a:t>atm</a:t>
            </a:r>
            <a:r>
              <a:rPr lang="en-US" altLang="en-US" dirty="0"/>
              <a:t> mol</a:t>
            </a:r>
            <a:r>
              <a:rPr lang="en-US" altLang="en-US" baseline="32000" dirty="0"/>
              <a:t>-1</a:t>
            </a:r>
            <a:r>
              <a:rPr lang="en-US" altLang="en-US" dirty="0"/>
              <a:t>, its diffusion coefficient in the liquid is equal to 1.7 x 10</a:t>
            </a:r>
            <a:r>
              <a:rPr lang="en-US" altLang="en-US" baseline="32000" dirty="0"/>
              <a:t>-5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the liquid mass transfer coefficient for A is 6.7 x 10</a:t>
            </a:r>
            <a:r>
              <a:rPr lang="en-US" altLang="en-US" baseline="32000" dirty="0"/>
              <a:t>-2</a:t>
            </a:r>
            <a:r>
              <a:rPr lang="en-US" altLang="en-US" dirty="0"/>
              <a:t> cm s</a:t>
            </a:r>
            <a:r>
              <a:rPr lang="en-US" altLang="en-US" baseline="32000" dirty="0"/>
              <a:t>-1</a:t>
            </a:r>
            <a:r>
              <a:rPr lang="en-US" altLang="en-US" dirty="0"/>
              <a:t>, and the diffusion coefficient of B in the liquid is 8 x 10</a:t>
            </a:r>
            <a:r>
              <a:rPr lang="en-US" altLang="en-US" baseline="32000" dirty="0"/>
              <a:t>-6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. At what liquid flow rate will 99% of the B be converted? What fraction of that conversion will take place in the liquid film? What will the liquid phase concentration of A equal? You may assume a planar interface between the gas and the liquid.</a:t>
            </a:r>
          </a:p>
          <a:p>
            <a:pPr>
              <a:tabLst>
                <a:tab pos="9863138" algn="r"/>
                <a:tab pos="9863138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863138" algn="r"/>
                <a:tab pos="9863138" algn="r"/>
              </a:tabLst>
            </a:pPr>
            <a:r>
              <a:rPr lang="en-US" altLang="en-US" dirty="0">
                <a:ea typeface="Lucida Grande" charset="0"/>
                <a:cs typeface="Lucida Grande" charset="0"/>
              </a:rPr>
              <a:t>A + B → Z</a:t>
            </a:r>
            <a:r>
              <a:rPr lang="en-US" altLang="en-US" dirty="0"/>
              <a:t>	(1)</a:t>
            </a:r>
          </a:p>
          <a:p>
            <a:pPr marL="0" indent="0">
              <a:spcBef>
                <a:spcPts val="3000"/>
              </a:spcBef>
              <a:buNone/>
              <a:tabLst>
                <a:tab pos="9863138" algn="r"/>
                <a:tab pos="9863138" algn="r"/>
              </a:tabLst>
            </a:pPr>
            <a:r>
              <a:rPr lang="en-US" altLang="en-US" dirty="0"/>
              <a:t>	(2)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8382000"/>
            <a:ext cx="15382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39.1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The liquid volume and the interfacial area are constant</a:t>
            </a:r>
          </a:p>
          <a:p>
            <a:r>
              <a:rPr lang="en-US" altLang="en-US"/>
              <a:t>The gas is pure A</a:t>
            </a:r>
          </a:p>
          <a:p>
            <a:pPr marL="762000" lvl="1"/>
            <a:r>
              <a:rPr lang="en-US" altLang="en-US"/>
              <a:t>There is no boundary layer because there can’t be a concentration gradient</a:t>
            </a:r>
          </a:p>
          <a:p>
            <a:pPr marL="762000" lvl="1"/>
            <a:r>
              <a:rPr lang="en-US" altLang="en-US"/>
              <a:t>The partial pressure at the interface is equal to the (known) bulk gas pressure</a:t>
            </a:r>
          </a:p>
          <a:p>
            <a:pPr marL="1206500" lvl="2"/>
            <a:r>
              <a:rPr lang="en-US" altLang="en-US"/>
              <a:t>P</a:t>
            </a:r>
            <a:r>
              <a:rPr lang="en-US" altLang="en-US" baseline="-6000"/>
              <a:t>A,i</a:t>
            </a:r>
            <a:r>
              <a:rPr lang="en-US" altLang="en-US"/>
              <a:t> = P</a:t>
            </a:r>
            <a:r>
              <a:rPr lang="en-US" altLang="en-US" baseline="-6000"/>
              <a:t>A,g</a:t>
            </a:r>
            <a:endParaRPr lang="en-US" altLang="en-US"/>
          </a:p>
          <a:p>
            <a:pPr marL="1206500" lvl="2"/>
            <a:r>
              <a:rPr lang="en-US" altLang="en-US"/>
              <a:t>C</a:t>
            </a:r>
            <a:r>
              <a:rPr lang="en-US" altLang="en-US" baseline="-6000"/>
              <a:t>A,i</a:t>
            </a:r>
            <a:r>
              <a:rPr lang="en-US" altLang="en-US"/>
              <a:t> = P</a:t>
            </a:r>
            <a:r>
              <a:rPr lang="en-US" altLang="en-US" baseline="-6000"/>
              <a:t>A,i</a:t>
            </a:r>
            <a:r>
              <a:rPr lang="en-US" altLang="en-US"/>
              <a:t>/h</a:t>
            </a:r>
            <a:r>
              <a:rPr lang="en-US" altLang="en-US" baseline="-6000"/>
              <a:t>A</a:t>
            </a:r>
            <a:endParaRPr lang="en-US" altLang="en-US"/>
          </a:p>
          <a:p>
            <a:r>
              <a:rPr lang="en-US" altLang="en-US"/>
              <a:t>There is a liquid film between the interface and the bulk liquid</a:t>
            </a:r>
          </a:p>
          <a:p>
            <a:pPr marL="762000" lvl="1"/>
            <a:r>
              <a:rPr lang="en-US" altLang="en-US"/>
              <a:t>Schematic is not to scale</a:t>
            </a:r>
          </a:p>
          <a:p>
            <a:r>
              <a:rPr lang="en-US" altLang="en-US"/>
              <a:t>The system is isothermal</a:t>
            </a:r>
          </a:p>
          <a:p>
            <a:pPr marL="762000" lvl="1"/>
            <a:r>
              <a:rPr lang="en-US" altLang="en-US"/>
              <a:t>Mole balances can be solved independently of energy balances</a:t>
            </a:r>
          </a:p>
          <a:p>
            <a:r>
              <a:rPr lang="en-US" altLang="en-US"/>
              <a:t>Approach</a:t>
            </a:r>
          </a:p>
          <a:p>
            <a:pPr marL="762000" lvl="1"/>
            <a:r>
              <a:rPr lang="en-US" altLang="en-US"/>
              <a:t>Write mole balances on the bulk liquid and on the liquid film</a:t>
            </a:r>
          </a:p>
          <a:p>
            <a:pPr marL="1206500" lvl="2"/>
            <a:r>
              <a:rPr lang="en-US" altLang="en-US"/>
              <a:t>They will be coupled and will need to be solved simultaneously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Problem Analysis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217738"/>
            <a:ext cx="6200775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  <a:r>
              <a:rPr lang="en-US" altLang="en-US"/>
              <a:t> &amp; Where We’re Going</a:t>
            </a:r>
          </a:p>
        </p:txBody>
      </p:sp>
      <p:sp>
        <p:nvSpPr>
          <p:cNvPr id="2867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>
              <a:buClr>
                <a:srgbClr val="999999"/>
              </a:buClr>
            </a:pPr>
            <a:r>
              <a:rPr lang="en-US" altLang="en-US">
                <a:solidFill>
                  <a:srgbClr val="999999"/>
                </a:solidFill>
              </a:rPr>
              <a:t>38. Heterogeneous Catalytic Reactions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PingFang SC Semibold"/>
        <a:cs typeface="PingFang SC Semibold"/>
      </a:majorFont>
      <a:minorFont>
        <a:latin typeface="Helvetica"/>
        <a:ea typeface="PingFang SC Semibold"/>
        <a:cs typeface="PingFang SC Semibol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627</Words>
  <Characters>0</Characters>
  <Application>Microsoft Macintosh PowerPoint</Application>
  <PresentationFormat>Custom</PresentationFormat>
  <Lines>0</Lines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Helvetica</vt:lpstr>
      <vt:lpstr>PingFang SC Regular</vt:lpstr>
      <vt:lpstr>PingFang SC Semibold</vt:lpstr>
      <vt:lpstr>Lucida Grande</vt:lpstr>
      <vt:lpstr>Gill Sans</vt:lpstr>
      <vt:lpstr>Title &amp; Subtitle</vt:lpstr>
      <vt:lpstr>Title &amp; Bullets</vt:lpstr>
      <vt:lpstr>Title &amp; Bullets - Left</vt:lpstr>
      <vt:lpstr>Title - Top</vt:lpstr>
      <vt:lpstr>Title &amp; Bullets - Right</vt:lpstr>
      <vt:lpstr>Blank</vt:lpstr>
      <vt:lpstr>Photo - Horizontal</vt:lpstr>
      <vt:lpstr>Title &amp; Bullets - 2 Column</vt:lpstr>
      <vt:lpstr>Photo - Vertical</vt:lpstr>
      <vt:lpstr>Title, Bullets &amp; Photo</vt:lpstr>
      <vt:lpstr>A First Course on Kinetics and Reaction Engineering</vt:lpstr>
      <vt:lpstr>Where We’ve Been &amp; Where We’re Going</vt:lpstr>
      <vt:lpstr>Two Film Model for Gas-Liquid Reactions</vt:lpstr>
      <vt:lpstr>Questions?</vt:lpstr>
      <vt:lpstr>Activity 39.1</vt:lpstr>
      <vt:lpstr>Problem Analysis</vt:lpstr>
      <vt:lpstr>Where We’ve Been &amp; Where We’re Going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2016-03-18T17:51:07Z</dcterms:modified>
</cp:coreProperties>
</file>