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sldIdLst>
    <p:sldId id="256" r:id="rId12"/>
    <p:sldId id="257" r:id="rId13"/>
    <p:sldId id="258" r:id="rId14"/>
    <p:sldId id="271" r:id="rId15"/>
    <p:sldId id="262" r:id="rId16"/>
    <p:sldId id="259" r:id="rId17"/>
    <p:sldId id="261" r:id="rId18"/>
    <p:sldId id="269" r:id="rId19"/>
    <p:sldId id="263" r:id="rId20"/>
    <p:sldId id="267" r:id="rId21"/>
    <p:sldId id="268" r:id="rId22"/>
    <p:sldId id="264" r:id="rId23"/>
    <p:sldId id="270" r:id="rId24"/>
    <p:sldId id="272" r:id="rId25"/>
    <p:sldId id="273" r:id="rId26"/>
    <p:sldId id="265" r:id="rId27"/>
    <p:sldId id="260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-122"/>
        <a:cs typeface="PingFang SC Regular" charset="-122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84" d="100"/>
          <a:sy n="84" d="100"/>
        </p:scale>
        <p:origin x="1880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08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089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781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857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30790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612900"/>
            <a:ext cx="28575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1612900"/>
            <a:ext cx="28575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9462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1680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575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86840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29102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0394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61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726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726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242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254000"/>
            <a:ext cx="146685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254000"/>
            <a:ext cx="424815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886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308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78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01948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1651000"/>
            <a:ext cx="25400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0" y="1651000"/>
            <a:ext cx="25400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01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846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917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2186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69798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149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2103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155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57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461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9157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12900"/>
            <a:ext cx="51562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12900"/>
            <a:ext cx="51562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65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52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38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662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2623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73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334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862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41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37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83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3770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00200"/>
            <a:ext cx="25400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25400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274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4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07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095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7134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915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6509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6526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9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514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522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39696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51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277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6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87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87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148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926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3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8693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965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41300"/>
            <a:ext cx="2803525" cy="854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41300"/>
            <a:ext cx="8261350" cy="8543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08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196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91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0928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0" y="1600200"/>
            <a:ext cx="25400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4800" y="1600200"/>
            <a:ext cx="2540000" cy="730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54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57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518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280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88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63643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5386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384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452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4928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396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23403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31800"/>
            <a:ext cx="5156200" cy="857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31800"/>
            <a:ext cx="5156200" cy="857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2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322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626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609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7965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527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92645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750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431800"/>
            <a:ext cx="2803525" cy="85725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431800"/>
            <a:ext cx="82613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392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562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027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7809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4081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38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41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434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002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44673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716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54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1218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4013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89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54940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4611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90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340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937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695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62410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59966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7261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5630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27348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098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559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51000"/>
            <a:ext cx="5156200" cy="728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51000"/>
            <a:ext cx="5156200" cy="728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124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906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254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3422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3256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904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776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41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1293813" y="8985250"/>
            <a:ext cx="3840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en-US" sz="1800">
                <a:ea typeface="Helvetica" charset="0"/>
                <a:cs typeface="Helvetica" charset="0"/>
              </a:rPr>
              <a:t>© 2015 Carl Lund,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-122"/>
          <a:cs typeface="PingFang SC Semibold" charset="-122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1612900"/>
            <a:ext cx="5867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254000"/>
            <a:ext cx="5867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82700" y="16510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12900"/>
            <a:ext cx="104648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413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5024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31800"/>
            <a:ext cx="104648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7978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51000"/>
            <a:ext cx="10464800" cy="728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-122"/>
          <a:cs typeface="PingFang SC Regular" charset="-122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 kern="12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12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A First Course on Kinetics and Reaction Engineering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Class 39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Activity 39.1 Solution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Read through the problem statement</a:t>
            </a:r>
          </a:p>
          <a:p>
            <a:pPr marL="762000" lvl="1"/>
            <a:r>
              <a:rPr lang="en-US" altLang="en-US"/>
              <a:t>each time you encounter a quantity, assign it to the appropriate variable</a:t>
            </a:r>
          </a:p>
          <a:p>
            <a:pPr marL="762000" lvl="1"/>
            <a:r>
              <a:rPr lang="en-US" altLang="en-US"/>
              <a:t>show how to calculate any other necessary constants.</a:t>
            </a:r>
          </a:p>
          <a:p>
            <a:pPr marL="1206500" lvl="2"/>
            <a:r>
              <a:rPr lang="en-US" altLang="en-US"/>
              <a:t>       = 2.5 mol L</a:t>
            </a:r>
            <a:r>
              <a:rPr lang="en-US" altLang="en-US" baseline="32000"/>
              <a:t>-1</a:t>
            </a:r>
            <a:r>
              <a:rPr lang="en-US" altLang="en-US"/>
              <a:t>, T = 35 ºC, k = 5.1 x 10</a:t>
            </a:r>
            <a:r>
              <a:rPr lang="en-US" altLang="en-US" baseline="32000"/>
              <a:t>8</a:t>
            </a:r>
            <a:r>
              <a:rPr lang="en-US" altLang="en-US"/>
              <a:t> cm</a:t>
            </a:r>
            <a:r>
              <a:rPr lang="en-US" altLang="en-US" baseline="32000"/>
              <a:t>3</a:t>
            </a:r>
            <a:r>
              <a:rPr lang="en-US" altLang="en-US"/>
              <a:t> mol</a:t>
            </a:r>
            <a:r>
              <a:rPr lang="en-US" altLang="en-US" baseline="32000"/>
              <a:t>-1</a:t>
            </a:r>
            <a:r>
              <a:rPr lang="en-US" altLang="en-US"/>
              <a:t> min</a:t>
            </a:r>
            <a:r>
              <a:rPr lang="en-US" altLang="en-US" baseline="32000"/>
              <a:t>-1</a:t>
            </a:r>
            <a:r>
              <a:rPr lang="en-US" altLang="en-US"/>
              <a:t>, S</a:t>
            </a:r>
            <a:r>
              <a:rPr lang="en-US" altLang="en-US" baseline="-6000"/>
              <a:t>V</a:t>
            </a:r>
            <a:r>
              <a:rPr lang="en-US" altLang="en-US"/>
              <a:t> = 3 cm</a:t>
            </a:r>
            <a:r>
              <a:rPr lang="en-US" altLang="en-US" baseline="32000"/>
              <a:t>-1</a:t>
            </a:r>
            <a:r>
              <a:rPr lang="en-US" altLang="en-US"/>
              <a:t>, P = 1.2 atm, </a:t>
            </a:r>
            <a:br>
              <a:rPr lang="en-US" altLang="en-US"/>
            </a:br>
            <a:r>
              <a:rPr lang="en-US" altLang="en-US"/>
              <a:t>V</a:t>
            </a:r>
            <a:r>
              <a:rPr lang="en-US" altLang="en-US" baseline="-6000"/>
              <a:t>l</a:t>
            </a:r>
            <a:r>
              <a:rPr lang="en-US" altLang="en-US"/>
              <a:t> = 250 cm</a:t>
            </a:r>
            <a:r>
              <a:rPr lang="en-US" altLang="en-US" baseline="32000"/>
              <a:t>3</a:t>
            </a:r>
            <a:r>
              <a:rPr lang="en-US" altLang="en-US"/>
              <a:t>, h</a:t>
            </a:r>
            <a:r>
              <a:rPr lang="en-US" altLang="en-US" baseline="-6000"/>
              <a:t>A</a:t>
            </a:r>
            <a:r>
              <a:rPr lang="en-US" altLang="en-US"/>
              <a:t> = 40 L atm mol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A</a:t>
            </a:r>
            <a:r>
              <a:rPr lang="en-US" altLang="en-US"/>
              <a:t> = 1.7 x 10</a:t>
            </a:r>
            <a:r>
              <a:rPr lang="en-US" altLang="en-US" baseline="32000"/>
              <a:t>-5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B</a:t>
            </a:r>
            <a:r>
              <a:rPr lang="en-US" altLang="en-US"/>
              <a:t> = 8 x 10</a:t>
            </a:r>
            <a:r>
              <a:rPr lang="en-US" altLang="en-US" baseline="32000"/>
              <a:t>-6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 and </a:t>
            </a:r>
            <a:br>
              <a:rPr lang="en-US" altLang="en-US"/>
            </a:br>
            <a:r>
              <a:rPr lang="en-US" altLang="en-US"/>
              <a:t>C</a:t>
            </a:r>
            <a:r>
              <a:rPr lang="en-US" altLang="en-US" baseline="-6000"/>
              <a:t>B,l</a:t>
            </a:r>
            <a:r>
              <a:rPr lang="en-US" altLang="en-US"/>
              <a:t> = 1.0 mol L</a:t>
            </a:r>
            <a:r>
              <a:rPr lang="en-US" altLang="en-US" baseline="32000"/>
              <a:t>-1</a:t>
            </a:r>
          </a:p>
          <a:p>
            <a:pPr marL="1206500" lvl="2"/>
            <a:r>
              <a:rPr lang="en-US" altLang="en-US"/>
              <a:t>C</a:t>
            </a:r>
            <a:r>
              <a:rPr lang="en-US" altLang="en-US" baseline="-6000"/>
              <a:t>A,i</a:t>
            </a:r>
            <a:r>
              <a:rPr lang="en-US" altLang="en-US"/>
              <a:t> = P</a:t>
            </a:r>
            <a:r>
              <a:rPr lang="en-US" altLang="en-US" baseline="-6000"/>
              <a:t>A,i</a:t>
            </a:r>
            <a:r>
              <a:rPr lang="en-US" altLang="en-US"/>
              <a:t>/h</a:t>
            </a:r>
            <a:r>
              <a:rPr lang="en-US" altLang="en-US" baseline="-6000"/>
              <a:t>A</a:t>
            </a:r>
            <a:endParaRPr lang="en-US" altLang="en-US" baseline="32000"/>
          </a:p>
          <a:p>
            <a:r>
              <a:rPr lang="en-US" altLang="en-US"/>
              <a:t>Write bulk liquid phase mole balances for A and B</a:t>
            </a:r>
          </a:p>
          <a:p>
            <a:pPr marL="762000" lvl="1"/>
            <a:r>
              <a:rPr lang="en-US" altLang="en-US"/>
              <a:t>Let N</a:t>
            </a:r>
            <a:r>
              <a:rPr lang="en-US" altLang="en-US" baseline="-6000"/>
              <a:t>A</a:t>
            </a:r>
            <a:r>
              <a:rPr lang="en-US" altLang="en-US"/>
              <a:t> and N</a:t>
            </a:r>
            <a:r>
              <a:rPr lang="en-US" altLang="en-US" baseline="-6000"/>
              <a:t>B</a:t>
            </a:r>
            <a:r>
              <a:rPr lang="en-US" altLang="en-US"/>
              <a:t> represent the fluxes of A and B </a:t>
            </a:r>
            <a:r>
              <a:rPr lang="en-US" altLang="en-US" b="1" i="1"/>
              <a:t>into</a:t>
            </a:r>
            <a:r>
              <a:rPr lang="en-US" altLang="en-US"/>
              <a:t> the bulk liquid from the liquid film</a:t>
            </a:r>
          </a:p>
          <a:p>
            <a:pPr marL="762000" lvl="1"/>
            <a:r>
              <a:rPr lang="en-US" altLang="en-US"/>
              <a:t>Assume that the liquid film volume is negligible compared to the bulk liquid film volume (i. e. the bulk liquid volume is equal to V</a:t>
            </a:r>
            <a:r>
              <a:rPr lang="en-US" altLang="en-US" baseline="-6000"/>
              <a:t>l</a:t>
            </a:r>
            <a:r>
              <a:rPr lang="en-US" altLang="en-US"/>
              <a:t> above)</a:t>
            </a:r>
          </a:p>
          <a:p>
            <a:pPr marL="1206500" lvl="2"/>
            <a:r>
              <a:rPr lang="en-US" altLang="en-US"/>
              <a:t> </a:t>
            </a:r>
          </a:p>
          <a:p>
            <a:pPr marL="1206500" lvl="2">
              <a:spcBef>
                <a:spcPts val="2200"/>
              </a:spcBef>
            </a:pPr>
            <a:r>
              <a:rPr lang="en-US" altLang="en-US"/>
              <a:t> </a:t>
            </a:r>
          </a:p>
          <a:p>
            <a:r>
              <a:rPr lang="en-US" altLang="en-US"/>
              <a:t>What type of equations are the liquid phase mole balances?</a:t>
            </a:r>
          </a:p>
          <a:p>
            <a:pPr marL="762000" lvl="1"/>
            <a:r>
              <a:rPr lang="en-US" altLang="en-US"/>
              <a:t>Non-linear algebraic equations</a:t>
            </a:r>
          </a:p>
          <a:p>
            <a:r>
              <a:rPr lang="en-US" altLang="en-US"/>
              <a:t>There are two equations, so they can be solved to find the values of two unknown quantities</a:t>
            </a:r>
          </a:p>
          <a:p>
            <a:pPr marL="762000" lvl="1"/>
            <a:r>
              <a:rPr lang="en-US" altLang="en-US"/>
              <a:t>Identify the unknown quantities in the liquid phase mole balances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55900"/>
            <a:ext cx="43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549910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045200"/>
            <a:ext cx="488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Activity 39.1 Solution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Read through the problem statement</a:t>
            </a:r>
          </a:p>
          <a:p>
            <a:pPr marL="762000" lvl="1"/>
            <a:r>
              <a:rPr lang="en-US" altLang="en-US"/>
              <a:t>each time you encounter a quantity, assign it to the appropriate variable</a:t>
            </a:r>
          </a:p>
          <a:p>
            <a:pPr marL="762000" lvl="1"/>
            <a:r>
              <a:rPr lang="en-US" altLang="en-US"/>
              <a:t>show how to calculate any other necessary constants.</a:t>
            </a:r>
          </a:p>
          <a:p>
            <a:pPr marL="1206500" lvl="2"/>
            <a:r>
              <a:rPr lang="en-US" altLang="en-US"/>
              <a:t>       = 2.5 mol L</a:t>
            </a:r>
            <a:r>
              <a:rPr lang="en-US" altLang="en-US" baseline="32000"/>
              <a:t>-1</a:t>
            </a:r>
            <a:r>
              <a:rPr lang="en-US" altLang="en-US"/>
              <a:t>, T = 35 ºC, k = 5.1 x 10</a:t>
            </a:r>
            <a:r>
              <a:rPr lang="en-US" altLang="en-US" baseline="32000"/>
              <a:t>8</a:t>
            </a:r>
            <a:r>
              <a:rPr lang="en-US" altLang="en-US"/>
              <a:t> cm</a:t>
            </a:r>
            <a:r>
              <a:rPr lang="en-US" altLang="en-US" baseline="32000"/>
              <a:t>3</a:t>
            </a:r>
            <a:r>
              <a:rPr lang="en-US" altLang="en-US"/>
              <a:t> mol</a:t>
            </a:r>
            <a:r>
              <a:rPr lang="en-US" altLang="en-US" baseline="32000"/>
              <a:t>-1</a:t>
            </a:r>
            <a:r>
              <a:rPr lang="en-US" altLang="en-US"/>
              <a:t> min</a:t>
            </a:r>
            <a:r>
              <a:rPr lang="en-US" altLang="en-US" baseline="32000"/>
              <a:t>-1</a:t>
            </a:r>
            <a:r>
              <a:rPr lang="en-US" altLang="en-US"/>
              <a:t>, S</a:t>
            </a:r>
            <a:r>
              <a:rPr lang="en-US" altLang="en-US" baseline="-6000"/>
              <a:t>V</a:t>
            </a:r>
            <a:r>
              <a:rPr lang="en-US" altLang="en-US"/>
              <a:t> = 3 cm</a:t>
            </a:r>
            <a:r>
              <a:rPr lang="en-US" altLang="en-US" baseline="32000"/>
              <a:t>-1</a:t>
            </a:r>
            <a:r>
              <a:rPr lang="en-US" altLang="en-US"/>
              <a:t>, P = 1.2 atm, </a:t>
            </a:r>
            <a:br>
              <a:rPr lang="en-US" altLang="en-US"/>
            </a:br>
            <a:r>
              <a:rPr lang="en-US" altLang="en-US"/>
              <a:t>V</a:t>
            </a:r>
            <a:r>
              <a:rPr lang="en-US" altLang="en-US" baseline="-6000"/>
              <a:t>l</a:t>
            </a:r>
            <a:r>
              <a:rPr lang="en-US" altLang="en-US"/>
              <a:t> = 250 cm</a:t>
            </a:r>
            <a:r>
              <a:rPr lang="en-US" altLang="en-US" baseline="32000"/>
              <a:t>3</a:t>
            </a:r>
            <a:r>
              <a:rPr lang="en-US" altLang="en-US"/>
              <a:t>, h</a:t>
            </a:r>
            <a:r>
              <a:rPr lang="en-US" altLang="en-US" baseline="-6000"/>
              <a:t>A</a:t>
            </a:r>
            <a:r>
              <a:rPr lang="en-US" altLang="en-US"/>
              <a:t> = 40 L atm mol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A</a:t>
            </a:r>
            <a:r>
              <a:rPr lang="en-US" altLang="en-US"/>
              <a:t> = 1.7 x 10</a:t>
            </a:r>
            <a:r>
              <a:rPr lang="en-US" altLang="en-US" baseline="32000"/>
              <a:t>-5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B</a:t>
            </a:r>
            <a:r>
              <a:rPr lang="en-US" altLang="en-US"/>
              <a:t> = 8 x 10</a:t>
            </a:r>
            <a:r>
              <a:rPr lang="en-US" altLang="en-US" baseline="32000"/>
              <a:t>-6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 and </a:t>
            </a:r>
            <a:br>
              <a:rPr lang="en-US" altLang="en-US"/>
            </a:br>
            <a:r>
              <a:rPr lang="en-US" altLang="en-US"/>
              <a:t>C</a:t>
            </a:r>
            <a:r>
              <a:rPr lang="en-US" altLang="en-US" baseline="-6000"/>
              <a:t>B,l</a:t>
            </a:r>
            <a:r>
              <a:rPr lang="en-US" altLang="en-US"/>
              <a:t> = 1.0 mol L</a:t>
            </a:r>
            <a:r>
              <a:rPr lang="en-US" altLang="en-US" baseline="32000"/>
              <a:t>-1</a:t>
            </a:r>
          </a:p>
          <a:p>
            <a:pPr marL="1206500" lvl="2"/>
            <a:r>
              <a:rPr lang="en-US" altLang="en-US"/>
              <a:t>C</a:t>
            </a:r>
            <a:r>
              <a:rPr lang="en-US" altLang="en-US" baseline="-6000"/>
              <a:t>A,i</a:t>
            </a:r>
            <a:r>
              <a:rPr lang="en-US" altLang="en-US"/>
              <a:t> = P</a:t>
            </a:r>
            <a:r>
              <a:rPr lang="en-US" altLang="en-US" baseline="-6000"/>
              <a:t>A,i</a:t>
            </a:r>
            <a:r>
              <a:rPr lang="en-US" altLang="en-US"/>
              <a:t>/h</a:t>
            </a:r>
            <a:r>
              <a:rPr lang="en-US" altLang="en-US" baseline="-6000"/>
              <a:t>A</a:t>
            </a:r>
            <a:endParaRPr lang="en-US" altLang="en-US" baseline="32000"/>
          </a:p>
          <a:p>
            <a:r>
              <a:rPr lang="en-US" altLang="en-US"/>
              <a:t>Write bulk liquid phase mole balances for A and B</a:t>
            </a:r>
          </a:p>
          <a:p>
            <a:pPr marL="762000" lvl="1"/>
            <a:r>
              <a:rPr lang="en-US" altLang="en-US"/>
              <a:t>Let N</a:t>
            </a:r>
            <a:r>
              <a:rPr lang="en-US" altLang="en-US" baseline="-6000"/>
              <a:t>A</a:t>
            </a:r>
            <a:r>
              <a:rPr lang="en-US" altLang="en-US"/>
              <a:t> and N</a:t>
            </a:r>
            <a:r>
              <a:rPr lang="en-US" altLang="en-US" baseline="-6000"/>
              <a:t>B</a:t>
            </a:r>
            <a:r>
              <a:rPr lang="en-US" altLang="en-US"/>
              <a:t> represent the fluxes of A and B </a:t>
            </a:r>
            <a:r>
              <a:rPr lang="en-US" altLang="en-US" b="1" i="1"/>
              <a:t>into</a:t>
            </a:r>
            <a:r>
              <a:rPr lang="en-US" altLang="en-US"/>
              <a:t> the bulk liquid from the liquid film</a:t>
            </a:r>
          </a:p>
          <a:p>
            <a:pPr marL="762000" lvl="1"/>
            <a:r>
              <a:rPr lang="en-US" altLang="en-US"/>
              <a:t>Assume that the liquid film volume is negligible compared to the bulk liquid film volume (i. e. the bulk liquid volume is equal to V</a:t>
            </a:r>
            <a:r>
              <a:rPr lang="en-US" altLang="en-US" baseline="-6000"/>
              <a:t>l</a:t>
            </a:r>
            <a:r>
              <a:rPr lang="en-US" altLang="en-US"/>
              <a:t> above)</a:t>
            </a:r>
          </a:p>
          <a:p>
            <a:pPr marL="1206500" lvl="2"/>
            <a:r>
              <a:rPr lang="en-US" altLang="en-US"/>
              <a:t> </a:t>
            </a:r>
          </a:p>
          <a:p>
            <a:pPr marL="1206500" lvl="2">
              <a:spcBef>
                <a:spcPts val="2200"/>
              </a:spcBef>
            </a:pPr>
            <a:r>
              <a:rPr lang="en-US" altLang="en-US"/>
              <a:t> </a:t>
            </a:r>
          </a:p>
          <a:p>
            <a:r>
              <a:rPr lang="en-US" altLang="en-US"/>
              <a:t>What type of equations are the liquid phase mole balances?</a:t>
            </a:r>
          </a:p>
          <a:p>
            <a:pPr marL="762000" lvl="1"/>
            <a:r>
              <a:rPr lang="en-US" altLang="en-US"/>
              <a:t>Non-linear algebraic equations</a:t>
            </a:r>
          </a:p>
          <a:p>
            <a:r>
              <a:rPr lang="en-US" altLang="en-US"/>
              <a:t>There are two equations, so they can be solved to find the values of two unknown quantities</a:t>
            </a:r>
          </a:p>
          <a:p>
            <a:pPr marL="762000" lvl="1"/>
            <a:r>
              <a:rPr lang="en-US" altLang="en-US"/>
              <a:t>Identify the unknown quantities in the liquid phase mole balances</a:t>
            </a:r>
          </a:p>
          <a:p>
            <a:pPr marL="1206500" lvl="2"/>
            <a:r>
              <a:rPr lang="en-US" altLang="en-US"/>
              <a:t>           ,             , C</a:t>
            </a:r>
            <a:r>
              <a:rPr lang="en-US" altLang="en-US" baseline="-6000"/>
              <a:t>A,l</a:t>
            </a:r>
            <a:r>
              <a:rPr lang="en-US" altLang="en-US"/>
              <a:t> and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55900"/>
            <a:ext cx="43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549910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045200"/>
            <a:ext cx="488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83947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83947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8394700"/>
            <a:ext cx="1984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The two fluxes can be calculated by solving the mole balances on the liquid film</a:t>
            </a:r>
          </a:p>
          <a:p>
            <a:pPr marL="762000" lvl="1"/>
            <a:r>
              <a:rPr lang="en-US" altLang="en-US"/>
              <a:t>Write the mole balances on the liquid film, neglecting curvature of the interface, along with the boundary conditions needed to solve them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The two fluxes can be calculated by solving the mole balances on the liquid film</a:t>
            </a:r>
          </a:p>
          <a:p>
            <a:pPr marL="762000" lvl="1"/>
            <a:r>
              <a:rPr lang="en-US" altLang="en-US"/>
              <a:t>Write the mole balances on the liquid film, neglecting curvature of the interface, along with the boundary conditions needed to solve them</a:t>
            </a:r>
          </a:p>
          <a:p>
            <a:pPr marL="1206500" lvl="2">
              <a:spcBef>
                <a:spcPts val="2100"/>
              </a:spcBef>
            </a:pPr>
            <a:r>
              <a:rPr lang="en-US" altLang="en-US"/>
              <a:t>  </a:t>
            </a:r>
          </a:p>
          <a:p>
            <a:pPr marL="1206500" lvl="2">
              <a:spcBef>
                <a:spcPts val="4700"/>
              </a:spcBef>
            </a:pPr>
            <a:r>
              <a:rPr lang="en-US" altLang="en-US"/>
              <a:t> </a:t>
            </a:r>
          </a:p>
          <a:p>
            <a:pPr marL="762000" lvl="1">
              <a:spcBef>
                <a:spcPts val="3200"/>
              </a:spcBef>
            </a:pPr>
            <a:r>
              <a:rPr lang="en-US" altLang="en-US"/>
              <a:t>What unknown quantities are needed in order to solve the liquid film mole balances?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905000"/>
            <a:ext cx="2260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20701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768600"/>
            <a:ext cx="2971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29591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79600"/>
            <a:ext cx="240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68600"/>
            <a:ext cx="240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The two fluxes can be calculated by solving the mole balances on the liquid film</a:t>
            </a:r>
          </a:p>
          <a:p>
            <a:pPr marL="762000" lvl="1"/>
            <a:r>
              <a:rPr lang="en-US" altLang="en-US"/>
              <a:t>Write the mole balances on the liquid film, neglecting curvature of the interface, along with the boundary conditions needed to solve them</a:t>
            </a:r>
          </a:p>
          <a:p>
            <a:pPr marL="1206500" lvl="2">
              <a:spcBef>
                <a:spcPts val="2100"/>
              </a:spcBef>
            </a:pPr>
            <a:r>
              <a:rPr lang="en-US" altLang="en-US"/>
              <a:t>  </a:t>
            </a:r>
          </a:p>
          <a:p>
            <a:pPr marL="1206500" lvl="2">
              <a:spcBef>
                <a:spcPts val="4700"/>
              </a:spcBef>
            </a:pPr>
            <a:r>
              <a:rPr lang="en-US" altLang="en-US"/>
              <a:t> </a:t>
            </a:r>
          </a:p>
          <a:p>
            <a:pPr marL="762000" lvl="1">
              <a:spcBef>
                <a:spcPts val="3200"/>
              </a:spcBef>
            </a:pPr>
            <a:r>
              <a:rPr lang="en-US" altLang="en-US"/>
              <a:t>What unknown quantities are needed in order to solve the liquid film mole balances?</a:t>
            </a:r>
          </a:p>
          <a:p>
            <a:pPr marL="1206500" lvl="2"/>
            <a:r>
              <a:rPr lang="en-US" altLang="en-US"/>
              <a:t>C</a:t>
            </a:r>
            <a:r>
              <a:rPr lang="en-US" altLang="en-US" baseline="-6000"/>
              <a:t>A,l</a:t>
            </a:r>
          </a:p>
          <a:p>
            <a:pPr marL="762000" lvl="1"/>
            <a:r>
              <a:rPr lang="en-US" altLang="en-US"/>
              <a:t>How are the fluxes calculated once the liquid film mole balances have been solved?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905000"/>
            <a:ext cx="2260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20701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768600"/>
            <a:ext cx="2971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29591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79600"/>
            <a:ext cx="240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68600"/>
            <a:ext cx="240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The two fluxes can be calculated by solving the mole balances on the liquid film</a:t>
            </a:r>
          </a:p>
          <a:p>
            <a:pPr marL="762000" lvl="1"/>
            <a:r>
              <a:rPr lang="en-US" altLang="en-US"/>
              <a:t>Write the mole balances on the liquid film, neglecting curvature of the interface, along with the boundary conditions needed to solve them</a:t>
            </a:r>
          </a:p>
          <a:p>
            <a:pPr marL="1206500" lvl="2">
              <a:spcBef>
                <a:spcPts val="2100"/>
              </a:spcBef>
            </a:pPr>
            <a:r>
              <a:rPr lang="en-US" altLang="en-US"/>
              <a:t>  </a:t>
            </a:r>
          </a:p>
          <a:p>
            <a:pPr marL="1206500" lvl="2">
              <a:spcBef>
                <a:spcPts val="4700"/>
              </a:spcBef>
            </a:pPr>
            <a:r>
              <a:rPr lang="en-US" altLang="en-US"/>
              <a:t> </a:t>
            </a:r>
          </a:p>
          <a:p>
            <a:pPr marL="762000" lvl="1">
              <a:spcBef>
                <a:spcPts val="3200"/>
              </a:spcBef>
            </a:pPr>
            <a:r>
              <a:rPr lang="en-US" altLang="en-US"/>
              <a:t>What unknown quantities are needed in order to solve the liquid film mole balances?</a:t>
            </a:r>
          </a:p>
          <a:p>
            <a:pPr marL="1206500" lvl="2"/>
            <a:r>
              <a:rPr lang="en-US" altLang="en-US"/>
              <a:t>C</a:t>
            </a:r>
            <a:r>
              <a:rPr lang="en-US" altLang="en-US" baseline="-6000"/>
              <a:t>A,l</a:t>
            </a:r>
          </a:p>
          <a:p>
            <a:pPr marL="762000" lvl="1"/>
            <a:r>
              <a:rPr lang="en-US" altLang="en-US"/>
              <a:t>How are the fluxes calculated once the liquid film mole balances have been solved?</a:t>
            </a:r>
          </a:p>
          <a:p>
            <a:pPr marL="1206500" lvl="2"/>
            <a:r>
              <a:rPr lang="en-US" altLang="en-US"/>
              <a:t>Solving the liquid film mole balances gives C</a:t>
            </a:r>
            <a:r>
              <a:rPr lang="en-US" altLang="en-US" baseline="-6000"/>
              <a:t>A,f</a:t>
            </a:r>
            <a:r>
              <a:rPr lang="en-US" altLang="en-US"/>
              <a:t> and C</a:t>
            </a:r>
            <a:r>
              <a:rPr lang="en-US" altLang="en-US" baseline="-6000"/>
              <a:t>B,f</a:t>
            </a:r>
            <a:r>
              <a:rPr lang="en-US" altLang="en-US"/>
              <a:t> as a function of x between x = 0 and x = x</a:t>
            </a:r>
            <a:r>
              <a:rPr lang="en-US" altLang="en-US" baseline="-6000"/>
              <a:t>L</a:t>
            </a:r>
            <a:endParaRPr lang="en-US" altLang="en-US"/>
          </a:p>
          <a:p>
            <a:pPr marL="1206500" lvl="2"/>
            <a:r>
              <a:rPr lang="en-US" altLang="en-US"/>
              <a:t>From the concentrations of C</a:t>
            </a:r>
            <a:r>
              <a:rPr lang="en-US" altLang="en-US" baseline="-6000"/>
              <a:t>A,f</a:t>
            </a:r>
            <a:r>
              <a:rPr lang="en-US" altLang="en-US"/>
              <a:t> and C</a:t>
            </a:r>
            <a:r>
              <a:rPr lang="en-US" altLang="en-US" baseline="-6000"/>
              <a:t>B,f</a:t>
            </a:r>
            <a:r>
              <a:rPr lang="en-US" altLang="en-US"/>
              <a:t> as a function of x, the derivatives of C</a:t>
            </a:r>
            <a:r>
              <a:rPr lang="en-US" altLang="en-US" baseline="-6000"/>
              <a:t>A,f</a:t>
            </a:r>
            <a:r>
              <a:rPr lang="en-US" altLang="en-US"/>
              <a:t> and C</a:t>
            </a:r>
            <a:r>
              <a:rPr lang="en-US" altLang="en-US" baseline="-6000"/>
              <a:t>B,f</a:t>
            </a:r>
            <a:r>
              <a:rPr lang="en-US" altLang="en-US"/>
              <a:t> can be calculated at any value of x</a:t>
            </a:r>
          </a:p>
          <a:p>
            <a:pPr marL="1206500" lvl="2"/>
            <a:r>
              <a:rPr lang="en-US" altLang="en-US"/>
              <a:t>The derivatives of C</a:t>
            </a:r>
            <a:r>
              <a:rPr lang="en-US" altLang="en-US" baseline="-6000"/>
              <a:t>A,f</a:t>
            </a:r>
            <a:r>
              <a:rPr lang="en-US" altLang="en-US"/>
              <a:t> and C</a:t>
            </a:r>
            <a:r>
              <a:rPr lang="en-US" altLang="en-US" baseline="-6000"/>
              <a:t>B,f</a:t>
            </a:r>
            <a:r>
              <a:rPr lang="en-US" altLang="en-US"/>
              <a:t> at x = x</a:t>
            </a:r>
            <a:r>
              <a:rPr lang="en-US" altLang="en-US" baseline="-6000"/>
              <a:t>L</a:t>
            </a:r>
            <a:r>
              <a:rPr lang="en-US" altLang="en-US"/>
              <a:t> can be used to calculate the fluxes</a:t>
            </a:r>
          </a:p>
          <a:p>
            <a:pPr marL="1651000" lvl="3">
              <a:spcBef>
                <a:spcPts val="1700"/>
              </a:spcBef>
            </a:pPr>
            <a:r>
              <a:rPr lang="en-US" altLang="en-US"/>
              <a:t> </a:t>
            </a:r>
          </a:p>
          <a:p>
            <a:pPr marL="1651000" lvl="3">
              <a:spcBef>
                <a:spcPts val="4400"/>
              </a:spcBef>
            </a:pPr>
            <a:r>
              <a:rPr lang="en-US" altLang="en-US"/>
              <a:t> </a:t>
            </a:r>
          </a:p>
          <a:p>
            <a:pPr>
              <a:spcBef>
                <a:spcPts val="2200"/>
              </a:spcBef>
            </a:pPr>
            <a:r>
              <a:rPr lang="en-US" altLang="en-US"/>
              <a:t>Returning to the bulk liquid mole balances, we now have 2 equations, and two unknowns</a:t>
            </a:r>
          </a:p>
          <a:p>
            <a:pPr marL="762000" lvl="1"/>
            <a:r>
              <a:rPr lang="en-US" altLang="en-US"/>
              <a:t>C</a:t>
            </a:r>
            <a:r>
              <a:rPr lang="en-US" altLang="en-US" baseline="-6000"/>
              <a:t>A,l</a:t>
            </a:r>
            <a:r>
              <a:rPr lang="en-US" altLang="en-US"/>
              <a:t> and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905000"/>
            <a:ext cx="2260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20701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768600"/>
            <a:ext cx="2971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29591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79600"/>
            <a:ext cx="240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68600"/>
            <a:ext cx="240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11900"/>
            <a:ext cx="2705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24700"/>
            <a:ext cx="2705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8699500"/>
            <a:ext cx="1984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To implement this numerically</a:t>
            </a:r>
          </a:p>
          <a:p>
            <a:pPr marL="762000" lvl="1"/>
            <a:r>
              <a:rPr lang="en-US" altLang="en-US"/>
              <a:t>There are two bulk liquid mole balances</a:t>
            </a:r>
          </a:p>
          <a:p>
            <a:pPr marL="1206500" lvl="2"/>
            <a:r>
              <a:rPr lang="en-US" altLang="en-US"/>
              <a:t> </a:t>
            </a:r>
          </a:p>
          <a:p>
            <a:pPr marL="1206500" lvl="2">
              <a:spcBef>
                <a:spcPts val="2200"/>
              </a:spcBef>
            </a:pPr>
            <a:r>
              <a:rPr lang="en-US" altLang="en-US"/>
              <a:t> </a:t>
            </a:r>
          </a:p>
          <a:p>
            <a:pPr marL="762000" lvl="1"/>
            <a:r>
              <a:rPr lang="en-US" altLang="en-US"/>
              <a:t>These mole balances can be solved numerically for x</a:t>
            </a:r>
            <a:r>
              <a:rPr lang="en-US" altLang="en-US" baseline="-6000"/>
              <a:t>L</a:t>
            </a:r>
            <a:r>
              <a:rPr lang="en-US" altLang="en-US"/>
              <a:t> and C</a:t>
            </a:r>
            <a:r>
              <a:rPr lang="en-US" altLang="en-US" baseline="-6000"/>
              <a:t>A,l</a:t>
            </a:r>
            <a:r>
              <a:rPr lang="en-US" altLang="en-US"/>
              <a:t>; to do so one must provide</a:t>
            </a:r>
          </a:p>
          <a:p>
            <a:pPr marL="1206500" lvl="2"/>
            <a:r>
              <a:rPr lang="en-US" altLang="en-US"/>
              <a:t>guesses for x</a:t>
            </a:r>
            <a:r>
              <a:rPr lang="en-US" altLang="en-US" baseline="-6000"/>
              <a:t>L</a:t>
            </a:r>
            <a:r>
              <a:rPr lang="en-US" altLang="en-US"/>
              <a:t> and C</a:t>
            </a:r>
            <a:r>
              <a:rPr lang="en-US" altLang="en-US" baseline="-6000"/>
              <a:t>A,l</a:t>
            </a:r>
            <a:endParaRPr lang="en-US" altLang="en-US"/>
          </a:p>
          <a:p>
            <a:pPr marL="1206500" lvl="2"/>
            <a:r>
              <a:rPr lang="en-US" altLang="en-US"/>
              <a:t>code that is given x</a:t>
            </a:r>
            <a:r>
              <a:rPr lang="en-US" altLang="en-US" baseline="-6000"/>
              <a:t>L</a:t>
            </a:r>
            <a:r>
              <a:rPr lang="en-US" altLang="en-US"/>
              <a:t> and C</a:t>
            </a:r>
            <a:r>
              <a:rPr lang="en-US" altLang="en-US" baseline="-6000"/>
              <a:t>A,l</a:t>
            </a:r>
            <a:r>
              <a:rPr lang="en-US" altLang="en-US"/>
              <a:t>, and that evaluates the left hand sides of the bulk liquid mole balances (as written)</a:t>
            </a:r>
          </a:p>
          <a:p>
            <a:pPr marL="762000" lvl="1"/>
            <a:r>
              <a:rPr lang="en-US" altLang="en-US"/>
              <a:t>The code that is given x</a:t>
            </a:r>
            <a:r>
              <a:rPr lang="en-US" altLang="en-US" baseline="-6000"/>
              <a:t>L</a:t>
            </a:r>
            <a:r>
              <a:rPr lang="en-US" altLang="en-US"/>
              <a:t> and C</a:t>
            </a:r>
            <a:r>
              <a:rPr lang="en-US" altLang="en-US" baseline="-6000"/>
              <a:t>A,l</a:t>
            </a:r>
            <a:r>
              <a:rPr lang="en-US" altLang="en-US"/>
              <a:t>, and that evaluates the left hand sides of the bulk liquid mole balances</a:t>
            </a:r>
          </a:p>
          <a:p>
            <a:pPr marL="1206500" lvl="2"/>
            <a:r>
              <a:rPr lang="en-US" altLang="en-US"/>
              <a:t>Must first solve the liquid film mole balances</a:t>
            </a:r>
          </a:p>
          <a:p>
            <a:pPr marL="1206500" lvl="2"/>
            <a:r>
              <a:rPr lang="en-US" altLang="en-US"/>
              <a:t>Then must use the result to calculate the fluxes,             ,               and </a:t>
            </a:r>
          </a:p>
          <a:p>
            <a:pPr marL="1206500" lvl="2">
              <a:spcBef>
                <a:spcPts val="1100"/>
              </a:spcBef>
            </a:pPr>
            <a:r>
              <a:rPr lang="en-US" altLang="en-US"/>
              <a:t>After which the left-hand sides of the bulk liquid mole balances (above) can be evaluated</a:t>
            </a:r>
          </a:p>
          <a:p>
            <a:pPr marL="762000" lvl="1">
              <a:spcBef>
                <a:spcPts val="1200"/>
              </a:spcBef>
            </a:pPr>
            <a:r>
              <a:rPr lang="en-US" altLang="en-US"/>
              <a:t>Upon doing this, C</a:t>
            </a:r>
            <a:r>
              <a:rPr lang="en-US" altLang="en-US" baseline="-6000"/>
              <a:t>A,l</a:t>
            </a:r>
            <a:r>
              <a:rPr lang="en-US" altLang="en-US"/>
              <a:t> and     can be calculated</a:t>
            </a:r>
          </a:p>
          <a:p>
            <a:pPr marL="762000" lvl="1">
              <a:spcBef>
                <a:spcPts val="1000"/>
              </a:spcBef>
            </a:pPr>
            <a:r>
              <a:rPr lang="en-US" altLang="en-US"/>
              <a:t>To calculate the fraction of the conversion that occurs in the liquid film</a:t>
            </a:r>
          </a:p>
          <a:p>
            <a:pPr marL="1206500" lvl="2">
              <a:spcBef>
                <a:spcPts val="2100"/>
              </a:spcBef>
            </a:pPr>
            <a:r>
              <a:rPr lang="en-US" altLang="en-US"/>
              <a:t> </a:t>
            </a:r>
          </a:p>
          <a:p>
            <a:pPr>
              <a:spcBef>
                <a:spcPts val="2500"/>
              </a:spcBef>
            </a:pPr>
            <a:r>
              <a:rPr lang="en-US" altLang="en-US"/>
              <a:t>The calculations can be implemented using the AFCoKaRE template files SolvNonDif.m and SolvBVDif.m</a:t>
            </a:r>
          </a:p>
          <a:p>
            <a:pPr marL="762000" lvl="1"/>
            <a:r>
              <a:rPr lang="en-US" altLang="en-US"/>
              <a:t>C</a:t>
            </a:r>
            <a:r>
              <a:rPr lang="en-US" altLang="en-US" baseline="-6000"/>
              <a:t>A,l</a:t>
            </a:r>
            <a:r>
              <a:rPr lang="en-US" altLang="en-US"/>
              <a:t> = 1.0 x 10</a:t>
            </a:r>
            <a:r>
              <a:rPr lang="en-US" altLang="en-US" baseline="32000"/>
              <a:t>-4</a:t>
            </a:r>
            <a:r>
              <a:rPr lang="en-US" altLang="en-US"/>
              <a:t> mol L</a:t>
            </a:r>
            <a:r>
              <a:rPr lang="en-US" altLang="en-US" baseline="32000"/>
              <a:t>-1</a:t>
            </a:r>
            <a:endParaRPr lang="en-US" altLang="en-US"/>
          </a:p>
          <a:p>
            <a:pPr marL="762000" lvl="1">
              <a:spcBef>
                <a:spcPts val="1000"/>
              </a:spcBef>
            </a:pPr>
            <a:r>
              <a:rPr lang="en-US" altLang="en-US"/>
              <a:t>    = 163.5 cm</a:t>
            </a:r>
            <a:r>
              <a:rPr lang="en-US" altLang="en-US" baseline="32000"/>
              <a:t>3</a:t>
            </a:r>
            <a:r>
              <a:rPr lang="en-US" altLang="en-US"/>
              <a:t> min</a:t>
            </a:r>
            <a:r>
              <a:rPr lang="en-US" altLang="en-US" baseline="32000"/>
              <a:t>-1</a:t>
            </a:r>
            <a:endParaRPr lang="en-US" altLang="en-US"/>
          </a:p>
          <a:p>
            <a:pPr marL="762000" lvl="1">
              <a:spcBef>
                <a:spcPts val="1000"/>
              </a:spcBef>
            </a:pPr>
            <a:r>
              <a:rPr lang="en-US" altLang="en-US"/>
              <a:t>12.4% of the conversion occurs in the liquid film (which is only 0.076% of the liquid volume)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000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16100"/>
            <a:ext cx="488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4831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4831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4483100"/>
            <a:ext cx="71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5359400"/>
            <a:ext cx="1984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6057900"/>
            <a:ext cx="47259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8153400"/>
            <a:ext cx="1968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B3B3B3"/>
                </a:solidFill>
              </a:rPr>
              <a:t>Where We’ve Been</a:t>
            </a:r>
            <a:r>
              <a:rPr lang="en-US" altLang="en-US"/>
              <a:t> &amp; Where We’re Going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Part II - Chemical Reaction Kinetics</a:t>
            </a:r>
          </a:p>
          <a:p>
            <a:pPr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Part III - Chemical Reaction Engineering</a:t>
            </a:r>
          </a:p>
          <a:p>
            <a:r>
              <a:rPr lang="en-US" altLang="en-US"/>
              <a:t>Part IV - Non-Ideal Reactions and Reactors</a:t>
            </a:r>
          </a:p>
          <a:p>
            <a:pPr marL="762000" lvl="1"/>
            <a:r>
              <a:rPr lang="en-US" altLang="en-US">
                <a:solidFill>
                  <a:srgbClr val="B3B3B3"/>
                </a:solidFill>
              </a:rPr>
              <a:t>A. Alternatives to the Ideal Reactor Models</a:t>
            </a:r>
          </a:p>
          <a:p>
            <a:pPr marL="762000" lvl="1"/>
            <a:r>
              <a:rPr lang="en-US" altLang="en-US"/>
              <a:t>B. Coupled Chemical and Physical Kinetics</a:t>
            </a:r>
          </a:p>
          <a:p>
            <a:pPr marL="1206500" lvl="2">
              <a:buClr>
                <a:srgbClr val="999999"/>
              </a:buClr>
            </a:pPr>
            <a:r>
              <a:rPr lang="en-US" altLang="en-US">
                <a:solidFill>
                  <a:srgbClr val="999999"/>
                </a:solidFill>
              </a:rPr>
              <a:t>38. Heterogeneous Catalytic Reactions</a:t>
            </a:r>
          </a:p>
          <a:p>
            <a:pPr marL="1206500" lvl="2"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39. Gas-Liquid Reactions</a:t>
            </a:r>
          </a:p>
          <a:p>
            <a:pPr marL="1206500" lvl="2"/>
            <a:r>
              <a:rPr lang="en-US" altLang="en-US"/>
              <a:t>40. Gas-Solid Reactions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B3B3B3"/>
                </a:solidFill>
              </a:rPr>
              <a:t>Where We’ve Been</a:t>
            </a:r>
            <a:r>
              <a:rPr lang="en-US" altLang="en-US"/>
              <a:t> &amp; Where We’re Going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Part II - Chemical Reaction Kinetics</a:t>
            </a:r>
          </a:p>
          <a:p>
            <a:pPr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Part III - Chemical Reaction Engineering</a:t>
            </a:r>
          </a:p>
          <a:p>
            <a:r>
              <a:rPr lang="en-US" altLang="en-US"/>
              <a:t>Part IV - Non-Ideal Reactions and Reactors</a:t>
            </a:r>
          </a:p>
          <a:p>
            <a:pPr marL="762000" lvl="1"/>
            <a:r>
              <a:rPr lang="en-US" altLang="en-US">
                <a:solidFill>
                  <a:srgbClr val="B3B3B3"/>
                </a:solidFill>
              </a:rPr>
              <a:t>A. Alternatives to the Ideal Reactor Models</a:t>
            </a:r>
          </a:p>
          <a:p>
            <a:pPr marL="762000" lvl="1"/>
            <a:r>
              <a:rPr lang="en-US" altLang="en-US"/>
              <a:t>B. Coupled Chemical and Physical Kinetics</a:t>
            </a:r>
          </a:p>
          <a:p>
            <a:pPr marL="1206500" lvl="2">
              <a:buClr>
                <a:srgbClr val="B3B3B3"/>
              </a:buClr>
            </a:pPr>
            <a:r>
              <a:rPr lang="en-US" altLang="en-US">
                <a:solidFill>
                  <a:srgbClr val="B3B3B3"/>
                </a:solidFill>
              </a:rPr>
              <a:t>38. Heterogeneous Catalytic Reactions</a:t>
            </a:r>
          </a:p>
          <a:p>
            <a:pPr marL="1206500" lvl="2"/>
            <a:r>
              <a:rPr lang="en-US" altLang="en-US"/>
              <a:t>39. Gas-Liquid Reactions</a:t>
            </a:r>
          </a:p>
          <a:p>
            <a:pPr marL="1206500" lvl="2"/>
            <a:r>
              <a:rPr lang="en-US" altLang="en-US"/>
              <a:t>40. Gas-Solid Reactions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Two Film Model for Gas-Liquid Reactions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397000"/>
            <a:ext cx="5232400" cy="7632700"/>
          </a:xfrm>
          <a:ln/>
        </p:spPr>
        <p:txBody>
          <a:bodyPr/>
          <a:lstStyle/>
          <a:p>
            <a:r>
              <a:rPr lang="en-US" altLang="en-US" sz="1800"/>
              <a:t>Thin films between the bulk fluid and the interface exist in each phase</a:t>
            </a:r>
          </a:p>
          <a:p>
            <a:r>
              <a:rPr lang="en-US" altLang="en-US" sz="1800"/>
              <a:t>In these films mass transport occurs only by diffusion</a:t>
            </a:r>
          </a:p>
          <a:p>
            <a:r>
              <a:rPr lang="en-US" altLang="en-US" sz="1800"/>
              <a:t>At the interface, x = 0, phase equilibrium is established</a:t>
            </a:r>
          </a:p>
          <a:p>
            <a:pPr marL="762000" lvl="1"/>
            <a:r>
              <a:rPr lang="en-US" altLang="en-US"/>
              <a:t>P</a:t>
            </a:r>
            <a:r>
              <a:rPr lang="en-US" altLang="en-US" baseline="-6000"/>
              <a:t>Ai</a:t>
            </a:r>
            <a:r>
              <a:rPr lang="en-US" altLang="en-US"/>
              <a:t> = h</a:t>
            </a:r>
            <a:r>
              <a:rPr lang="en-US" altLang="en-US" baseline="-6000"/>
              <a:t>A</a:t>
            </a:r>
            <a:r>
              <a:rPr lang="en-US" altLang="en-US"/>
              <a:t> C</a:t>
            </a:r>
            <a:r>
              <a:rPr lang="en-US" altLang="en-US" baseline="-6000"/>
              <a:t>Ai</a:t>
            </a:r>
            <a:r>
              <a:rPr lang="en-US" altLang="en-US"/>
              <a:t> (Henry’s law)</a:t>
            </a:r>
          </a:p>
          <a:p>
            <a:r>
              <a:rPr lang="en-US" altLang="en-US" sz="1800"/>
              <a:t>Hatta number, γ, represents rate of reaction relative to rate of diffusion</a:t>
            </a:r>
          </a:p>
          <a:p>
            <a:r>
              <a:rPr lang="en-US" altLang="en-US" sz="1800"/>
              <a:t>Liquid effectiveness factor, η</a:t>
            </a:r>
            <a:r>
              <a:rPr lang="en-US" altLang="en-US" sz="1800" baseline="-6000"/>
              <a:t>L</a:t>
            </a:r>
            <a:r>
              <a:rPr lang="en-US" altLang="en-US" sz="1800"/>
              <a:t>, is ratio of actual rate to rate if there were no concentration gradients</a:t>
            </a:r>
          </a:p>
          <a:p>
            <a:r>
              <a:rPr lang="en-US" altLang="en-US" sz="1800"/>
              <a:t>Liquid enhancement factor, ζ, is ratio of actual gas absorption rate to gas absorption rate if no chemical reaction occurred</a:t>
            </a:r>
          </a:p>
          <a:p>
            <a:r>
              <a:rPr lang="en-US" altLang="en-US" sz="1800"/>
              <a:t>Definitions of γ, η</a:t>
            </a:r>
            <a:r>
              <a:rPr lang="en-US" altLang="en-US" sz="1800" baseline="-6000"/>
              <a:t>L</a:t>
            </a:r>
            <a:r>
              <a:rPr lang="en-US" altLang="en-US" sz="1800"/>
              <a:t> and ζ depend upon geometry, form of rate expression and other assumptions</a:t>
            </a:r>
          </a:p>
          <a:p>
            <a:r>
              <a:rPr lang="en-US" altLang="en-US" sz="1800"/>
              <a:t>Expressions at right for geometry shown, reaction first order in A only, non-volatile liquid reactant B, and comparable rates of reaction and diffusion</a:t>
            </a:r>
          </a:p>
          <a:p>
            <a:pPr marL="762000" lvl="1"/>
            <a:r>
              <a:rPr lang="en-US" altLang="en-US"/>
              <a:t>Change if these conditions change</a:t>
            </a:r>
          </a:p>
          <a:p>
            <a:pPr marL="762000" lvl="1"/>
            <a:r>
              <a:rPr lang="en-US" altLang="en-US"/>
              <a:t>Often requires numerical solution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21238"/>
            <a:ext cx="2311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234113"/>
            <a:ext cx="4711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32700"/>
            <a:ext cx="3022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358900"/>
            <a:ext cx="5956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xfrm>
            <a:off x="1270000" y="4521200"/>
            <a:ext cx="10464800" cy="698500"/>
          </a:xfrm>
          <a:ln/>
        </p:spPr>
        <p:txBody>
          <a:bodyPr/>
          <a:lstStyle/>
          <a:p>
            <a:r>
              <a:rPr lang="en-US" altLang="en-US"/>
              <a:t>Questions?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buNone/>
              <a:tabLst>
                <a:tab pos="9863138" algn="r"/>
                <a:tab pos="9863138" algn="r"/>
              </a:tabLst>
            </a:pPr>
            <a:r>
              <a:rPr lang="en-US" altLang="en-US" dirty="0"/>
              <a:t>Pure gas phase A and a liquid solution containing B at a feed concentration of 2.5 </a:t>
            </a:r>
            <a:r>
              <a:rPr lang="en-US" altLang="en-US" dirty="0" err="1"/>
              <a:t>mol</a:t>
            </a:r>
            <a:r>
              <a:rPr lang="en-US" altLang="en-US" dirty="0"/>
              <a:t> L</a:t>
            </a:r>
            <a:r>
              <a:rPr lang="en-US" altLang="en-US" baseline="32000" dirty="0"/>
              <a:t>-1</a:t>
            </a:r>
            <a:r>
              <a:rPr lang="en-US" altLang="en-US" dirty="0"/>
              <a:t> react isothermally at 35 ºC in a steady state CSTR according to reaction (1). At that temperature, the rate coefficient in equation (2) is equal to 5.1 x 10</a:t>
            </a:r>
            <a:r>
              <a:rPr lang="en-US" altLang="en-US" baseline="32000" dirty="0"/>
              <a:t>8</a:t>
            </a:r>
            <a:r>
              <a:rPr lang="en-US" altLang="en-US" dirty="0"/>
              <a:t> cm</a:t>
            </a:r>
            <a:r>
              <a:rPr lang="en-US" altLang="en-US" baseline="32000" dirty="0"/>
              <a:t>3</a:t>
            </a:r>
            <a:r>
              <a:rPr lang="en-US" altLang="en-US" dirty="0"/>
              <a:t> mol</a:t>
            </a:r>
            <a:r>
              <a:rPr lang="en-US" altLang="en-US" baseline="32000" dirty="0"/>
              <a:t>-1</a:t>
            </a:r>
            <a:r>
              <a:rPr lang="en-US" altLang="en-US" dirty="0"/>
              <a:t> min</a:t>
            </a:r>
            <a:r>
              <a:rPr lang="en-US" altLang="en-US" baseline="32000" dirty="0"/>
              <a:t>-1</a:t>
            </a:r>
            <a:r>
              <a:rPr lang="en-US" altLang="en-US" dirty="0"/>
              <a:t>. None of the solution components are volatile, and the reactor has been designed so that the liquid phase is perfectly mixed, the interfacial area is constant and equal to 3 cm</a:t>
            </a:r>
            <a:r>
              <a:rPr lang="en-US" altLang="en-US" baseline="32000" dirty="0"/>
              <a:t>2</a:t>
            </a:r>
            <a:r>
              <a:rPr lang="en-US" altLang="en-US" dirty="0"/>
              <a:t> per cm</a:t>
            </a:r>
            <a:r>
              <a:rPr lang="en-US" altLang="en-US" baseline="32000" dirty="0"/>
              <a:t>3</a:t>
            </a:r>
            <a:r>
              <a:rPr lang="en-US" altLang="en-US" dirty="0"/>
              <a:t> of liquid, and the gas pressure is constant and equal to 5 atm. The liquid volume may be assumed to be constant and equal to 250 cm</a:t>
            </a:r>
            <a:r>
              <a:rPr lang="en-US" altLang="en-US" baseline="32000" dirty="0"/>
              <a:t>3</a:t>
            </a:r>
            <a:r>
              <a:rPr lang="en-US" altLang="en-US" dirty="0"/>
              <a:t>. The Henry’s law constant for A is equal to 40 L </a:t>
            </a:r>
            <a:r>
              <a:rPr lang="en-US" altLang="en-US" dirty="0" err="1"/>
              <a:t>atm</a:t>
            </a:r>
            <a:r>
              <a:rPr lang="en-US" altLang="en-US" dirty="0"/>
              <a:t> mol</a:t>
            </a:r>
            <a:r>
              <a:rPr lang="en-US" altLang="en-US" baseline="32000" dirty="0"/>
              <a:t>-1</a:t>
            </a:r>
            <a:r>
              <a:rPr lang="en-US" altLang="en-US" dirty="0"/>
              <a:t>, its diffusion coefficient in the liquid is equal to 1.7 x 10</a:t>
            </a:r>
            <a:r>
              <a:rPr lang="en-US" altLang="en-US" baseline="32000" dirty="0"/>
              <a:t>-5</a:t>
            </a:r>
            <a:r>
              <a:rPr lang="en-US" altLang="en-US" dirty="0"/>
              <a:t> cm</a:t>
            </a:r>
            <a:r>
              <a:rPr lang="en-US" altLang="en-US" baseline="32000" dirty="0"/>
              <a:t>2</a:t>
            </a:r>
            <a:r>
              <a:rPr lang="en-US" altLang="en-US" dirty="0"/>
              <a:t> s</a:t>
            </a:r>
            <a:r>
              <a:rPr lang="en-US" altLang="en-US" baseline="32000" dirty="0"/>
              <a:t>-1</a:t>
            </a:r>
            <a:r>
              <a:rPr lang="en-US" altLang="en-US" dirty="0"/>
              <a:t>, the liquid mass transfer coefficient for A is 6.7 x 10</a:t>
            </a:r>
            <a:r>
              <a:rPr lang="en-US" altLang="en-US" baseline="32000" dirty="0"/>
              <a:t>-2</a:t>
            </a:r>
            <a:r>
              <a:rPr lang="en-US" altLang="en-US" dirty="0"/>
              <a:t> cm s</a:t>
            </a:r>
            <a:r>
              <a:rPr lang="en-US" altLang="en-US" baseline="32000" dirty="0"/>
              <a:t>-1</a:t>
            </a:r>
            <a:r>
              <a:rPr lang="en-US" altLang="en-US" dirty="0"/>
              <a:t>, and the diffusion coefficient of B in the liquid is 8 x 10</a:t>
            </a:r>
            <a:r>
              <a:rPr lang="en-US" altLang="en-US" baseline="32000" dirty="0"/>
              <a:t>-6</a:t>
            </a:r>
            <a:r>
              <a:rPr lang="en-US" altLang="en-US" dirty="0"/>
              <a:t> cm</a:t>
            </a:r>
            <a:r>
              <a:rPr lang="en-US" altLang="en-US" baseline="32000" dirty="0"/>
              <a:t>2</a:t>
            </a:r>
            <a:r>
              <a:rPr lang="en-US" altLang="en-US" dirty="0"/>
              <a:t> s</a:t>
            </a:r>
            <a:r>
              <a:rPr lang="en-US" altLang="en-US" baseline="32000" dirty="0"/>
              <a:t>-1</a:t>
            </a:r>
            <a:r>
              <a:rPr lang="en-US" altLang="en-US" dirty="0"/>
              <a:t>. At what liquid flow rate will 99% of the B be converted? What fraction of that conversion will take place in the liquid film? What will the liquid phase concentration of A equal? You may assume a planar interface between the gas and the liquid.</a:t>
            </a:r>
          </a:p>
          <a:p>
            <a:pPr>
              <a:tabLst>
                <a:tab pos="9863138" algn="r"/>
                <a:tab pos="9863138" algn="r"/>
              </a:tabLst>
            </a:pPr>
            <a:endParaRPr lang="en-US" altLang="en-US" dirty="0"/>
          </a:p>
          <a:p>
            <a:pPr marL="0" indent="0">
              <a:buNone/>
              <a:tabLst>
                <a:tab pos="9863138" algn="r"/>
                <a:tab pos="9863138" algn="r"/>
              </a:tabLst>
            </a:pPr>
            <a:r>
              <a:rPr lang="en-US" altLang="en-US" dirty="0">
                <a:ea typeface="Lucida Grande" charset="0"/>
                <a:cs typeface="Lucida Grande" charset="0"/>
              </a:rPr>
              <a:t>A + B → Z</a:t>
            </a:r>
            <a:r>
              <a:rPr lang="en-US" altLang="en-US" dirty="0"/>
              <a:t>	(1)</a:t>
            </a:r>
          </a:p>
          <a:p>
            <a:pPr marL="0" indent="0">
              <a:spcBef>
                <a:spcPts val="3000"/>
              </a:spcBef>
              <a:buNone/>
              <a:tabLst>
                <a:tab pos="9863138" algn="r"/>
                <a:tab pos="9863138" algn="r"/>
              </a:tabLst>
            </a:pPr>
            <a:r>
              <a:rPr lang="en-US" altLang="en-US" dirty="0"/>
              <a:t>	(2)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382000"/>
            <a:ext cx="1538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Activity 39.1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The liquid volume and the interfacial area are constant</a:t>
            </a:r>
          </a:p>
          <a:p>
            <a:r>
              <a:rPr lang="en-US" altLang="en-US"/>
              <a:t>The gas is pure A</a:t>
            </a:r>
          </a:p>
          <a:p>
            <a:pPr marL="762000" lvl="1"/>
            <a:r>
              <a:rPr lang="en-US" altLang="en-US"/>
              <a:t>There is no boundary layer because there can’t be a concentration gradient</a:t>
            </a:r>
          </a:p>
          <a:p>
            <a:pPr marL="762000" lvl="1"/>
            <a:r>
              <a:rPr lang="en-US" altLang="en-US"/>
              <a:t>The partial pressure at the interface is equal to the (known) bulk gas pressure</a:t>
            </a:r>
          </a:p>
          <a:p>
            <a:pPr marL="1206500" lvl="2"/>
            <a:r>
              <a:rPr lang="en-US" altLang="en-US"/>
              <a:t>P</a:t>
            </a:r>
            <a:r>
              <a:rPr lang="en-US" altLang="en-US" baseline="-6000"/>
              <a:t>A,i</a:t>
            </a:r>
            <a:r>
              <a:rPr lang="en-US" altLang="en-US"/>
              <a:t> = P</a:t>
            </a:r>
            <a:r>
              <a:rPr lang="en-US" altLang="en-US" baseline="-6000"/>
              <a:t>A,g</a:t>
            </a:r>
            <a:endParaRPr lang="en-US" altLang="en-US"/>
          </a:p>
          <a:p>
            <a:pPr marL="1206500" lvl="2"/>
            <a:r>
              <a:rPr lang="en-US" altLang="en-US"/>
              <a:t>C</a:t>
            </a:r>
            <a:r>
              <a:rPr lang="en-US" altLang="en-US" baseline="-6000"/>
              <a:t>A,i</a:t>
            </a:r>
            <a:r>
              <a:rPr lang="en-US" altLang="en-US"/>
              <a:t> = P</a:t>
            </a:r>
            <a:r>
              <a:rPr lang="en-US" altLang="en-US" baseline="-6000"/>
              <a:t>A,i</a:t>
            </a:r>
            <a:r>
              <a:rPr lang="en-US" altLang="en-US"/>
              <a:t>/h</a:t>
            </a:r>
            <a:r>
              <a:rPr lang="en-US" altLang="en-US" baseline="-6000"/>
              <a:t>A</a:t>
            </a:r>
            <a:endParaRPr lang="en-US" altLang="en-US"/>
          </a:p>
          <a:p>
            <a:r>
              <a:rPr lang="en-US" altLang="en-US"/>
              <a:t>There is a liquid film between the interface and the bulk liquid</a:t>
            </a:r>
          </a:p>
          <a:p>
            <a:pPr marL="762000" lvl="1"/>
            <a:r>
              <a:rPr lang="en-US" altLang="en-US"/>
              <a:t>Schematic is not to scale</a:t>
            </a:r>
          </a:p>
          <a:p>
            <a:r>
              <a:rPr lang="en-US" altLang="en-US"/>
              <a:t>The system is isothermal</a:t>
            </a:r>
          </a:p>
          <a:p>
            <a:pPr marL="762000" lvl="1"/>
            <a:r>
              <a:rPr lang="en-US" altLang="en-US"/>
              <a:t>Mole balances can be solved independently of energy balances</a:t>
            </a:r>
          </a:p>
          <a:p>
            <a:r>
              <a:rPr lang="en-US" altLang="en-US"/>
              <a:t>Approach</a:t>
            </a:r>
          </a:p>
          <a:p>
            <a:pPr marL="762000" lvl="1"/>
            <a:r>
              <a:rPr lang="en-US" altLang="en-US"/>
              <a:t>Write mole balances on the bulk liquid and on the liquid film</a:t>
            </a:r>
          </a:p>
          <a:p>
            <a:pPr marL="1206500" lvl="2"/>
            <a:r>
              <a:rPr lang="en-US" altLang="en-US"/>
              <a:t>They will be coupled and will need to be solved simultaneously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Problem Analysis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17738"/>
            <a:ext cx="62007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Activity 39.1 Solution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Read through the problem statement</a:t>
            </a:r>
          </a:p>
          <a:p>
            <a:pPr marL="762000" lvl="1"/>
            <a:r>
              <a:rPr lang="en-US" altLang="en-US"/>
              <a:t>each time you encounter a quantity, assign it to the appropriate variable</a:t>
            </a:r>
          </a:p>
          <a:p>
            <a:pPr marL="762000" lvl="1"/>
            <a:r>
              <a:rPr lang="en-US" altLang="en-US"/>
              <a:t>show how to calculate any other necessary constants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Activity 39.1 Solution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Read through the problem statement</a:t>
            </a:r>
          </a:p>
          <a:p>
            <a:pPr marL="762000" lvl="1"/>
            <a:r>
              <a:rPr lang="en-US" altLang="en-US"/>
              <a:t>each time you encounter a quantity, assign it to the appropriate variable</a:t>
            </a:r>
          </a:p>
          <a:p>
            <a:pPr marL="762000" lvl="1"/>
            <a:r>
              <a:rPr lang="en-US" altLang="en-US"/>
              <a:t>show how to calculate any other necessary constants</a:t>
            </a:r>
          </a:p>
          <a:p>
            <a:pPr marL="1206500" lvl="2"/>
            <a:r>
              <a:rPr lang="en-US" altLang="en-US"/>
              <a:t>       = 2.5 mol L</a:t>
            </a:r>
            <a:r>
              <a:rPr lang="en-US" altLang="en-US" baseline="32000"/>
              <a:t>-1</a:t>
            </a:r>
            <a:r>
              <a:rPr lang="en-US" altLang="en-US"/>
              <a:t>, T = 35 ºC, k = 5.1 x 10</a:t>
            </a:r>
            <a:r>
              <a:rPr lang="en-US" altLang="en-US" baseline="32000"/>
              <a:t>8</a:t>
            </a:r>
            <a:r>
              <a:rPr lang="en-US" altLang="en-US"/>
              <a:t> cm</a:t>
            </a:r>
            <a:r>
              <a:rPr lang="en-US" altLang="en-US" baseline="32000"/>
              <a:t>3</a:t>
            </a:r>
            <a:r>
              <a:rPr lang="en-US" altLang="en-US"/>
              <a:t> mol</a:t>
            </a:r>
            <a:r>
              <a:rPr lang="en-US" altLang="en-US" baseline="32000"/>
              <a:t>-1</a:t>
            </a:r>
            <a:r>
              <a:rPr lang="en-US" altLang="en-US"/>
              <a:t> min</a:t>
            </a:r>
            <a:r>
              <a:rPr lang="en-US" altLang="en-US" baseline="32000"/>
              <a:t>-1</a:t>
            </a:r>
            <a:r>
              <a:rPr lang="en-US" altLang="en-US"/>
              <a:t>, S</a:t>
            </a:r>
            <a:r>
              <a:rPr lang="en-US" altLang="en-US" baseline="-6000"/>
              <a:t>V</a:t>
            </a:r>
            <a:r>
              <a:rPr lang="en-US" altLang="en-US"/>
              <a:t> = 3 cm</a:t>
            </a:r>
            <a:r>
              <a:rPr lang="en-US" altLang="en-US" baseline="32000"/>
              <a:t>-1</a:t>
            </a:r>
            <a:r>
              <a:rPr lang="en-US" altLang="en-US"/>
              <a:t>, P = 1.2 atm, </a:t>
            </a:r>
            <a:br>
              <a:rPr lang="en-US" altLang="en-US"/>
            </a:br>
            <a:r>
              <a:rPr lang="en-US" altLang="en-US"/>
              <a:t>V</a:t>
            </a:r>
            <a:r>
              <a:rPr lang="en-US" altLang="en-US" baseline="-6000"/>
              <a:t>l</a:t>
            </a:r>
            <a:r>
              <a:rPr lang="en-US" altLang="en-US"/>
              <a:t> = 250 cm</a:t>
            </a:r>
            <a:r>
              <a:rPr lang="en-US" altLang="en-US" baseline="32000"/>
              <a:t>3</a:t>
            </a:r>
            <a:r>
              <a:rPr lang="en-US" altLang="en-US"/>
              <a:t>, h</a:t>
            </a:r>
            <a:r>
              <a:rPr lang="en-US" altLang="en-US" baseline="-6000"/>
              <a:t>A</a:t>
            </a:r>
            <a:r>
              <a:rPr lang="en-US" altLang="en-US"/>
              <a:t> = 40 L atm mol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A</a:t>
            </a:r>
            <a:r>
              <a:rPr lang="en-US" altLang="en-US"/>
              <a:t> = 1.7 x 10</a:t>
            </a:r>
            <a:r>
              <a:rPr lang="en-US" altLang="en-US" baseline="32000"/>
              <a:t>-5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B</a:t>
            </a:r>
            <a:r>
              <a:rPr lang="en-US" altLang="en-US"/>
              <a:t> = 8 x 10</a:t>
            </a:r>
            <a:r>
              <a:rPr lang="en-US" altLang="en-US" baseline="32000"/>
              <a:t>-6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 and </a:t>
            </a:r>
            <a:br>
              <a:rPr lang="en-US" altLang="en-US"/>
            </a:br>
            <a:r>
              <a:rPr lang="en-US" altLang="en-US"/>
              <a:t>C</a:t>
            </a:r>
            <a:r>
              <a:rPr lang="en-US" altLang="en-US" baseline="-6000"/>
              <a:t>B,l</a:t>
            </a:r>
            <a:r>
              <a:rPr lang="en-US" altLang="en-US"/>
              <a:t> = 1.0 mol L</a:t>
            </a:r>
            <a:r>
              <a:rPr lang="en-US" altLang="en-US" baseline="32000"/>
              <a:t>-1</a:t>
            </a:r>
          </a:p>
          <a:p>
            <a:pPr marL="1206500" lvl="2"/>
            <a:r>
              <a:rPr lang="en-US" altLang="en-US"/>
              <a:t>C</a:t>
            </a:r>
            <a:r>
              <a:rPr lang="en-US" altLang="en-US" baseline="-6000"/>
              <a:t>A,i</a:t>
            </a:r>
            <a:r>
              <a:rPr lang="en-US" altLang="en-US"/>
              <a:t> = P</a:t>
            </a:r>
            <a:r>
              <a:rPr lang="en-US" altLang="en-US" baseline="-6000"/>
              <a:t>A,i</a:t>
            </a:r>
            <a:r>
              <a:rPr lang="en-US" altLang="en-US"/>
              <a:t>/h</a:t>
            </a:r>
            <a:r>
              <a:rPr lang="en-US" altLang="en-US" baseline="-6000"/>
              <a:t>A</a:t>
            </a:r>
            <a:r>
              <a:rPr lang="en-US" altLang="en-US"/>
              <a:t>, x</a:t>
            </a:r>
            <a:r>
              <a:rPr lang="en-US" altLang="en-US" baseline="-6000"/>
              <a:t>L</a:t>
            </a:r>
            <a:r>
              <a:rPr lang="en-US" altLang="en-US"/>
              <a:t> = D</a:t>
            </a:r>
            <a:r>
              <a:rPr lang="en-US" altLang="en-US" baseline="-6000"/>
              <a:t>A</a:t>
            </a:r>
            <a:r>
              <a:rPr lang="en-US" altLang="en-US"/>
              <a:t>/k</a:t>
            </a:r>
            <a:r>
              <a:rPr lang="en-US" altLang="en-US" baseline="-6000"/>
              <a:t>L</a:t>
            </a:r>
            <a:endParaRPr lang="en-US" altLang="en-US" baseline="32000"/>
          </a:p>
          <a:p>
            <a:r>
              <a:rPr lang="en-US" altLang="en-US"/>
              <a:t>Write bulk liquid phase mole balances for A and B</a:t>
            </a:r>
          </a:p>
          <a:p>
            <a:pPr marL="762000" lvl="1"/>
            <a:r>
              <a:rPr lang="en-US" altLang="en-US"/>
              <a:t>Let N</a:t>
            </a:r>
            <a:r>
              <a:rPr lang="en-US" altLang="en-US" baseline="-6000"/>
              <a:t>A</a:t>
            </a:r>
            <a:r>
              <a:rPr lang="en-US" altLang="en-US"/>
              <a:t> and N</a:t>
            </a:r>
            <a:r>
              <a:rPr lang="en-US" altLang="en-US" baseline="-6000"/>
              <a:t>B</a:t>
            </a:r>
            <a:r>
              <a:rPr lang="en-US" altLang="en-US"/>
              <a:t> represent the fluxes of A and B </a:t>
            </a:r>
            <a:r>
              <a:rPr lang="en-US" altLang="en-US" b="1" i="1"/>
              <a:t>into</a:t>
            </a:r>
            <a:r>
              <a:rPr lang="en-US" altLang="en-US"/>
              <a:t> the bulk liquid from the liquid film</a:t>
            </a:r>
          </a:p>
          <a:p>
            <a:pPr marL="762000" lvl="1"/>
            <a:r>
              <a:rPr lang="en-US" altLang="en-US"/>
              <a:t>Assume that the liquid film volume is negligible compared to the bulk liquid film volume (i. e. the bulk liquid volume is equal to V</a:t>
            </a:r>
            <a:r>
              <a:rPr lang="en-US" altLang="en-US" baseline="-6000"/>
              <a:t>l</a:t>
            </a:r>
            <a:r>
              <a:rPr lang="en-US" altLang="en-US"/>
              <a:t> above)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55900"/>
            <a:ext cx="43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Activity 39.1 Solution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/>
              <a:t>Read through the problem statement</a:t>
            </a:r>
          </a:p>
          <a:p>
            <a:pPr marL="762000" lvl="1"/>
            <a:r>
              <a:rPr lang="en-US" altLang="en-US"/>
              <a:t>each time you encounter a quantity, assign it to the appropriate variable</a:t>
            </a:r>
          </a:p>
          <a:p>
            <a:pPr marL="762000" lvl="1"/>
            <a:r>
              <a:rPr lang="en-US" altLang="en-US"/>
              <a:t>show how to calculate any other necessary constants.</a:t>
            </a:r>
          </a:p>
          <a:p>
            <a:pPr marL="1206500" lvl="2"/>
            <a:r>
              <a:rPr lang="en-US" altLang="en-US"/>
              <a:t>       = 2.5 mol L</a:t>
            </a:r>
            <a:r>
              <a:rPr lang="en-US" altLang="en-US" baseline="32000"/>
              <a:t>-1</a:t>
            </a:r>
            <a:r>
              <a:rPr lang="en-US" altLang="en-US"/>
              <a:t>, T = 35 ºC, k = 5.1 x 10</a:t>
            </a:r>
            <a:r>
              <a:rPr lang="en-US" altLang="en-US" baseline="32000"/>
              <a:t>8</a:t>
            </a:r>
            <a:r>
              <a:rPr lang="en-US" altLang="en-US"/>
              <a:t> cm</a:t>
            </a:r>
            <a:r>
              <a:rPr lang="en-US" altLang="en-US" baseline="32000"/>
              <a:t>3</a:t>
            </a:r>
            <a:r>
              <a:rPr lang="en-US" altLang="en-US"/>
              <a:t> mol</a:t>
            </a:r>
            <a:r>
              <a:rPr lang="en-US" altLang="en-US" baseline="32000"/>
              <a:t>-1</a:t>
            </a:r>
            <a:r>
              <a:rPr lang="en-US" altLang="en-US"/>
              <a:t> min</a:t>
            </a:r>
            <a:r>
              <a:rPr lang="en-US" altLang="en-US" baseline="32000"/>
              <a:t>-1</a:t>
            </a:r>
            <a:r>
              <a:rPr lang="en-US" altLang="en-US"/>
              <a:t>, S</a:t>
            </a:r>
            <a:r>
              <a:rPr lang="en-US" altLang="en-US" baseline="-6000"/>
              <a:t>V</a:t>
            </a:r>
            <a:r>
              <a:rPr lang="en-US" altLang="en-US"/>
              <a:t> = 3 cm</a:t>
            </a:r>
            <a:r>
              <a:rPr lang="en-US" altLang="en-US" baseline="32000"/>
              <a:t>-1</a:t>
            </a:r>
            <a:r>
              <a:rPr lang="en-US" altLang="en-US"/>
              <a:t>, P = 1.2 atm, </a:t>
            </a:r>
            <a:br>
              <a:rPr lang="en-US" altLang="en-US"/>
            </a:br>
            <a:r>
              <a:rPr lang="en-US" altLang="en-US"/>
              <a:t>V</a:t>
            </a:r>
            <a:r>
              <a:rPr lang="en-US" altLang="en-US" baseline="-6000"/>
              <a:t>l</a:t>
            </a:r>
            <a:r>
              <a:rPr lang="en-US" altLang="en-US"/>
              <a:t> = 250 cm</a:t>
            </a:r>
            <a:r>
              <a:rPr lang="en-US" altLang="en-US" baseline="32000"/>
              <a:t>3</a:t>
            </a:r>
            <a:r>
              <a:rPr lang="en-US" altLang="en-US"/>
              <a:t>, h</a:t>
            </a:r>
            <a:r>
              <a:rPr lang="en-US" altLang="en-US" baseline="-6000"/>
              <a:t>A</a:t>
            </a:r>
            <a:r>
              <a:rPr lang="en-US" altLang="en-US"/>
              <a:t> = 40 L atm mol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A</a:t>
            </a:r>
            <a:r>
              <a:rPr lang="en-US" altLang="en-US"/>
              <a:t> = 1.7 x 10</a:t>
            </a:r>
            <a:r>
              <a:rPr lang="en-US" altLang="en-US" baseline="32000"/>
              <a:t>-5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, D</a:t>
            </a:r>
            <a:r>
              <a:rPr lang="en-US" altLang="en-US" baseline="-6000"/>
              <a:t>B</a:t>
            </a:r>
            <a:r>
              <a:rPr lang="en-US" altLang="en-US"/>
              <a:t> = 8 x 10</a:t>
            </a:r>
            <a:r>
              <a:rPr lang="en-US" altLang="en-US" baseline="32000"/>
              <a:t>-6</a:t>
            </a:r>
            <a:r>
              <a:rPr lang="en-US" altLang="en-US"/>
              <a:t> cm</a:t>
            </a:r>
            <a:r>
              <a:rPr lang="en-US" altLang="en-US" baseline="32000"/>
              <a:t>2</a:t>
            </a:r>
            <a:r>
              <a:rPr lang="en-US" altLang="en-US"/>
              <a:t> s</a:t>
            </a:r>
            <a:r>
              <a:rPr lang="en-US" altLang="en-US" baseline="32000"/>
              <a:t>-1</a:t>
            </a:r>
            <a:r>
              <a:rPr lang="en-US" altLang="en-US"/>
              <a:t> and </a:t>
            </a:r>
            <a:br>
              <a:rPr lang="en-US" altLang="en-US"/>
            </a:br>
            <a:r>
              <a:rPr lang="en-US" altLang="en-US"/>
              <a:t>C</a:t>
            </a:r>
            <a:r>
              <a:rPr lang="en-US" altLang="en-US" baseline="-6000"/>
              <a:t>B,l</a:t>
            </a:r>
            <a:r>
              <a:rPr lang="en-US" altLang="en-US"/>
              <a:t> = 1.0 mol L</a:t>
            </a:r>
            <a:r>
              <a:rPr lang="en-US" altLang="en-US" baseline="32000"/>
              <a:t>-1</a:t>
            </a:r>
          </a:p>
          <a:p>
            <a:pPr marL="1206500" lvl="2"/>
            <a:r>
              <a:rPr lang="en-US" altLang="en-US"/>
              <a:t>C</a:t>
            </a:r>
            <a:r>
              <a:rPr lang="en-US" altLang="en-US" baseline="-6000"/>
              <a:t>A,i</a:t>
            </a:r>
            <a:r>
              <a:rPr lang="en-US" altLang="en-US"/>
              <a:t> = P</a:t>
            </a:r>
            <a:r>
              <a:rPr lang="en-US" altLang="en-US" baseline="-6000"/>
              <a:t>A,i</a:t>
            </a:r>
            <a:r>
              <a:rPr lang="en-US" altLang="en-US"/>
              <a:t>/h</a:t>
            </a:r>
            <a:r>
              <a:rPr lang="en-US" altLang="en-US" baseline="-6000"/>
              <a:t>A</a:t>
            </a:r>
            <a:endParaRPr lang="en-US" altLang="en-US" baseline="32000"/>
          </a:p>
          <a:p>
            <a:r>
              <a:rPr lang="en-US" altLang="en-US"/>
              <a:t>Write bulk liquid phase mole balances for A and B</a:t>
            </a:r>
          </a:p>
          <a:p>
            <a:pPr marL="762000" lvl="1"/>
            <a:r>
              <a:rPr lang="en-US" altLang="en-US"/>
              <a:t>Let N</a:t>
            </a:r>
            <a:r>
              <a:rPr lang="en-US" altLang="en-US" baseline="-6000"/>
              <a:t>A</a:t>
            </a:r>
            <a:r>
              <a:rPr lang="en-US" altLang="en-US"/>
              <a:t> and N</a:t>
            </a:r>
            <a:r>
              <a:rPr lang="en-US" altLang="en-US" baseline="-6000"/>
              <a:t>B</a:t>
            </a:r>
            <a:r>
              <a:rPr lang="en-US" altLang="en-US"/>
              <a:t> represent the fluxes of A and B </a:t>
            </a:r>
            <a:r>
              <a:rPr lang="en-US" altLang="en-US" b="1" i="1"/>
              <a:t>into</a:t>
            </a:r>
            <a:r>
              <a:rPr lang="en-US" altLang="en-US"/>
              <a:t> the bulk liquid from the liquid film</a:t>
            </a:r>
          </a:p>
          <a:p>
            <a:pPr marL="762000" lvl="1"/>
            <a:r>
              <a:rPr lang="en-US" altLang="en-US"/>
              <a:t>Assume that the liquid film volume is negligible compared to the bulk liquid film volume (i. e. the bulk liquid volume is equal to V</a:t>
            </a:r>
            <a:r>
              <a:rPr lang="en-US" altLang="en-US" baseline="-6000"/>
              <a:t>l</a:t>
            </a:r>
            <a:r>
              <a:rPr lang="en-US" altLang="en-US"/>
              <a:t> above)</a:t>
            </a:r>
          </a:p>
          <a:p>
            <a:pPr marL="1206500" lvl="2"/>
            <a:r>
              <a:rPr lang="en-US" altLang="en-US"/>
              <a:t> </a:t>
            </a:r>
          </a:p>
          <a:p>
            <a:pPr marL="1206500" lvl="2">
              <a:spcBef>
                <a:spcPts val="2200"/>
              </a:spcBef>
            </a:pPr>
            <a:r>
              <a:rPr lang="en-US" altLang="en-US"/>
              <a:t> </a:t>
            </a:r>
          </a:p>
          <a:p>
            <a:r>
              <a:rPr lang="en-US" altLang="en-US"/>
              <a:t>What type of equations are the liquid phase mole balances?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55900"/>
            <a:ext cx="43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549910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045200"/>
            <a:ext cx="488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"/>
        <a:ea typeface="PingFang SC Semibold"/>
        <a:cs typeface="PingFang SC Semibold"/>
      </a:majorFont>
      <a:minorFont>
        <a:latin typeface="Helvetica"/>
        <a:ea typeface="PingFang SC Semibold"/>
        <a:cs typeface="PingFang SC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-122"/>
            <a:cs typeface="PingFang SC Regular" charset="-122"/>
            <a:sym typeface="Helvetic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1411</Words>
  <Characters>0</Characters>
  <Application>Microsoft Macintosh PowerPoint</Application>
  <PresentationFormat>Custom</PresentationFormat>
  <Lines>0</Lines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Helvetica</vt:lpstr>
      <vt:lpstr>PingFang SC Regular</vt:lpstr>
      <vt:lpstr>PingFang SC Semibold</vt:lpstr>
      <vt:lpstr>Lucida Grande</vt:lpstr>
      <vt:lpstr>Gill Sans</vt:lpstr>
      <vt:lpstr>Title &amp; Subtitle</vt:lpstr>
      <vt:lpstr>Title &amp; Bullets</vt:lpstr>
      <vt:lpstr>Title &amp; Bullets - Left</vt:lpstr>
      <vt:lpstr>Title - Top</vt:lpstr>
      <vt:lpstr>Title &amp; Bullets - Right</vt:lpstr>
      <vt:lpstr>Bullets</vt:lpstr>
      <vt:lpstr>Blank</vt:lpstr>
      <vt:lpstr>Photo - Horizontal</vt:lpstr>
      <vt:lpstr>Title &amp; Bullets - 2 Column</vt:lpstr>
      <vt:lpstr>Photo - Vertical</vt:lpstr>
      <vt:lpstr>Title, Bullets &amp; Photo</vt:lpstr>
      <vt:lpstr>A First Course on Kinetics and Reaction Engineering</vt:lpstr>
      <vt:lpstr>Where We’ve Been &amp; Where We’re Going</vt:lpstr>
      <vt:lpstr>Two Film Model for Gas-Liquid Reactions</vt:lpstr>
      <vt:lpstr>Questions?</vt:lpstr>
      <vt:lpstr>Activity 39.1</vt:lpstr>
      <vt:lpstr>Problem Analysis</vt:lpstr>
      <vt:lpstr>Activity 39.1 Solution</vt:lpstr>
      <vt:lpstr>Activity 39.1 Solution</vt:lpstr>
      <vt:lpstr>Activity 39.1 Solution</vt:lpstr>
      <vt:lpstr>Activity 39.1 Solution</vt:lpstr>
      <vt:lpstr>Activity 39.1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We’ve Been &amp; Where We’re Going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Course on Kinetics and Reaction Engineering</dc:title>
  <dc:subject/>
  <dc:creator/>
  <cp:keywords/>
  <dc:description/>
  <cp:lastModifiedBy>Carl Lund</cp:lastModifiedBy>
  <cp:revision>2</cp:revision>
  <dcterms:modified xsi:type="dcterms:W3CDTF">2016-03-18T17:50:40Z</dcterms:modified>
</cp:coreProperties>
</file>