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57" r:id="rId13"/>
    <p:sldId id="258" r:id="rId14"/>
    <p:sldId id="271" r:id="rId15"/>
    <p:sldId id="262" r:id="rId16"/>
    <p:sldId id="259" r:id="rId17"/>
    <p:sldId id="261" r:id="rId18"/>
    <p:sldId id="269" r:id="rId19"/>
    <p:sldId id="263" r:id="rId20"/>
    <p:sldId id="267" r:id="rId21"/>
    <p:sldId id="268" r:id="rId22"/>
    <p:sldId id="264" r:id="rId23"/>
    <p:sldId id="270" r:id="rId24"/>
    <p:sldId id="272" r:id="rId25"/>
    <p:sldId id="273" r:id="rId26"/>
    <p:sldId id="265" r:id="rId27"/>
    <p:sldId id="260" r:id="rId28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84" d="100"/>
          <a:sy n="84" d="100"/>
        </p:scale>
        <p:origin x="1880" y="18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slide" Target="slides/slide16.xml"/><Relationship Id="rId28" Type="http://schemas.openxmlformats.org/officeDocument/2006/relationships/slide" Target="slides/slide17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4085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00893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97812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98573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307901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94620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16807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05753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868402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6291029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503943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01610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72423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88869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63087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8786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8019489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201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6846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49173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821865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8697986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51490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321031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71557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1576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94615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091572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4657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7529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06382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546627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26233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54736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23349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8620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4171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3372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18338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537702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2741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243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10070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90952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571347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69157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565091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66526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891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9514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25228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3396965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25177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62777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26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14862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9269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7536200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3869317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7965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41300"/>
            <a:ext cx="2803525" cy="8543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41300"/>
            <a:ext cx="8261350" cy="8543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708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19666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8913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2092849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0545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4575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9518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128035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018817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163643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6538663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1384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74526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4928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93961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8234032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82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1322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36268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6097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097965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135273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192645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9750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431800"/>
            <a:ext cx="2803525" cy="85725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431800"/>
            <a:ext cx="8261350" cy="8572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33929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6562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40278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478099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240811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33809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054180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434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94002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0446733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07166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55442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12185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40137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5897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7549402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046118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39048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53407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66937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4695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624100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1599660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72611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597150"/>
            <a:ext cx="2803525" cy="6470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8261350" cy="64706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56304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50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6273485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8098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715559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561245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69065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12544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1342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432560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49040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77767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5241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Helvetica" charset="0"/>
              </a:defRPr>
            </a:lvl1pPr>
            <a:lvl2pPr algn="l">
              <a:defRPr sz="1200">
                <a:solidFill>
                  <a:schemeClr val="tx1"/>
                </a:solidFill>
                <a:latin typeface="Helvetica" charset="0"/>
              </a:defRPr>
            </a:lvl2pPr>
            <a:lvl3pPr algn="l">
              <a:defRPr sz="1200">
                <a:solidFill>
                  <a:schemeClr val="tx1"/>
                </a:solidFill>
                <a:latin typeface="Helvetica" charset="0"/>
              </a:defRPr>
            </a:lvl3pPr>
            <a:lvl4pPr algn="l">
              <a:defRPr sz="1200">
                <a:solidFill>
                  <a:schemeClr val="tx1"/>
                </a:solidFill>
                <a:latin typeface="Helvetica" charset="0"/>
              </a:defRPr>
            </a:lvl4pPr>
            <a:lvl5pPr algn="l">
              <a:defRPr sz="1200">
                <a:solidFill>
                  <a:schemeClr val="tx1"/>
                </a:solidFill>
                <a:latin typeface="Helvetica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9pPr>
          </a:lstStyle>
          <a:p>
            <a:r>
              <a:rPr lang="en-US" altLang="en-US" sz="1800">
                <a:ea typeface="Helvetica" charset="0"/>
                <a:cs typeface="Helvetica" charset="0"/>
              </a:rPr>
              <a:t>© 2015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 kern="1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 kern="1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21.png"/><Relationship Id="rId7" Type="http://schemas.openxmlformats.org/officeDocument/2006/relationships/image" Target="../media/image12.png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Class 39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39.1 Solution</a:t>
            </a:r>
          </a:p>
        </p:txBody>
      </p:sp>
      <p:sp>
        <p:nvSpPr>
          <p:cNvPr id="2150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Read through the problem statement</a:t>
            </a:r>
          </a:p>
          <a:p>
            <a:pPr marL="762000" lvl="1"/>
            <a:r>
              <a:rPr lang="en-US" altLang="en-US"/>
              <a:t>each time you encounter a quantity, assign it to the appropriate variable</a:t>
            </a:r>
          </a:p>
          <a:p>
            <a:pPr marL="762000" lvl="1"/>
            <a:r>
              <a:rPr lang="en-US" altLang="en-US"/>
              <a:t>show how to calculate any other necessary constants.</a:t>
            </a:r>
          </a:p>
          <a:p>
            <a:pPr marL="1206500" lvl="2"/>
            <a:r>
              <a:rPr lang="en-US" altLang="en-US"/>
              <a:t>       = 2.5 mol L</a:t>
            </a:r>
            <a:r>
              <a:rPr lang="en-US" altLang="en-US" baseline="32000"/>
              <a:t>-1</a:t>
            </a:r>
            <a:r>
              <a:rPr lang="en-US" altLang="en-US"/>
              <a:t>, T = 35 ºC, k = 5.1 x 10</a:t>
            </a:r>
            <a:r>
              <a:rPr lang="en-US" altLang="en-US" baseline="32000"/>
              <a:t>8</a:t>
            </a:r>
            <a:r>
              <a:rPr lang="en-US" altLang="en-US"/>
              <a:t> cm</a:t>
            </a:r>
            <a:r>
              <a:rPr lang="en-US" altLang="en-US" baseline="32000"/>
              <a:t>3</a:t>
            </a:r>
            <a:r>
              <a:rPr lang="en-US" altLang="en-US"/>
              <a:t> mol</a:t>
            </a:r>
            <a:r>
              <a:rPr lang="en-US" altLang="en-US" baseline="32000"/>
              <a:t>-1</a:t>
            </a:r>
            <a:r>
              <a:rPr lang="en-US" altLang="en-US"/>
              <a:t> min</a:t>
            </a:r>
            <a:r>
              <a:rPr lang="en-US" altLang="en-US" baseline="32000"/>
              <a:t>-1</a:t>
            </a:r>
            <a:r>
              <a:rPr lang="en-US" altLang="en-US"/>
              <a:t>, S</a:t>
            </a:r>
            <a:r>
              <a:rPr lang="en-US" altLang="en-US" baseline="-6000"/>
              <a:t>V</a:t>
            </a:r>
            <a:r>
              <a:rPr lang="en-US" altLang="en-US"/>
              <a:t> = 3 cm</a:t>
            </a:r>
            <a:r>
              <a:rPr lang="en-US" altLang="en-US" baseline="32000"/>
              <a:t>-1</a:t>
            </a:r>
            <a:r>
              <a:rPr lang="en-US" altLang="en-US"/>
              <a:t>, P = 1.2 atm, </a:t>
            </a:r>
            <a:br>
              <a:rPr lang="en-US" altLang="en-US"/>
            </a:br>
            <a:r>
              <a:rPr lang="en-US" altLang="en-US"/>
              <a:t>V</a:t>
            </a:r>
            <a:r>
              <a:rPr lang="en-US" altLang="en-US" baseline="-6000"/>
              <a:t>l</a:t>
            </a:r>
            <a:r>
              <a:rPr lang="en-US" altLang="en-US"/>
              <a:t> = 250 cm</a:t>
            </a:r>
            <a:r>
              <a:rPr lang="en-US" altLang="en-US" baseline="32000"/>
              <a:t>3</a:t>
            </a:r>
            <a:r>
              <a:rPr lang="en-US" altLang="en-US"/>
              <a:t>, h</a:t>
            </a:r>
            <a:r>
              <a:rPr lang="en-US" altLang="en-US" baseline="-6000"/>
              <a:t>A</a:t>
            </a:r>
            <a:r>
              <a:rPr lang="en-US" altLang="en-US"/>
              <a:t> = 40 L atm mol</a:t>
            </a:r>
            <a:r>
              <a:rPr lang="en-US" altLang="en-US" baseline="32000"/>
              <a:t>-1</a:t>
            </a:r>
            <a:r>
              <a:rPr lang="en-US" altLang="en-US"/>
              <a:t>, D</a:t>
            </a:r>
            <a:r>
              <a:rPr lang="en-US" altLang="en-US" baseline="-6000"/>
              <a:t>A</a:t>
            </a:r>
            <a:r>
              <a:rPr lang="en-US" altLang="en-US"/>
              <a:t> = 1.7 x 10</a:t>
            </a:r>
            <a:r>
              <a:rPr lang="en-US" altLang="en-US" baseline="32000"/>
              <a:t>-5</a:t>
            </a:r>
            <a:r>
              <a:rPr lang="en-US" altLang="en-US"/>
              <a:t> cm</a:t>
            </a:r>
            <a:r>
              <a:rPr lang="en-US" altLang="en-US" baseline="32000"/>
              <a:t>2</a:t>
            </a:r>
            <a:r>
              <a:rPr lang="en-US" altLang="en-US"/>
              <a:t> s</a:t>
            </a:r>
            <a:r>
              <a:rPr lang="en-US" altLang="en-US" baseline="32000"/>
              <a:t>-1</a:t>
            </a:r>
            <a:r>
              <a:rPr lang="en-US" altLang="en-US"/>
              <a:t>, D</a:t>
            </a:r>
            <a:r>
              <a:rPr lang="en-US" altLang="en-US" baseline="-6000"/>
              <a:t>B</a:t>
            </a:r>
            <a:r>
              <a:rPr lang="en-US" altLang="en-US"/>
              <a:t> = 8 x 10</a:t>
            </a:r>
            <a:r>
              <a:rPr lang="en-US" altLang="en-US" baseline="32000"/>
              <a:t>-6</a:t>
            </a:r>
            <a:r>
              <a:rPr lang="en-US" altLang="en-US"/>
              <a:t> cm</a:t>
            </a:r>
            <a:r>
              <a:rPr lang="en-US" altLang="en-US" baseline="32000"/>
              <a:t>2</a:t>
            </a:r>
            <a:r>
              <a:rPr lang="en-US" altLang="en-US"/>
              <a:t> s</a:t>
            </a:r>
            <a:r>
              <a:rPr lang="en-US" altLang="en-US" baseline="32000"/>
              <a:t>-1</a:t>
            </a:r>
            <a:r>
              <a:rPr lang="en-US" altLang="en-US"/>
              <a:t> and </a:t>
            </a:r>
            <a:br>
              <a:rPr lang="en-US" altLang="en-US"/>
            </a:br>
            <a:r>
              <a:rPr lang="en-US" altLang="en-US"/>
              <a:t>C</a:t>
            </a:r>
            <a:r>
              <a:rPr lang="en-US" altLang="en-US" baseline="-6000"/>
              <a:t>B,l</a:t>
            </a:r>
            <a:r>
              <a:rPr lang="en-US" altLang="en-US"/>
              <a:t> = 1.0 mol L</a:t>
            </a:r>
            <a:r>
              <a:rPr lang="en-US" altLang="en-US" baseline="32000"/>
              <a:t>-1</a:t>
            </a:r>
          </a:p>
          <a:p>
            <a:pPr marL="1206500" lvl="2"/>
            <a:r>
              <a:rPr lang="en-US" altLang="en-US"/>
              <a:t>C</a:t>
            </a:r>
            <a:r>
              <a:rPr lang="en-US" altLang="en-US" baseline="-6000"/>
              <a:t>A,i</a:t>
            </a:r>
            <a:r>
              <a:rPr lang="en-US" altLang="en-US"/>
              <a:t> = P</a:t>
            </a:r>
            <a:r>
              <a:rPr lang="en-US" altLang="en-US" baseline="-6000"/>
              <a:t>A,i</a:t>
            </a:r>
            <a:r>
              <a:rPr lang="en-US" altLang="en-US"/>
              <a:t>/h</a:t>
            </a:r>
            <a:r>
              <a:rPr lang="en-US" altLang="en-US" baseline="-6000"/>
              <a:t>A</a:t>
            </a:r>
            <a:endParaRPr lang="en-US" altLang="en-US" baseline="32000"/>
          </a:p>
          <a:p>
            <a:r>
              <a:rPr lang="en-US" altLang="en-US"/>
              <a:t>Write bulk liquid phase mole balances for A and B</a:t>
            </a:r>
          </a:p>
          <a:p>
            <a:pPr marL="762000" lvl="1"/>
            <a:r>
              <a:rPr lang="en-US" altLang="en-US"/>
              <a:t>Let N</a:t>
            </a:r>
            <a:r>
              <a:rPr lang="en-US" altLang="en-US" baseline="-6000"/>
              <a:t>A</a:t>
            </a:r>
            <a:r>
              <a:rPr lang="en-US" altLang="en-US"/>
              <a:t> and N</a:t>
            </a:r>
            <a:r>
              <a:rPr lang="en-US" altLang="en-US" baseline="-6000"/>
              <a:t>B</a:t>
            </a:r>
            <a:r>
              <a:rPr lang="en-US" altLang="en-US"/>
              <a:t> represent the fluxes of A and B </a:t>
            </a:r>
            <a:r>
              <a:rPr lang="en-US" altLang="en-US" b="1" i="1"/>
              <a:t>into</a:t>
            </a:r>
            <a:r>
              <a:rPr lang="en-US" altLang="en-US"/>
              <a:t> the bulk liquid from the liquid film</a:t>
            </a:r>
          </a:p>
          <a:p>
            <a:pPr marL="762000" lvl="1"/>
            <a:r>
              <a:rPr lang="en-US" altLang="en-US"/>
              <a:t>Assume that the liquid film volume is negligible compared to the bulk liquid film volume (i. e. the bulk liquid volume is equal to V</a:t>
            </a:r>
            <a:r>
              <a:rPr lang="en-US" altLang="en-US" baseline="-6000"/>
              <a:t>l</a:t>
            </a:r>
            <a:r>
              <a:rPr lang="en-US" altLang="en-US"/>
              <a:t> above)</a:t>
            </a:r>
          </a:p>
          <a:p>
            <a:pPr marL="1206500" lvl="2"/>
            <a:r>
              <a:rPr lang="en-US" altLang="en-US"/>
              <a:t> </a:t>
            </a:r>
          </a:p>
          <a:p>
            <a:pPr marL="1206500" lvl="2">
              <a:spcBef>
                <a:spcPts val="2200"/>
              </a:spcBef>
            </a:pPr>
            <a:r>
              <a:rPr lang="en-US" altLang="en-US"/>
              <a:t> </a:t>
            </a:r>
          </a:p>
          <a:p>
            <a:r>
              <a:rPr lang="en-US" altLang="en-US"/>
              <a:t>What type of equations are the liquid phase mole balances?</a:t>
            </a:r>
          </a:p>
          <a:p>
            <a:pPr marL="762000" lvl="1"/>
            <a:r>
              <a:rPr lang="en-US" altLang="en-US"/>
              <a:t>Non-linear algebraic equations</a:t>
            </a:r>
          </a:p>
          <a:p>
            <a:r>
              <a:rPr lang="en-US" altLang="en-US"/>
              <a:t>There are two equations, so they can be solved to find the values of two unknown quantities</a:t>
            </a:r>
          </a:p>
          <a:p>
            <a:pPr marL="762000" lvl="1"/>
            <a:r>
              <a:rPr lang="en-US" altLang="en-US"/>
              <a:t>Identify the unknown quantities in the liquid phase mole balances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55900"/>
            <a:ext cx="4318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5499100"/>
            <a:ext cx="4025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6045200"/>
            <a:ext cx="4889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39.1 Solution</a:t>
            </a:r>
          </a:p>
        </p:txBody>
      </p:sp>
      <p:sp>
        <p:nvSpPr>
          <p:cNvPr id="2253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Read through the problem statement</a:t>
            </a:r>
          </a:p>
          <a:p>
            <a:pPr marL="762000" lvl="1"/>
            <a:r>
              <a:rPr lang="en-US" altLang="en-US"/>
              <a:t>each time you encounter a quantity, assign it to the appropriate variable</a:t>
            </a:r>
          </a:p>
          <a:p>
            <a:pPr marL="762000" lvl="1"/>
            <a:r>
              <a:rPr lang="en-US" altLang="en-US"/>
              <a:t>show how to calculate any other necessary constants.</a:t>
            </a:r>
          </a:p>
          <a:p>
            <a:pPr marL="1206500" lvl="2"/>
            <a:r>
              <a:rPr lang="en-US" altLang="en-US"/>
              <a:t>       = 2.5 mol L</a:t>
            </a:r>
            <a:r>
              <a:rPr lang="en-US" altLang="en-US" baseline="32000"/>
              <a:t>-1</a:t>
            </a:r>
            <a:r>
              <a:rPr lang="en-US" altLang="en-US"/>
              <a:t>, T = 35 ºC, k = 5.1 x 10</a:t>
            </a:r>
            <a:r>
              <a:rPr lang="en-US" altLang="en-US" baseline="32000"/>
              <a:t>8</a:t>
            </a:r>
            <a:r>
              <a:rPr lang="en-US" altLang="en-US"/>
              <a:t> cm</a:t>
            </a:r>
            <a:r>
              <a:rPr lang="en-US" altLang="en-US" baseline="32000"/>
              <a:t>3</a:t>
            </a:r>
            <a:r>
              <a:rPr lang="en-US" altLang="en-US"/>
              <a:t> mol</a:t>
            </a:r>
            <a:r>
              <a:rPr lang="en-US" altLang="en-US" baseline="32000"/>
              <a:t>-1</a:t>
            </a:r>
            <a:r>
              <a:rPr lang="en-US" altLang="en-US"/>
              <a:t> min</a:t>
            </a:r>
            <a:r>
              <a:rPr lang="en-US" altLang="en-US" baseline="32000"/>
              <a:t>-1</a:t>
            </a:r>
            <a:r>
              <a:rPr lang="en-US" altLang="en-US"/>
              <a:t>, S</a:t>
            </a:r>
            <a:r>
              <a:rPr lang="en-US" altLang="en-US" baseline="-6000"/>
              <a:t>V</a:t>
            </a:r>
            <a:r>
              <a:rPr lang="en-US" altLang="en-US"/>
              <a:t> = 3 cm</a:t>
            </a:r>
            <a:r>
              <a:rPr lang="en-US" altLang="en-US" baseline="32000"/>
              <a:t>-1</a:t>
            </a:r>
            <a:r>
              <a:rPr lang="en-US" altLang="en-US"/>
              <a:t>, P = 1.2 atm, </a:t>
            </a:r>
            <a:br>
              <a:rPr lang="en-US" altLang="en-US"/>
            </a:br>
            <a:r>
              <a:rPr lang="en-US" altLang="en-US"/>
              <a:t>V</a:t>
            </a:r>
            <a:r>
              <a:rPr lang="en-US" altLang="en-US" baseline="-6000"/>
              <a:t>l</a:t>
            </a:r>
            <a:r>
              <a:rPr lang="en-US" altLang="en-US"/>
              <a:t> = 250 cm</a:t>
            </a:r>
            <a:r>
              <a:rPr lang="en-US" altLang="en-US" baseline="32000"/>
              <a:t>3</a:t>
            </a:r>
            <a:r>
              <a:rPr lang="en-US" altLang="en-US"/>
              <a:t>, h</a:t>
            </a:r>
            <a:r>
              <a:rPr lang="en-US" altLang="en-US" baseline="-6000"/>
              <a:t>A</a:t>
            </a:r>
            <a:r>
              <a:rPr lang="en-US" altLang="en-US"/>
              <a:t> = 40 L atm mol</a:t>
            </a:r>
            <a:r>
              <a:rPr lang="en-US" altLang="en-US" baseline="32000"/>
              <a:t>-1</a:t>
            </a:r>
            <a:r>
              <a:rPr lang="en-US" altLang="en-US"/>
              <a:t>, D</a:t>
            </a:r>
            <a:r>
              <a:rPr lang="en-US" altLang="en-US" baseline="-6000"/>
              <a:t>A</a:t>
            </a:r>
            <a:r>
              <a:rPr lang="en-US" altLang="en-US"/>
              <a:t> = 1.7 x 10</a:t>
            </a:r>
            <a:r>
              <a:rPr lang="en-US" altLang="en-US" baseline="32000"/>
              <a:t>-5</a:t>
            </a:r>
            <a:r>
              <a:rPr lang="en-US" altLang="en-US"/>
              <a:t> cm</a:t>
            </a:r>
            <a:r>
              <a:rPr lang="en-US" altLang="en-US" baseline="32000"/>
              <a:t>2</a:t>
            </a:r>
            <a:r>
              <a:rPr lang="en-US" altLang="en-US"/>
              <a:t> s</a:t>
            </a:r>
            <a:r>
              <a:rPr lang="en-US" altLang="en-US" baseline="32000"/>
              <a:t>-1</a:t>
            </a:r>
            <a:r>
              <a:rPr lang="en-US" altLang="en-US"/>
              <a:t>, D</a:t>
            </a:r>
            <a:r>
              <a:rPr lang="en-US" altLang="en-US" baseline="-6000"/>
              <a:t>B</a:t>
            </a:r>
            <a:r>
              <a:rPr lang="en-US" altLang="en-US"/>
              <a:t> = 8 x 10</a:t>
            </a:r>
            <a:r>
              <a:rPr lang="en-US" altLang="en-US" baseline="32000"/>
              <a:t>-6</a:t>
            </a:r>
            <a:r>
              <a:rPr lang="en-US" altLang="en-US"/>
              <a:t> cm</a:t>
            </a:r>
            <a:r>
              <a:rPr lang="en-US" altLang="en-US" baseline="32000"/>
              <a:t>2</a:t>
            </a:r>
            <a:r>
              <a:rPr lang="en-US" altLang="en-US"/>
              <a:t> s</a:t>
            </a:r>
            <a:r>
              <a:rPr lang="en-US" altLang="en-US" baseline="32000"/>
              <a:t>-1</a:t>
            </a:r>
            <a:r>
              <a:rPr lang="en-US" altLang="en-US"/>
              <a:t> and </a:t>
            </a:r>
            <a:br>
              <a:rPr lang="en-US" altLang="en-US"/>
            </a:br>
            <a:r>
              <a:rPr lang="en-US" altLang="en-US"/>
              <a:t>C</a:t>
            </a:r>
            <a:r>
              <a:rPr lang="en-US" altLang="en-US" baseline="-6000"/>
              <a:t>B,l</a:t>
            </a:r>
            <a:r>
              <a:rPr lang="en-US" altLang="en-US"/>
              <a:t> = 1.0 mol L</a:t>
            </a:r>
            <a:r>
              <a:rPr lang="en-US" altLang="en-US" baseline="32000"/>
              <a:t>-1</a:t>
            </a:r>
          </a:p>
          <a:p>
            <a:pPr marL="1206500" lvl="2"/>
            <a:r>
              <a:rPr lang="en-US" altLang="en-US"/>
              <a:t>C</a:t>
            </a:r>
            <a:r>
              <a:rPr lang="en-US" altLang="en-US" baseline="-6000"/>
              <a:t>A,i</a:t>
            </a:r>
            <a:r>
              <a:rPr lang="en-US" altLang="en-US"/>
              <a:t> = P</a:t>
            </a:r>
            <a:r>
              <a:rPr lang="en-US" altLang="en-US" baseline="-6000"/>
              <a:t>A,i</a:t>
            </a:r>
            <a:r>
              <a:rPr lang="en-US" altLang="en-US"/>
              <a:t>/h</a:t>
            </a:r>
            <a:r>
              <a:rPr lang="en-US" altLang="en-US" baseline="-6000"/>
              <a:t>A</a:t>
            </a:r>
            <a:endParaRPr lang="en-US" altLang="en-US" baseline="32000"/>
          </a:p>
          <a:p>
            <a:r>
              <a:rPr lang="en-US" altLang="en-US"/>
              <a:t>Write bulk liquid phase mole balances for A and B</a:t>
            </a:r>
          </a:p>
          <a:p>
            <a:pPr marL="762000" lvl="1"/>
            <a:r>
              <a:rPr lang="en-US" altLang="en-US"/>
              <a:t>Let N</a:t>
            </a:r>
            <a:r>
              <a:rPr lang="en-US" altLang="en-US" baseline="-6000"/>
              <a:t>A</a:t>
            </a:r>
            <a:r>
              <a:rPr lang="en-US" altLang="en-US"/>
              <a:t> and N</a:t>
            </a:r>
            <a:r>
              <a:rPr lang="en-US" altLang="en-US" baseline="-6000"/>
              <a:t>B</a:t>
            </a:r>
            <a:r>
              <a:rPr lang="en-US" altLang="en-US"/>
              <a:t> represent the fluxes of A and B </a:t>
            </a:r>
            <a:r>
              <a:rPr lang="en-US" altLang="en-US" b="1" i="1"/>
              <a:t>into</a:t>
            </a:r>
            <a:r>
              <a:rPr lang="en-US" altLang="en-US"/>
              <a:t> the bulk liquid from the liquid film</a:t>
            </a:r>
          </a:p>
          <a:p>
            <a:pPr marL="762000" lvl="1"/>
            <a:r>
              <a:rPr lang="en-US" altLang="en-US"/>
              <a:t>Assume that the liquid film volume is negligible compared to the bulk liquid film volume (i. e. the bulk liquid volume is equal to V</a:t>
            </a:r>
            <a:r>
              <a:rPr lang="en-US" altLang="en-US" baseline="-6000"/>
              <a:t>l</a:t>
            </a:r>
            <a:r>
              <a:rPr lang="en-US" altLang="en-US"/>
              <a:t> above)</a:t>
            </a:r>
          </a:p>
          <a:p>
            <a:pPr marL="1206500" lvl="2"/>
            <a:r>
              <a:rPr lang="en-US" altLang="en-US"/>
              <a:t> </a:t>
            </a:r>
          </a:p>
          <a:p>
            <a:pPr marL="1206500" lvl="2">
              <a:spcBef>
                <a:spcPts val="2200"/>
              </a:spcBef>
            </a:pPr>
            <a:r>
              <a:rPr lang="en-US" altLang="en-US"/>
              <a:t> </a:t>
            </a:r>
          </a:p>
          <a:p>
            <a:r>
              <a:rPr lang="en-US" altLang="en-US"/>
              <a:t>What type of equations are the liquid phase mole balances?</a:t>
            </a:r>
          </a:p>
          <a:p>
            <a:pPr marL="762000" lvl="1"/>
            <a:r>
              <a:rPr lang="en-US" altLang="en-US"/>
              <a:t>Non-linear algebraic equations</a:t>
            </a:r>
          </a:p>
          <a:p>
            <a:r>
              <a:rPr lang="en-US" altLang="en-US"/>
              <a:t>There are two equations, so they can be solved to find the values of two unknown quantities</a:t>
            </a:r>
          </a:p>
          <a:p>
            <a:pPr marL="762000" lvl="1"/>
            <a:r>
              <a:rPr lang="en-US" altLang="en-US"/>
              <a:t>Identify the unknown quantities in the liquid phase mole balances</a:t>
            </a:r>
          </a:p>
          <a:p>
            <a:pPr marL="1206500" lvl="2"/>
            <a:r>
              <a:rPr lang="en-US" altLang="en-US"/>
              <a:t>           ,             , C</a:t>
            </a:r>
            <a:r>
              <a:rPr lang="en-US" altLang="en-US" baseline="-6000"/>
              <a:t>A,l</a:t>
            </a:r>
            <a:r>
              <a:rPr lang="en-US" altLang="en-US"/>
              <a:t> and 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55900"/>
            <a:ext cx="4318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5499100"/>
            <a:ext cx="4025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6045200"/>
            <a:ext cx="4889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700" y="8394700"/>
            <a:ext cx="800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8394700"/>
            <a:ext cx="800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8394700"/>
            <a:ext cx="1984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The two fluxes can be calculated by solving the mole balances on the liquid film</a:t>
            </a:r>
          </a:p>
          <a:p>
            <a:pPr marL="762000" lvl="1"/>
            <a:r>
              <a:rPr lang="en-US" altLang="en-US"/>
              <a:t>Write the mole balances on the liquid film, neglecting curvature of the interface, along with the boundary conditions needed to solve them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The two fluxes can be calculated by solving the mole balances on the liquid film</a:t>
            </a:r>
          </a:p>
          <a:p>
            <a:pPr marL="762000" lvl="1"/>
            <a:r>
              <a:rPr lang="en-US" altLang="en-US"/>
              <a:t>Write the mole balances on the liquid film, neglecting curvature of the interface, along with the boundary conditions needed to solve them</a:t>
            </a:r>
          </a:p>
          <a:p>
            <a:pPr marL="1206500" lvl="2">
              <a:spcBef>
                <a:spcPts val="2100"/>
              </a:spcBef>
            </a:pPr>
            <a:r>
              <a:rPr lang="en-US" altLang="en-US"/>
              <a:t>  </a:t>
            </a:r>
          </a:p>
          <a:p>
            <a:pPr marL="1206500" lvl="2">
              <a:spcBef>
                <a:spcPts val="4700"/>
              </a:spcBef>
            </a:pPr>
            <a:r>
              <a:rPr lang="en-US" altLang="en-US"/>
              <a:t> </a:t>
            </a:r>
          </a:p>
          <a:p>
            <a:pPr marL="762000" lvl="1">
              <a:spcBef>
                <a:spcPts val="3200"/>
              </a:spcBef>
            </a:pPr>
            <a:r>
              <a:rPr lang="en-US" altLang="en-US"/>
              <a:t>What unknown quantities are needed in order to solve the liquid film mole balances?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200" y="1905000"/>
            <a:ext cx="22606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1300" y="2070100"/>
            <a:ext cx="167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800" y="2768600"/>
            <a:ext cx="29718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0" y="2959100"/>
            <a:ext cx="167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79600"/>
            <a:ext cx="24003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68600"/>
            <a:ext cx="24003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The two fluxes can be calculated by solving the mole balances on the liquid film</a:t>
            </a:r>
          </a:p>
          <a:p>
            <a:pPr marL="762000" lvl="1"/>
            <a:r>
              <a:rPr lang="en-US" altLang="en-US"/>
              <a:t>Write the mole balances on the liquid film, neglecting curvature of the interface, along with the boundary conditions needed to solve them</a:t>
            </a:r>
          </a:p>
          <a:p>
            <a:pPr marL="1206500" lvl="2">
              <a:spcBef>
                <a:spcPts val="2100"/>
              </a:spcBef>
            </a:pPr>
            <a:r>
              <a:rPr lang="en-US" altLang="en-US"/>
              <a:t>  </a:t>
            </a:r>
          </a:p>
          <a:p>
            <a:pPr marL="1206500" lvl="2">
              <a:spcBef>
                <a:spcPts val="4700"/>
              </a:spcBef>
            </a:pPr>
            <a:r>
              <a:rPr lang="en-US" altLang="en-US"/>
              <a:t> </a:t>
            </a:r>
          </a:p>
          <a:p>
            <a:pPr marL="762000" lvl="1">
              <a:spcBef>
                <a:spcPts val="3200"/>
              </a:spcBef>
            </a:pPr>
            <a:r>
              <a:rPr lang="en-US" altLang="en-US"/>
              <a:t>What unknown quantities are needed in order to solve the liquid film mole balances?</a:t>
            </a:r>
          </a:p>
          <a:p>
            <a:pPr marL="1206500" lvl="2"/>
            <a:r>
              <a:rPr lang="en-US" altLang="en-US"/>
              <a:t>C</a:t>
            </a:r>
            <a:r>
              <a:rPr lang="en-US" altLang="en-US" baseline="-6000"/>
              <a:t>A,l</a:t>
            </a:r>
          </a:p>
          <a:p>
            <a:pPr marL="762000" lvl="1"/>
            <a:r>
              <a:rPr lang="en-US" altLang="en-US"/>
              <a:t>How are the fluxes calculated once the liquid film mole balances have been solved?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200" y="1905000"/>
            <a:ext cx="22606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1300" y="2070100"/>
            <a:ext cx="167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800" y="2768600"/>
            <a:ext cx="29718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0" y="2959100"/>
            <a:ext cx="167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79600"/>
            <a:ext cx="24003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68600"/>
            <a:ext cx="24003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The two fluxes can be calculated by solving the mole balances on the liquid film</a:t>
            </a:r>
          </a:p>
          <a:p>
            <a:pPr marL="762000" lvl="1"/>
            <a:r>
              <a:rPr lang="en-US" altLang="en-US"/>
              <a:t>Write the mole balances on the liquid film, neglecting curvature of the interface, along with the boundary conditions needed to solve them</a:t>
            </a:r>
          </a:p>
          <a:p>
            <a:pPr marL="1206500" lvl="2">
              <a:spcBef>
                <a:spcPts val="2100"/>
              </a:spcBef>
            </a:pPr>
            <a:r>
              <a:rPr lang="en-US" altLang="en-US"/>
              <a:t>  </a:t>
            </a:r>
          </a:p>
          <a:p>
            <a:pPr marL="1206500" lvl="2">
              <a:spcBef>
                <a:spcPts val="4700"/>
              </a:spcBef>
            </a:pPr>
            <a:r>
              <a:rPr lang="en-US" altLang="en-US"/>
              <a:t> </a:t>
            </a:r>
          </a:p>
          <a:p>
            <a:pPr marL="762000" lvl="1">
              <a:spcBef>
                <a:spcPts val="3200"/>
              </a:spcBef>
            </a:pPr>
            <a:r>
              <a:rPr lang="en-US" altLang="en-US"/>
              <a:t>What unknown quantities are needed in order to solve the liquid film mole balances?</a:t>
            </a:r>
          </a:p>
          <a:p>
            <a:pPr marL="1206500" lvl="2"/>
            <a:r>
              <a:rPr lang="en-US" altLang="en-US"/>
              <a:t>C</a:t>
            </a:r>
            <a:r>
              <a:rPr lang="en-US" altLang="en-US" baseline="-6000"/>
              <a:t>A,l</a:t>
            </a:r>
          </a:p>
          <a:p>
            <a:pPr marL="762000" lvl="1"/>
            <a:r>
              <a:rPr lang="en-US" altLang="en-US"/>
              <a:t>How are the fluxes calculated once the liquid film mole balances have been solved?</a:t>
            </a:r>
          </a:p>
          <a:p>
            <a:pPr marL="1206500" lvl="2"/>
            <a:r>
              <a:rPr lang="en-US" altLang="en-US"/>
              <a:t>Solving the liquid film mole balances gives C</a:t>
            </a:r>
            <a:r>
              <a:rPr lang="en-US" altLang="en-US" baseline="-6000"/>
              <a:t>A,f</a:t>
            </a:r>
            <a:r>
              <a:rPr lang="en-US" altLang="en-US"/>
              <a:t> and C</a:t>
            </a:r>
            <a:r>
              <a:rPr lang="en-US" altLang="en-US" baseline="-6000"/>
              <a:t>B,f</a:t>
            </a:r>
            <a:r>
              <a:rPr lang="en-US" altLang="en-US"/>
              <a:t> as a function of x between x = 0 and x = x</a:t>
            </a:r>
            <a:r>
              <a:rPr lang="en-US" altLang="en-US" baseline="-6000"/>
              <a:t>L</a:t>
            </a:r>
            <a:endParaRPr lang="en-US" altLang="en-US"/>
          </a:p>
          <a:p>
            <a:pPr marL="1206500" lvl="2"/>
            <a:r>
              <a:rPr lang="en-US" altLang="en-US"/>
              <a:t>From the concentrations of C</a:t>
            </a:r>
            <a:r>
              <a:rPr lang="en-US" altLang="en-US" baseline="-6000"/>
              <a:t>A,f</a:t>
            </a:r>
            <a:r>
              <a:rPr lang="en-US" altLang="en-US"/>
              <a:t> and C</a:t>
            </a:r>
            <a:r>
              <a:rPr lang="en-US" altLang="en-US" baseline="-6000"/>
              <a:t>B,f</a:t>
            </a:r>
            <a:r>
              <a:rPr lang="en-US" altLang="en-US"/>
              <a:t> as a function of x, the derivatives of C</a:t>
            </a:r>
            <a:r>
              <a:rPr lang="en-US" altLang="en-US" baseline="-6000"/>
              <a:t>A,f</a:t>
            </a:r>
            <a:r>
              <a:rPr lang="en-US" altLang="en-US"/>
              <a:t> and C</a:t>
            </a:r>
            <a:r>
              <a:rPr lang="en-US" altLang="en-US" baseline="-6000"/>
              <a:t>B,f</a:t>
            </a:r>
            <a:r>
              <a:rPr lang="en-US" altLang="en-US"/>
              <a:t> can be calculated at any value of x</a:t>
            </a:r>
          </a:p>
          <a:p>
            <a:pPr marL="1206500" lvl="2"/>
            <a:r>
              <a:rPr lang="en-US" altLang="en-US"/>
              <a:t>The derivatives of C</a:t>
            </a:r>
            <a:r>
              <a:rPr lang="en-US" altLang="en-US" baseline="-6000"/>
              <a:t>A,f</a:t>
            </a:r>
            <a:r>
              <a:rPr lang="en-US" altLang="en-US"/>
              <a:t> and C</a:t>
            </a:r>
            <a:r>
              <a:rPr lang="en-US" altLang="en-US" baseline="-6000"/>
              <a:t>B,f</a:t>
            </a:r>
            <a:r>
              <a:rPr lang="en-US" altLang="en-US"/>
              <a:t> at x = x</a:t>
            </a:r>
            <a:r>
              <a:rPr lang="en-US" altLang="en-US" baseline="-6000"/>
              <a:t>L</a:t>
            </a:r>
            <a:r>
              <a:rPr lang="en-US" altLang="en-US"/>
              <a:t> can be used to calculate the fluxes</a:t>
            </a:r>
          </a:p>
          <a:p>
            <a:pPr marL="1651000" lvl="3">
              <a:spcBef>
                <a:spcPts val="1700"/>
              </a:spcBef>
            </a:pPr>
            <a:r>
              <a:rPr lang="en-US" altLang="en-US"/>
              <a:t> </a:t>
            </a:r>
          </a:p>
          <a:p>
            <a:pPr marL="1651000" lvl="3">
              <a:spcBef>
                <a:spcPts val="4400"/>
              </a:spcBef>
            </a:pPr>
            <a:r>
              <a:rPr lang="en-US" altLang="en-US"/>
              <a:t> </a:t>
            </a:r>
          </a:p>
          <a:p>
            <a:pPr>
              <a:spcBef>
                <a:spcPts val="2200"/>
              </a:spcBef>
            </a:pPr>
            <a:r>
              <a:rPr lang="en-US" altLang="en-US"/>
              <a:t>Returning to the bulk liquid mole balances, we now have 2 equations, and two unknowns</a:t>
            </a:r>
          </a:p>
          <a:p>
            <a:pPr marL="762000" lvl="1"/>
            <a:r>
              <a:rPr lang="en-US" altLang="en-US"/>
              <a:t>C</a:t>
            </a:r>
            <a:r>
              <a:rPr lang="en-US" altLang="en-US" baseline="-6000"/>
              <a:t>A,l</a:t>
            </a:r>
            <a:r>
              <a:rPr lang="en-US" altLang="en-US"/>
              <a:t> and 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200" y="1905000"/>
            <a:ext cx="22606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1300" y="2070100"/>
            <a:ext cx="167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800" y="2768600"/>
            <a:ext cx="29718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0" y="2959100"/>
            <a:ext cx="167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79600"/>
            <a:ext cx="24003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68600"/>
            <a:ext cx="24003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311900"/>
            <a:ext cx="27051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7124700"/>
            <a:ext cx="27051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63" y="8699500"/>
            <a:ext cx="1984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To implement this numerically</a:t>
            </a:r>
          </a:p>
          <a:p>
            <a:pPr marL="762000" lvl="1"/>
            <a:r>
              <a:rPr lang="en-US" altLang="en-US"/>
              <a:t>There are two bulk liquid mole balances</a:t>
            </a:r>
          </a:p>
          <a:p>
            <a:pPr marL="1206500" lvl="2"/>
            <a:r>
              <a:rPr lang="en-US" altLang="en-US"/>
              <a:t> </a:t>
            </a:r>
          </a:p>
          <a:p>
            <a:pPr marL="1206500" lvl="2">
              <a:spcBef>
                <a:spcPts val="2200"/>
              </a:spcBef>
            </a:pPr>
            <a:r>
              <a:rPr lang="en-US" altLang="en-US"/>
              <a:t> </a:t>
            </a:r>
          </a:p>
          <a:p>
            <a:pPr marL="762000" lvl="1"/>
            <a:r>
              <a:rPr lang="en-US" altLang="en-US"/>
              <a:t>These mole balances can be solved numerically for x</a:t>
            </a:r>
            <a:r>
              <a:rPr lang="en-US" altLang="en-US" baseline="-6000"/>
              <a:t>L</a:t>
            </a:r>
            <a:r>
              <a:rPr lang="en-US" altLang="en-US"/>
              <a:t> and C</a:t>
            </a:r>
            <a:r>
              <a:rPr lang="en-US" altLang="en-US" baseline="-6000"/>
              <a:t>A,l</a:t>
            </a:r>
            <a:r>
              <a:rPr lang="en-US" altLang="en-US"/>
              <a:t>; to do so one must provide</a:t>
            </a:r>
          </a:p>
          <a:p>
            <a:pPr marL="1206500" lvl="2"/>
            <a:r>
              <a:rPr lang="en-US" altLang="en-US"/>
              <a:t>guesses for x</a:t>
            </a:r>
            <a:r>
              <a:rPr lang="en-US" altLang="en-US" baseline="-6000"/>
              <a:t>L</a:t>
            </a:r>
            <a:r>
              <a:rPr lang="en-US" altLang="en-US"/>
              <a:t> and C</a:t>
            </a:r>
            <a:r>
              <a:rPr lang="en-US" altLang="en-US" baseline="-6000"/>
              <a:t>A,l</a:t>
            </a:r>
            <a:endParaRPr lang="en-US" altLang="en-US"/>
          </a:p>
          <a:p>
            <a:pPr marL="1206500" lvl="2"/>
            <a:r>
              <a:rPr lang="en-US" altLang="en-US"/>
              <a:t>code that is given x</a:t>
            </a:r>
            <a:r>
              <a:rPr lang="en-US" altLang="en-US" baseline="-6000"/>
              <a:t>L</a:t>
            </a:r>
            <a:r>
              <a:rPr lang="en-US" altLang="en-US"/>
              <a:t> and C</a:t>
            </a:r>
            <a:r>
              <a:rPr lang="en-US" altLang="en-US" baseline="-6000"/>
              <a:t>A,l</a:t>
            </a:r>
            <a:r>
              <a:rPr lang="en-US" altLang="en-US"/>
              <a:t>, and that evaluates the left hand sides of the bulk liquid mole balances (as written)</a:t>
            </a:r>
          </a:p>
          <a:p>
            <a:pPr marL="762000" lvl="1"/>
            <a:r>
              <a:rPr lang="en-US" altLang="en-US"/>
              <a:t>The code that is given x</a:t>
            </a:r>
            <a:r>
              <a:rPr lang="en-US" altLang="en-US" baseline="-6000"/>
              <a:t>L</a:t>
            </a:r>
            <a:r>
              <a:rPr lang="en-US" altLang="en-US"/>
              <a:t> and C</a:t>
            </a:r>
            <a:r>
              <a:rPr lang="en-US" altLang="en-US" baseline="-6000"/>
              <a:t>A,l</a:t>
            </a:r>
            <a:r>
              <a:rPr lang="en-US" altLang="en-US"/>
              <a:t>, and that evaluates the left hand sides of the bulk liquid mole balances</a:t>
            </a:r>
          </a:p>
          <a:p>
            <a:pPr marL="1206500" lvl="2"/>
            <a:r>
              <a:rPr lang="en-US" altLang="en-US"/>
              <a:t>Must first solve the liquid film mole balances</a:t>
            </a:r>
          </a:p>
          <a:p>
            <a:pPr marL="1206500" lvl="2"/>
            <a:r>
              <a:rPr lang="en-US" altLang="en-US"/>
              <a:t>Then must use the result to calculate the fluxes,             ,               and </a:t>
            </a:r>
          </a:p>
          <a:p>
            <a:pPr marL="1206500" lvl="2">
              <a:spcBef>
                <a:spcPts val="1100"/>
              </a:spcBef>
            </a:pPr>
            <a:r>
              <a:rPr lang="en-US" altLang="en-US"/>
              <a:t>After which the left-hand sides of the bulk liquid mole balances (above) can be evaluated</a:t>
            </a:r>
          </a:p>
          <a:p>
            <a:pPr marL="762000" lvl="1">
              <a:spcBef>
                <a:spcPts val="1200"/>
              </a:spcBef>
            </a:pPr>
            <a:r>
              <a:rPr lang="en-US" altLang="en-US"/>
              <a:t>Upon doing this, C</a:t>
            </a:r>
            <a:r>
              <a:rPr lang="en-US" altLang="en-US" baseline="-6000"/>
              <a:t>A,l</a:t>
            </a:r>
            <a:r>
              <a:rPr lang="en-US" altLang="en-US"/>
              <a:t> and     can be calculated</a:t>
            </a:r>
          </a:p>
          <a:p>
            <a:pPr marL="762000" lvl="1">
              <a:spcBef>
                <a:spcPts val="1000"/>
              </a:spcBef>
            </a:pPr>
            <a:r>
              <a:rPr lang="en-US" altLang="en-US"/>
              <a:t>To calculate the fraction of the conversion that occurs in the liquid film</a:t>
            </a:r>
          </a:p>
          <a:p>
            <a:pPr marL="1206500" lvl="2">
              <a:spcBef>
                <a:spcPts val="2100"/>
              </a:spcBef>
            </a:pPr>
            <a:r>
              <a:rPr lang="en-US" altLang="en-US"/>
              <a:t> </a:t>
            </a:r>
          </a:p>
          <a:p>
            <a:pPr>
              <a:spcBef>
                <a:spcPts val="2500"/>
              </a:spcBef>
            </a:pPr>
            <a:r>
              <a:rPr lang="en-US" altLang="en-US"/>
              <a:t>The calculations can be implemented using the AFCoKaRE template files SolvNonDif.m and SolvBVDif.m</a:t>
            </a:r>
          </a:p>
          <a:p>
            <a:pPr marL="762000" lvl="1"/>
            <a:r>
              <a:rPr lang="en-US" altLang="en-US"/>
              <a:t>C</a:t>
            </a:r>
            <a:r>
              <a:rPr lang="en-US" altLang="en-US" baseline="-6000"/>
              <a:t>A,l</a:t>
            </a:r>
            <a:r>
              <a:rPr lang="en-US" altLang="en-US"/>
              <a:t> = 1.0 x 10</a:t>
            </a:r>
            <a:r>
              <a:rPr lang="en-US" altLang="en-US" baseline="32000"/>
              <a:t>-4</a:t>
            </a:r>
            <a:r>
              <a:rPr lang="en-US" altLang="en-US"/>
              <a:t> mol L</a:t>
            </a:r>
            <a:r>
              <a:rPr lang="en-US" altLang="en-US" baseline="32000"/>
              <a:t>-1</a:t>
            </a:r>
            <a:endParaRPr lang="en-US" altLang="en-US"/>
          </a:p>
          <a:p>
            <a:pPr marL="762000" lvl="1">
              <a:spcBef>
                <a:spcPts val="1000"/>
              </a:spcBef>
            </a:pPr>
            <a:r>
              <a:rPr lang="en-US" altLang="en-US"/>
              <a:t>    = 163.5 cm</a:t>
            </a:r>
            <a:r>
              <a:rPr lang="en-US" altLang="en-US" baseline="32000"/>
              <a:t>3</a:t>
            </a:r>
            <a:r>
              <a:rPr lang="en-US" altLang="en-US"/>
              <a:t> min</a:t>
            </a:r>
            <a:r>
              <a:rPr lang="en-US" altLang="en-US" baseline="32000"/>
              <a:t>-1</a:t>
            </a:r>
            <a:endParaRPr lang="en-US" altLang="en-US"/>
          </a:p>
          <a:p>
            <a:pPr marL="762000" lvl="1">
              <a:spcBef>
                <a:spcPts val="1000"/>
              </a:spcBef>
            </a:pPr>
            <a:r>
              <a:rPr lang="en-US" altLang="en-US"/>
              <a:t>12.4% of the conversion occurs in the liquid film (which is only 0.076% of the liquid volume)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70000"/>
            <a:ext cx="4025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16100"/>
            <a:ext cx="4889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00" y="4483100"/>
            <a:ext cx="800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100" y="4483100"/>
            <a:ext cx="800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700" y="4483100"/>
            <a:ext cx="7112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63" y="5359400"/>
            <a:ext cx="1984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13" y="6057900"/>
            <a:ext cx="47259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8153400"/>
            <a:ext cx="1968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srgbClr val="B3B3B3"/>
                </a:solidFill>
              </a:rPr>
              <a:t>Where We’ve Been</a:t>
            </a:r>
            <a:r>
              <a:rPr lang="en-US" altLang="en-US"/>
              <a:t> &amp; Where We’re Going</a:t>
            </a:r>
          </a:p>
        </p:txBody>
      </p:sp>
      <p:sp>
        <p:nvSpPr>
          <p:cNvPr id="2867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 altLang="en-US"/>
              <a:t>Part IV - Non-Ideal Reactions and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Alternatives to the Ideal Reactor Models</a:t>
            </a:r>
          </a:p>
          <a:p>
            <a:pPr marL="762000" lvl="1"/>
            <a:r>
              <a:rPr lang="en-US" altLang="en-US"/>
              <a:t>B. Coupled Chemical and Physical Kinetics</a:t>
            </a:r>
          </a:p>
          <a:p>
            <a:pPr marL="1206500" lvl="2">
              <a:buClr>
                <a:srgbClr val="999999"/>
              </a:buClr>
            </a:pPr>
            <a:r>
              <a:rPr lang="en-US" altLang="en-US">
                <a:solidFill>
                  <a:srgbClr val="999999"/>
                </a:solidFill>
              </a:rPr>
              <a:t>38. Heterogeneous Catalytic Reactions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39. Gas-Liquid Reactions</a:t>
            </a:r>
          </a:p>
          <a:p>
            <a:pPr marL="1206500" lvl="2"/>
            <a:r>
              <a:rPr lang="en-US" altLang="en-US"/>
              <a:t>40. Gas-Solid Reactions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srgbClr val="B3B3B3"/>
                </a:solidFill>
              </a:rPr>
              <a:t>Where We’ve Been</a:t>
            </a:r>
            <a:r>
              <a:rPr lang="en-US" altLang="en-US"/>
              <a:t> &amp; Where We’re 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 altLang="en-US"/>
              <a:t>Part IV - Non-Ideal Reactions and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Alternatives to the Ideal Reactor Models</a:t>
            </a:r>
          </a:p>
          <a:p>
            <a:pPr marL="762000" lvl="1"/>
            <a:r>
              <a:rPr lang="en-US" altLang="en-US"/>
              <a:t>B. Coupled Chemical and Physical Kinetics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38. Heterogeneous Catalytic Reactions</a:t>
            </a:r>
          </a:p>
          <a:p>
            <a:pPr marL="1206500" lvl="2"/>
            <a:r>
              <a:rPr lang="en-US" altLang="en-US"/>
              <a:t>39. Gas-Liquid Reactions</a:t>
            </a:r>
          </a:p>
          <a:p>
            <a:pPr marL="1206500" lvl="2"/>
            <a:r>
              <a:rPr lang="en-US" altLang="en-US"/>
              <a:t>40. Gas-Solid Reactions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Two Film Model for Gas-Liquid Reactions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397000"/>
            <a:ext cx="5232400" cy="7632700"/>
          </a:xfrm>
          <a:ln/>
        </p:spPr>
        <p:txBody>
          <a:bodyPr/>
          <a:lstStyle/>
          <a:p>
            <a:r>
              <a:rPr lang="en-US" altLang="en-US" sz="1800"/>
              <a:t>Thin films between the bulk fluid and the interface exist in each phase</a:t>
            </a:r>
          </a:p>
          <a:p>
            <a:r>
              <a:rPr lang="en-US" altLang="en-US" sz="1800"/>
              <a:t>In these films mass transport occurs only by diffusion</a:t>
            </a:r>
          </a:p>
          <a:p>
            <a:r>
              <a:rPr lang="en-US" altLang="en-US" sz="1800"/>
              <a:t>At the interface, x = 0, phase equilibrium is established</a:t>
            </a:r>
          </a:p>
          <a:p>
            <a:pPr marL="762000" lvl="1"/>
            <a:r>
              <a:rPr lang="en-US" altLang="en-US"/>
              <a:t>P</a:t>
            </a:r>
            <a:r>
              <a:rPr lang="en-US" altLang="en-US" baseline="-6000"/>
              <a:t>Ai</a:t>
            </a:r>
            <a:r>
              <a:rPr lang="en-US" altLang="en-US"/>
              <a:t> = h</a:t>
            </a:r>
            <a:r>
              <a:rPr lang="en-US" altLang="en-US" baseline="-6000"/>
              <a:t>A</a:t>
            </a:r>
            <a:r>
              <a:rPr lang="en-US" altLang="en-US"/>
              <a:t> C</a:t>
            </a:r>
            <a:r>
              <a:rPr lang="en-US" altLang="en-US" baseline="-6000"/>
              <a:t>Ai</a:t>
            </a:r>
            <a:r>
              <a:rPr lang="en-US" altLang="en-US"/>
              <a:t> (Henry’s law)</a:t>
            </a:r>
          </a:p>
          <a:p>
            <a:r>
              <a:rPr lang="en-US" altLang="en-US" sz="1800"/>
              <a:t>Hatta number, γ, represents rate of reaction relative to rate of diffusion</a:t>
            </a:r>
          </a:p>
          <a:p>
            <a:r>
              <a:rPr lang="en-US" altLang="en-US" sz="1800"/>
              <a:t>Liquid effectiveness factor, η</a:t>
            </a:r>
            <a:r>
              <a:rPr lang="en-US" altLang="en-US" sz="1800" baseline="-6000"/>
              <a:t>L</a:t>
            </a:r>
            <a:r>
              <a:rPr lang="en-US" altLang="en-US" sz="1800"/>
              <a:t>, is ratio of actual rate to rate if there were no concentration gradients</a:t>
            </a:r>
          </a:p>
          <a:p>
            <a:r>
              <a:rPr lang="en-US" altLang="en-US" sz="1800"/>
              <a:t>Liquid enhancement factor, ζ, is ratio of actual gas absorption rate to gas absorption rate if no chemical reaction occurred</a:t>
            </a:r>
          </a:p>
          <a:p>
            <a:r>
              <a:rPr lang="en-US" altLang="en-US" sz="1800"/>
              <a:t>Definitions of γ, η</a:t>
            </a:r>
            <a:r>
              <a:rPr lang="en-US" altLang="en-US" sz="1800" baseline="-6000"/>
              <a:t>L</a:t>
            </a:r>
            <a:r>
              <a:rPr lang="en-US" altLang="en-US" sz="1800"/>
              <a:t> and ζ depend upon geometry, form of rate expression and other assumptions</a:t>
            </a:r>
          </a:p>
          <a:p>
            <a:r>
              <a:rPr lang="en-US" altLang="en-US" sz="1800"/>
              <a:t>Expressions at right for geometry shown, reaction first order in A only, non-volatile liquid reactant B, and comparable rates of reaction and diffusion</a:t>
            </a:r>
          </a:p>
          <a:p>
            <a:pPr marL="762000" lvl="1"/>
            <a:r>
              <a:rPr lang="en-US" altLang="en-US"/>
              <a:t>Change if these conditions change</a:t>
            </a:r>
          </a:p>
          <a:p>
            <a:pPr marL="762000" lvl="1"/>
            <a:r>
              <a:rPr lang="en-US" altLang="en-US"/>
              <a:t>Often requires numerical solution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4821238"/>
            <a:ext cx="23114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00" y="6234113"/>
            <a:ext cx="47117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32700"/>
            <a:ext cx="3022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1358900"/>
            <a:ext cx="59563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 altLang="en-US"/>
              <a:t>Questions?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>
              <a:buNone/>
              <a:tabLst>
                <a:tab pos="9863138" algn="r"/>
                <a:tab pos="9863138" algn="r"/>
              </a:tabLst>
            </a:pPr>
            <a:r>
              <a:rPr lang="en-US" altLang="en-US" dirty="0"/>
              <a:t>Pure gas phase A and a liquid solution containing B at a feed concentration of 2.5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 react isothermally at 35 ºC in a steady state CSTR according to reaction (1). At that temperature, the rate coefficient in equation (2) is equal to 5.1 x 10</a:t>
            </a:r>
            <a:r>
              <a:rPr lang="en-US" altLang="en-US" baseline="32000" dirty="0"/>
              <a:t>8</a:t>
            </a:r>
            <a:r>
              <a:rPr lang="en-US" altLang="en-US" dirty="0"/>
              <a:t> cm</a:t>
            </a:r>
            <a:r>
              <a:rPr lang="en-US" altLang="en-US" baseline="32000" dirty="0"/>
              <a:t>3</a:t>
            </a:r>
            <a:r>
              <a:rPr lang="en-US" altLang="en-US" dirty="0"/>
              <a:t> mol</a:t>
            </a:r>
            <a:r>
              <a:rPr lang="en-US" altLang="en-US" baseline="32000" dirty="0"/>
              <a:t>-1</a:t>
            </a:r>
            <a:r>
              <a:rPr lang="en-US" altLang="en-US" dirty="0"/>
              <a:t> min</a:t>
            </a:r>
            <a:r>
              <a:rPr lang="en-US" altLang="en-US" baseline="32000" dirty="0"/>
              <a:t>-1</a:t>
            </a:r>
            <a:r>
              <a:rPr lang="en-US" altLang="en-US" dirty="0"/>
              <a:t>. None of the solution components are volatile, and the reactor has been designed so that the liquid phase is perfectly mixed, the interfacial area is constant and equal to 3 cm</a:t>
            </a:r>
            <a:r>
              <a:rPr lang="en-US" altLang="en-US" baseline="32000" dirty="0"/>
              <a:t>2</a:t>
            </a:r>
            <a:r>
              <a:rPr lang="en-US" altLang="en-US" dirty="0"/>
              <a:t> per cm</a:t>
            </a:r>
            <a:r>
              <a:rPr lang="en-US" altLang="en-US" baseline="32000" dirty="0"/>
              <a:t>3</a:t>
            </a:r>
            <a:r>
              <a:rPr lang="en-US" altLang="en-US" dirty="0"/>
              <a:t> of liquid, and the gas pressure is constant and equal to 5 atm. The liquid volume may be assumed to be constant and equal to 250 cm</a:t>
            </a:r>
            <a:r>
              <a:rPr lang="en-US" altLang="en-US" baseline="32000" dirty="0"/>
              <a:t>3</a:t>
            </a:r>
            <a:r>
              <a:rPr lang="en-US" altLang="en-US" dirty="0"/>
              <a:t>. The Henry’s law constant for A is equal to 40 L </a:t>
            </a:r>
            <a:r>
              <a:rPr lang="en-US" altLang="en-US" dirty="0" err="1"/>
              <a:t>atm</a:t>
            </a:r>
            <a:r>
              <a:rPr lang="en-US" altLang="en-US" dirty="0"/>
              <a:t> mol</a:t>
            </a:r>
            <a:r>
              <a:rPr lang="en-US" altLang="en-US" baseline="32000" dirty="0"/>
              <a:t>-1</a:t>
            </a:r>
            <a:r>
              <a:rPr lang="en-US" altLang="en-US" dirty="0"/>
              <a:t>, its diffusion coefficient in the liquid is equal to 1.7 x 10</a:t>
            </a:r>
            <a:r>
              <a:rPr lang="en-US" altLang="en-US" baseline="32000" dirty="0"/>
              <a:t>-5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r>
              <a:rPr lang="en-US" altLang="en-US" dirty="0"/>
              <a:t>, the liquid mass transfer coefficient for A is 6.7 x 10</a:t>
            </a:r>
            <a:r>
              <a:rPr lang="en-US" altLang="en-US" baseline="32000" dirty="0"/>
              <a:t>-2</a:t>
            </a:r>
            <a:r>
              <a:rPr lang="en-US" altLang="en-US" dirty="0"/>
              <a:t> cm s</a:t>
            </a:r>
            <a:r>
              <a:rPr lang="en-US" altLang="en-US" baseline="32000" dirty="0"/>
              <a:t>-1</a:t>
            </a:r>
            <a:r>
              <a:rPr lang="en-US" altLang="en-US" dirty="0"/>
              <a:t>, and the diffusion coefficient of B in the liquid is 8 x 10</a:t>
            </a:r>
            <a:r>
              <a:rPr lang="en-US" altLang="en-US" baseline="32000" dirty="0"/>
              <a:t>-6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r>
              <a:rPr lang="en-US" altLang="en-US" dirty="0"/>
              <a:t>. At what liquid flow rate will 99% of the B be converted? What fraction of that conversion will take place in the liquid film? What will the liquid phase concentration of A equal? You may assume a planar interface between the gas and the liquid.</a:t>
            </a:r>
          </a:p>
          <a:p>
            <a:pPr>
              <a:tabLst>
                <a:tab pos="9863138" algn="r"/>
                <a:tab pos="9863138" algn="r"/>
              </a:tabLst>
            </a:pPr>
            <a:endParaRPr lang="en-US" altLang="en-US" dirty="0"/>
          </a:p>
          <a:p>
            <a:pPr marL="0" indent="0">
              <a:buNone/>
              <a:tabLst>
                <a:tab pos="9863138" algn="r"/>
                <a:tab pos="9863138" algn="r"/>
              </a:tabLst>
            </a:pPr>
            <a:r>
              <a:rPr lang="en-US" altLang="en-US" dirty="0">
                <a:ea typeface="Lucida Grande" charset="0"/>
                <a:cs typeface="Lucida Grande" charset="0"/>
              </a:rPr>
              <a:t>A + B → Z</a:t>
            </a:r>
            <a:r>
              <a:rPr lang="en-US" altLang="en-US" dirty="0"/>
              <a:t>	(1)</a:t>
            </a:r>
          </a:p>
          <a:p>
            <a:pPr marL="0" indent="0">
              <a:spcBef>
                <a:spcPts val="3000"/>
              </a:spcBef>
              <a:buNone/>
              <a:tabLst>
                <a:tab pos="9863138" algn="r"/>
                <a:tab pos="9863138" algn="r"/>
              </a:tabLst>
            </a:pPr>
            <a:r>
              <a:rPr lang="en-US" altLang="en-US" dirty="0"/>
              <a:t>	(2)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8382000"/>
            <a:ext cx="15382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39.1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The liquid volume and the interfacial area are constant</a:t>
            </a:r>
          </a:p>
          <a:p>
            <a:r>
              <a:rPr lang="en-US" altLang="en-US"/>
              <a:t>The gas is pure A</a:t>
            </a:r>
          </a:p>
          <a:p>
            <a:pPr marL="762000" lvl="1"/>
            <a:r>
              <a:rPr lang="en-US" altLang="en-US"/>
              <a:t>There is no boundary layer because there can’t be a concentration gradient</a:t>
            </a:r>
          </a:p>
          <a:p>
            <a:pPr marL="762000" lvl="1"/>
            <a:r>
              <a:rPr lang="en-US" altLang="en-US"/>
              <a:t>The partial pressure at the interface is equal to the (known) bulk gas pressure</a:t>
            </a:r>
          </a:p>
          <a:p>
            <a:pPr marL="1206500" lvl="2"/>
            <a:r>
              <a:rPr lang="en-US" altLang="en-US"/>
              <a:t>P</a:t>
            </a:r>
            <a:r>
              <a:rPr lang="en-US" altLang="en-US" baseline="-6000"/>
              <a:t>A,i</a:t>
            </a:r>
            <a:r>
              <a:rPr lang="en-US" altLang="en-US"/>
              <a:t> = P</a:t>
            </a:r>
            <a:r>
              <a:rPr lang="en-US" altLang="en-US" baseline="-6000"/>
              <a:t>A,g</a:t>
            </a:r>
            <a:endParaRPr lang="en-US" altLang="en-US"/>
          </a:p>
          <a:p>
            <a:pPr marL="1206500" lvl="2"/>
            <a:r>
              <a:rPr lang="en-US" altLang="en-US"/>
              <a:t>C</a:t>
            </a:r>
            <a:r>
              <a:rPr lang="en-US" altLang="en-US" baseline="-6000"/>
              <a:t>A,i</a:t>
            </a:r>
            <a:r>
              <a:rPr lang="en-US" altLang="en-US"/>
              <a:t> = P</a:t>
            </a:r>
            <a:r>
              <a:rPr lang="en-US" altLang="en-US" baseline="-6000"/>
              <a:t>A,i</a:t>
            </a:r>
            <a:r>
              <a:rPr lang="en-US" altLang="en-US"/>
              <a:t>/h</a:t>
            </a:r>
            <a:r>
              <a:rPr lang="en-US" altLang="en-US" baseline="-6000"/>
              <a:t>A</a:t>
            </a:r>
            <a:endParaRPr lang="en-US" altLang="en-US"/>
          </a:p>
          <a:p>
            <a:r>
              <a:rPr lang="en-US" altLang="en-US"/>
              <a:t>There is a liquid film between the interface and the bulk liquid</a:t>
            </a:r>
          </a:p>
          <a:p>
            <a:pPr marL="762000" lvl="1"/>
            <a:r>
              <a:rPr lang="en-US" altLang="en-US"/>
              <a:t>Schematic is not to scale</a:t>
            </a:r>
          </a:p>
          <a:p>
            <a:r>
              <a:rPr lang="en-US" altLang="en-US"/>
              <a:t>The system is isothermal</a:t>
            </a:r>
          </a:p>
          <a:p>
            <a:pPr marL="762000" lvl="1"/>
            <a:r>
              <a:rPr lang="en-US" altLang="en-US"/>
              <a:t>Mole balances can be solved independently of energy balances</a:t>
            </a:r>
          </a:p>
          <a:p>
            <a:r>
              <a:rPr lang="en-US" altLang="en-US"/>
              <a:t>Approach</a:t>
            </a:r>
          </a:p>
          <a:p>
            <a:pPr marL="762000" lvl="1"/>
            <a:r>
              <a:rPr lang="en-US" altLang="en-US"/>
              <a:t>Write mole balances on the bulk liquid and on the liquid film</a:t>
            </a:r>
          </a:p>
          <a:p>
            <a:pPr marL="1206500" lvl="2"/>
            <a:r>
              <a:rPr lang="en-US" altLang="en-US"/>
              <a:t>They will be coupled and will need to be solved simultaneously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Problem Analysis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2217738"/>
            <a:ext cx="6200775" cy="53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39.1 Solution</a:t>
            </a:r>
          </a:p>
        </p:txBody>
      </p:sp>
      <p:sp>
        <p:nvSpPr>
          <p:cNvPr id="1843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Read through the problem statement</a:t>
            </a:r>
          </a:p>
          <a:p>
            <a:pPr marL="762000" lvl="1"/>
            <a:r>
              <a:rPr lang="en-US" altLang="en-US"/>
              <a:t>each time you encounter a quantity, assign it to the appropriate variable</a:t>
            </a:r>
          </a:p>
          <a:p>
            <a:pPr marL="762000" lvl="1"/>
            <a:r>
              <a:rPr lang="en-US" altLang="en-US"/>
              <a:t>show how to calculate any other necessary constants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39.1 Solution</a:t>
            </a:r>
          </a:p>
        </p:txBody>
      </p:sp>
      <p:sp>
        <p:nvSpPr>
          <p:cNvPr id="1945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Read through the problem statement</a:t>
            </a:r>
          </a:p>
          <a:p>
            <a:pPr marL="762000" lvl="1"/>
            <a:r>
              <a:rPr lang="en-US" altLang="en-US"/>
              <a:t>each time you encounter a quantity, assign it to the appropriate variable</a:t>
            </a:r>
          </a:p>
          <a:p>
            <a:pPr marL="762000" lvl="1"/>
            <a:r>
              <a:rPr lang="en-US" altLang="en-US"/>
              <a:t>show how to calculate any other necessary constants</a:t>
            </a:r>
          </a:p>
          <a:p>
            <a:pPr marL="1206500" lvl="2"/>
            <a:r>
              <a:rPr lang="en-US" altLang="en-US"/>
              <a:t>       = 2.5 mol L</a:t>
            </a:r>
            <a:r>
              <a:rPr lang="en-US" altLang="en-US" baseline="32000"/>
              <a:t>-1</a:t>
            </a:r>
            <a:r>
              <a:rPr lang="en-US" altLang="en-US"/>
              <a:t>, T = 35 ºC, k = 5.1 x 10</a:t>
            </a:r>
            <a:r>
              <a:rPr lang="en-US" altLang="en-US" baseline="32000"/>
              <a:t>8</a:t>
            </a:r>
            <a:r>
              <a:rPr lang="en-US" altLang="en-US"/>
              <a:t> cm</a:t>
            </a:r>
            <a:r>
              <a:rPr lang="en-US" altLang="en-US" baseline="32000"/>
              <a:t>3</a:t>
            </a:r>
            <a:r>
              <a:rPr lang="en-US" altLang="en-US"/>
              <a:t> mol</a:t>
            </a:r>
            <a:r>
              <a:rPr lang="en-US" altLang="en-US" baseline="32000"/>
              <a:t>-1</a:t>
            </a:r>
            <a:r>
              <a:rPr lang="en-US" altLang="en-US"/>
              <a:t> min</a:t>
            </a:r>
            <a:r>
              <a:rPr lang="en-US" altLang="en-US" baseline="32000"/>
              <a:t>-1</a:t>
            </a:r>
            <a:r>
              <a:rPr lang="en-US" altLang="en-US"/>
              <a:t>, S</a:t>
            </a:r>
            <a:r>
              <a:rPr lang="en-US" altLang="en-US" baseline="-6000"/>
              <a:t>V</a:t>
            </a:r>
            <a:r>
              <a:rPr lang="en-US" altLang="en-US"/>
              <a:t> = 3 cm</a:t>
            </a:r>
            <a:r>
              <a:rPr lang="en-US" altLang="en-US" baseline="32000"/>
              <a:t>-1</a:t>
            </a:r>
            <a:r>
              <a:rPr lang="en-US" altLang="en-US"/>
              <a:t>, P = 1.2 atm, </a:t>
            </a:r>
            <a:br>
              <a:rPr lang="en-US" altLang="en-US"/>
            </a:br>
            <a:r>
              <a:rPr lang="en-US" altLang="en-US"/>
              <a:t>V</a:t>
            </a:r>
            <a:r>
              <a:rPr lang="en-US" altLang="en-US" baseline="-6000"/>
              <a:t>l</a:t>
            </a:r>
            <a:r>
              <a:rPr lang="en-US" altLang="en-US"/>
              <a:t> = 250 cm</a:t>
            </a:r>
            <a:r>
              <a:rPr lang="en-US" altLang="en-US" baseline="32000"/>
              <a:t>3</a:t>
            </a:r>
            <a:r>
              <a:rPr lang="en-US" altLang="en-US"/>
              <a:t>, h</a:t>
            </a:r>
            <a:r>
              <a:rPr lang="en-US" altLang="en-US" baseline="-6000"/>
              <a:t>A</a:t>
            </a:r>
            <a:r>
              <a:rPr lang="en-US" altLang="en-US"/>
              <a:t> = 40 L atm mol</a:t>
            </a:r>
            <a:r>
              <a:rPr lang="en-US" altLang="en-US" baseline="32000"/>
              <a:t>-1</a:t>
            </a:r>
            <a:r>
              <a:rPr lang="en-US" altLang="en-US"/>
              <a:t>, D</a:t>
            </a:r>
            <a:r>
              <a:rPr lang="en-US" altLang="en-US" baseline="-6000"/>
              <a:t>A</a:t>
            </a:r>
            <a:r>
              <a:rPr lang="en-US" altLang="en-US"/>
              <a:t> = 1.7 x 10</a:t>
            </a:r>
            <a:r>
              <a:rPr lang="en-US" altLang="en-US" baseline="32000"/>
              <a:t>-5</a:t>
            </a:r>
            <a:r>
              <a:rPr lang="en-US" altLang="en-US"/>
              <a:t> cm</a:t>
            </a:r>
            <a:r>
              <a:rPr lang="en-US" altLang="en-US" baseline="32000"/>
              <a:t>2</a:t>
            </a:r>
            <a:r>
              <a:rPr lang="en-US" altLang="en-US"/>
              <a:t> s</a:t>
            </a:r>
            <a:r>
              <a:rPr lang="en-US" altLang="en-US" baseline="32000"/>
              <a:t>-1</a:t>
            </a:r>
            <a:r>
              <a:rPr lang="en-US" altLang="en-US"/>
              <a:t>, D</a:t>
            </a:r>
            <a:r>
              <a:rPr lang="en-US" altLang="en-US" baseline="-6000"/>
              <a:t>B</a:t>
            </a:r>
            <a:r>
              <a:rPr lang="en-US" altLang="en-US"/>
              <a:t> = 8 x 10</a:t>
            </a:r>
            <a:r>
              <a:rPr lang="en-US" altLang="en-US" baseline="32000"/>
              <a:t>-6</a:t>
            </a:r>
            <a:r>
              <a:rPr lang="en-US" altLang="en-US"/>
              <a:t> cm</a:t>
            </a:r>
            <a:r>
              <a:rPr lang="en-US" altLang="en-US" baseline="32000"/>
              <a:t>2</a:t>
            </a:r>
            <a:r>
              <a:rPr lang="en-US" altLang="en-US"/>
              <a:t> s</a:t>
            </a:r>
            <a:r>
              <a:rPr lang="en-US" altLang="en-US" baseline="32000"/>
              <a:t>-1</a:t>
            </a:r>
            <a:r>
              <a:rPr lang="en-US" altLang="en-US"/>
              <a:t> and </a:t>
            </a:r>
            <a:br>
              <a:rPr lang="en-US" altLang="en-US"/>
            </a:br>
            <a:r>
              <a:rPr lang="en-US" altLang="en-US"/>
              <a:t>C</a:t>
            </a:r>
            <a:r>
              <a:rPr lang="en-US" altLang="en-US" baseline="-6000"/>
              <a:t>B,l</a:t>
            </a:r>
            <a:r>
              <a:rPr lang="en-US" altLang="en-US"/>
              <a:t> = 1.0 mol L</a:t>
            </a:r>
            <a:r>
              <a:rPr lang="en-US" altLang="en-US" baseline="32000"/>
              <a:t>-1</a:t>
            </a:r>
          </a:p>
          <a:p>
            <a:pPr marL="1206500" lvl="2"/>
            <a:r>
              <a:rPr lang="en-US" altLang="en-US"/>
              <a:t>C</a:t>
            </a:r>
            <a:r>
              <a:rPr lang="en-US" altLang="en-US" baseline="-6000"/>
              <a:t>A,i</a:t>
            </a:r>
            <a:r>
              <a:rPr lang="en-US" altLang="en-US"/>
              <a:t> = P</a:t>
            </a:r>
            <a:r>
              <a:rPr lang="en-US" altLang="en-US" baseline="-6000"/>
              <a:t>A,i</a:t>
            </a:r>
            <a:r>
              <a:rPr lang="en-US" altLang="en-US"/>
              <a:t>/h</a:t>
            </a:r>
            <a:r>
              <a:rPr lang="en-US" altLang="en-US" baseline="-6000"/>
              <a:t>A</a:t>
            </a:r>
            <a:r>
              <a:rPr lang="en-US" altLang="en-US"/>
              <a:t>, x</a:t>
            </a:r>
            <a:r>
              <a:rPr lang="en-US" altLang="en-US" baseline="-6000"/>
              <a:t>L</a:t>
            </a:r>
            <a:r>
              <a:rPr lang="en-US" altLang="en-US"/>
              <a:t> = D</a:t>
            </a:r>
            <a:r>
              <a:rPr lang="en-US" altLang="en-US" baseline="-6000"/>
              <a:t>A</a:t>
            </a:r>
            <a:r>
              <a:rPr lang="en-US" altLang="en-US"/>
              <a:t>/k</a:t>
            </a:r>
            <a:r>
              <a:rPr lang="en-US" altLang="en-US" baseline="-6000"/>
              <a:t>L</a:t>
            </a:r>
            <a:endParaRPr lang="en-US" altLang="en-US" baseline="32000"/>
          </a:p>
          <a:p>
            <a:r>
              <a:rPr lang="en-US" altLang="en-US"/>
              <a:t>Write bulk liquid phase mole balances for A and B</a:t>
            </a:r>
          </a:p>
          <a:p>
            <a:pPr marL="762000" lvl="1"/>
            <a:r>
              <a:rPr lang="en-US" altLang="en-US"/>
              <a:t>Let N</a:t>
            </a:r>
            <a:r>
              <a:rPr lang="en-US" altLang="en-US" baseline="-6000"/>
              <a:t>A</a:t>
            </a:r>
            <a:r>
              <a:rPr lang="en-US" altLang="en-US"/>
              <a:t> and N</a:t>
            </a:r>
            <a:r>
              <a:rPr lang="en-US" altLang="en-US" baseline="-6000"/>
              <a:t>B</a:t>
            </a:r>
            <a:r>
              <a:rPr lang="en-US" altLang="en-US"/>
              <a:t> represent the fluxes of A and B </a:t>
            </a:r>
            <a:r>
              <a:rPr lang="en-US" altLang="en-US" b="1" i="1"/>
              <a:t>into</a:t>
            </a:r>
            <a:r>
              <a:rPr lang="en-US" altLang="en-US"/>
              <a:t> the bulk liquid from the liquid film</a:t>
            </a:r>
          </a:p>
          <a:p>
            <a:pPr marL="762000" lvl="1"/>
            <a:r>
              <a:rPr lang="en-US" altLang="en-US"/>
              <a:t>Assume that the liquid film volume is negligible compared to the bulk liquid film volume (i. e. the bulk liquid volume is equal to V</a:t>
            </a:r>
            <a:r>
              <a:rPr lang="en-US" altLang="en-US" baseline="-6000"/>
              <a:t>l</a:t>
            </a:r>
            <a:r>
              <a:rPr lang="en-US" altLang="en-US"/>
              <a:t> above)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55900"/>
            <a:ext cx="4318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39.1 Solution</a:t>
            </a:r>
          </a:p>
        </p:txBody>
      </p:sp>
      <p:sp>
        <p:nvSpPr>
          <p:cNvPr id="2048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Read through the problem statement</a:t>
            </a:r>
          </a:p>
          <a:p>
            <a:pPr marL="762000" lvl="1"/>
            <a:r>
              <a:rPr lang="en-US" altLang="en-US"/>
              <a:t>each time you encounter a quantity, assign it to the appropriate variable</a:t>
            </a:r>
          </a:p>
          <a:p>
            <a:pPr marL="762000" lvl="1"/>
            <a:r>
              <a:rPr lang="en-US" altLang="en-US"/>
              <a:t>show how to calculate any other necessary constants.</a:t>
            </a:r>
          </a:p>
          <a:p>
            <a:pPr marL="1206500" lvl="2"/>
            <a:r>
              <a:rPr lang="en-US" altLang="en-US"/>
              <a:t>       = 2.5 mol L</a:t>
            </a:r>
            <a:r>
              <a:rPr lang="en-US" altLang="en-US" baseline="32000"/>
              <a:t>-1</a:t>
            </a:r>
            <a:r>
              <a:rPr lang="en-US" altLang="en-US"/>
              <a:t>, T = 35 ºC, k = 5.1 x 10</a:t>
            </a:r>
            <a:r>
              <a:rPr lang="en-US" altLang="en-US" baseline="32000"/>
              <a:t>8</a:t>
            </a:r>
            <a:r>
              <a:rPr lang="en-US" altLang="en-US"/>
              <a:t> cm</a:t>
            </a:r>
            <a:r>
              <a:rPr lang="en-US" altLang="en-US" baseline="32000"/>
              <a:t>3</a:t>
            </a:r>
            <a:r>
              <a:rPr lang="en-US" altLang="en-US"/>
              <a:t> mol</a:t>
            </a:r>
            <a:r>
              <a:rPr lang="en-US" altLang="en-US" baseline="32000"/>
              <a:t>-1</a:t>
            </a:r>
            <a:r>
              <a:rPr lang="en-US" altLang="en-US"/>
              <a:t> min</a:t>
            </a:r>
            <a:r>
              <a:rPr lang="en-US" altLang="en-US" baseline="32000"/>
              <a:t>-1</a:t>
            </a:r>
            <a:r>
              <a:rPr lang="en-US" altLang="en-US"/>
              <a:t>, S</a:t>
            </a:r>
            <a:r>
              <a:rPr lang="en-US" altLang="en-US" baseline="-6000"/>
              <a:t>V</a:t>
            </a:r>
            <a:r>
              <a:rPr lang="en-US" altLang="en-US"/>
              <a:t> = 3 cm</a:t>
            </a:r>
            <a:r>
              <a:rPr lang="en-US" altLang="en-US" baseline="32000"/>
              <a:t>-1</a:t>
            </a:r>
            <a:r>
              <a:rPr lang="en-US" altLang="en-US"/>
              <a:t>, P = 1.2 atm, </a:t>
            </a:r>
            <a:br>
              <a:rPr lang="en-US" altLang="en-US"/>
            </a:br>
            <a:r>
              <a:rPr lang="en-US" altLang="en-US"/>
              <a:t>V</a:t>
            </a:r>
            <a:r>
              <a:rPr lang="en-US" altLang="en-US" baseline="-6000"/>
              <a:t>l</a:t>
            </a:r>
            <a:r>
              <a:rPr lang="en-US" altLang="en-US"/>
              <a:t> = 250 cm</a:t>
            </a:r>
            <a:r>
              <a:rPr lang="en-US" altLang="en-US" baseline="32000"/>
              <a:t>3</a:t>
            </a:r>
            <a:r>
              <a:rPr lang="en-US" altLang="en-US"/>
              <a:t>, h</a:t>
            </a:r>
            <a:r>
              <a:rPr lang="en-US" altLang="en-US" baseline="-6000"/>
              <a:t>A</a:t>
            </a:r>
            <a:r>
              <a:rPr lang="en-US" altLang="en-US"/>
              <a:t> = 40 L atm mol</a:t>
            </a:r>
            <a:r>
              <a:rPr lang="en-US" altLang="en-US" baseline="32000"/>
              <a:t>-1</a:t>
            </a:r>
            <a:r>
              <a:rPr lang="en-US" altLang="en-US"/>
              <a:t>, D</a:t>
            </a:r>
            <a:r>
              <a:rPr lang="en-US" altLang="en-US" baseline="-6000"/>
              <a:t>A</a:t>
            </a:r>
            <a:r>
              <a:rPr lang="en-US" altLang="en-US"/>
              <a:t> = 1.7 x 10</a:t>
            </a:r>
            <a:r>
              <a:rPr lang="en-US" altLang="en-US" baseline="32000"/>
              <a:t>-5</a:t>
            </a:r>
            <a:r>
              <a:rPr lang="en-US" altLang="en-US"/>
              <a:t> cm</a:t>
            </a:r>
            <a:r>
              <a:rPr lang="en-US" altLang="en-US" baseline="32000"/>
              <a:t>2</a:t>
            </a:r>
            <a:r>
              <a:rPr lang="en-US" altLang="en-US"/>
              <a:t> s</a:t>
            </a:r>
            <a:r>
              <a:rPr lang="en-US" altLang="en-US" baseline="32000"/>
              <a:t>-1</a:t>
            </a:r>
            <a:r>
              <a:rPr lang="en-US" altLang="en-US"/>
              <a:t>, D</a:t>
            </a:r>
            <a:r>
              <a:rPr lang="en-US" altLang="en-US" baseline="-6000"/>
              <a:t>B</a:t>
            </a:r>
            <a:r>
              <a:rPr lang="en-US" altLang="en-US"/>
              <a:t> = 8 x 10</a:t>
            </a:r>
            <a:r>
              <a:rPr lang="en-US" altLang="en-US" baseline="32000"/>
              <a:t>-6</a:t>
            </a:r>
            <a:r>
              <a:rPr lang="en-US" altLang="en-US"/>
              <a:t> cm</a:t>
            </a:r>
            <a:r>
              <a:rPr lang="en-US" altLang="en-US" baseline="32000"/>
              <a:t>2</a:t>
            </a:r>
            <a:r>
              <a:rPr lang="en-US" altLang="en-US"/>
              <a:t> s</a:t>
            </a:r>
            <a:r>
              <a:rPr lang="en-US" altLang="en-US" baseline="32000"/>
              <a:t>-1</a:t>
            </a:r>
            <a:r>
              <a:rPr lang="en-US" altLang="en-US"/>
              <a:t> and </a:t>
            </a:r>
            <a:br>
              <a:rPr lang="en-US" altLang="en-US"/>
            </a:br>
            <a:r>
              <a:rPr lang="en-US" altLang="en-US"/>
              <a:t>C</a:t>
            </a:r>
            <a:r>
              <a:rPr lang="en-US" altLang="en-US" baseline="-6000"/>
              <a:t>B,l</a:t>
            </a:r>
            <a:r>
              <a:rPr lang="en-US" altLang="en-US"/>
              <a:t> = 1.0 mol L</a:t>
            </a:r>
            <a:r>
              <a:rPr lang="en-US" altLang="en-US" baseline="32000"/>
              <a:t>-1</a:t>
            </a:r>
          </a:p>
          <a:p>
            <a:pPr marL="1206500" lvl="2"/>
            <a:r>
              <a:rPr lang="en-US" altLang="en-US"/>
              <a:t>C</a:t>
            </a:r>
            <a:r>
              <a:rPr lang="en-US" altLang="en-US" baseline="-6000"/>
              <a:t>A,i</a:t>
            </a:r>
            <a:r>
              <a:rPr lang="en-US" altLang="en-US"/>
              <a:t> = P</a:t>
            </a:r>
            <a:r>
              <a:rPr lang="en-US" altLang="en-US" baseline="-6000"/>
              <a:t>A,i</a:t>
            </a:r>
            <a:r>
              <a:rPr lang="en-US" altLang="en-US"/>
              <a:t>/h</a:t>
            </a:r>
            <a:r>
              <a:rPr lang="en-US" altLang="en-US" baseline="-6000"/>
              <a:t>A</a:t>
            </a:r>
            <a:endParaRPr lang="en-US" altLang="en-US" baseline="32000"/>
          </a:p>
          <a:p>
            <a:r>
              <a:rPr lang="en-US" altLang="en-US"/>
              <a:t>Write bulk liquid phase mole balances for A and B</a:t>
            </a:r>
          </a:p>
          <a:p>
            <a:pPr marL="762000" lvl="1"/>
            <a:r>
              <a:rPr lang="en-US" altLang="en-US"/>
              <a:t>Let N</a:t>
            </a:r>
            <a:r>
              <a:rPr lang="en-US" altLang="en-US" baseline="-6000"/>
              <a:t>A</a:t>
            </a:r>
            <a:r>
              <a:rPr lang="en-US" altLang="en-US"/>
              <a:t> and N</a:t>
            </a:r>
            <a:r>
              <a:rPr lang="en-US" altLang="en-US" baseline="-6000"/>
              <a:t>B</a:t>
            </a:r>
            <a:r>
              <a:rPr lang="en-US" altLang="en-US"/>
              <a:t> represent the fluxes of A and B </a:t>
            </a:r>
            <a:r>
              <a:rPr lang="en-US" altLang="en-US" b="1" i="1"/>
              <a:t>into</a:t>
            </a:r>
            <a:r>
              <a:rPr lang="en-US" altLang="en-US"/>
              <a:t> the bulk liquid from the liquid film</a:t>
            </a:r>
          </a:p>
          <a:p>
            <a:pPr marL="762000" lvl="1"/>
            <a:r>
              <a:rPr lang="en-US" altLang="en-US"/>
              <a:t>Assume that the liquid film volume is negligible compared to the bulk liquid film volume (i. e. the bulk liquid volume is equal to V</a:t>
            </a:r>
            <a:r>
              <a:rPr lang="en-US" altLang="en-US" baseline="-6000"/>
              <a:t>l</a:t>
            </a:r>
            <a:r>
              <a:rPr lang="en-US" altLang="en-US"/>
              <a:t> above)</a:t>
            </a:r>
          </a:p>
          <a:p>
            <a:pPr marL="1206500" lvl="2"/>
            <a:r>
              <a:rPr lang="en-US" altLang="en-US"/>
              <a:t> </a:t>
            </a:r>
          </a:p>
          <a:p>
            <a:pPr marL="1206500" lvl="2">
              <a:spcBef>
                <a:spcPts val="2200"/>
              </a:spcBef>
            </a:pPr>
            <a:r>
              <a:rPr lang="en-US" altLang="en-US"/>
              <a:t> </a:t>
            </a:r>
          </a:p>
          <a:p>
            <a:r>
              <a:rPr lang="en-US" altLang="en-US"/>
              <a:t>What type of equations are the liquid phase mole balances?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55900"/>
            <a:ext cx="4318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5499100"/>
            <a:ext cx="4025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6045200"/>
            <a:ext cx="4889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PingFang SC Semibold"/>
        <a:cs typeface="PingFang SC Semibold"/>
      </a:majorFont>
      <a:minorFont>
        <a:latin typeface="Helvetica"/>
        <a:ea typeface="PingFang SC Semibold"/>
        <a:cs typeface="PingFang SC Semibold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0</Pages>
  <Words>1411</Words>
  <Characters>0</Characters>
  <Application>Microsoft Macintosh PowerPoint</Application>
  <PresentationFormat>Custom</PresentationFormat>
  <Lines>0</Lines>
  <Paragraphs>156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17</vt:i4>
      </vt:variant>
    </vt:vector>
  </HeadingPairs>
  <TitlesOfParts>
    <vt:vector size="33" baseType="lpstr">
      <vt:lpstr>Helvetica</vt:lpstr>
      <vt:lpstr>PingFang SC Regular</vt:lpstr>
      <vt:lpstr>PingFang SC Semibold</vt:lpstr>
      <vt:lpstr>Lucida Grande</vt:lpstr>
      <vt:lpstr>Gill Sans</vt:lpstr>
      <vt:lpstr>Title &amp; Subtitle</vt:lpstr>
      <vt:lpstr>Title &amp; Bullets</vt:lpstr>
      <vt:lpstr>Title &amp; Bullets - Left</vt:lpstr>
      <vt:lpstr>Title - Top</vt:lpstr>
      <vt:lpstr>Title &amp; Bullets - Right</vt:lpstr>
      <vt:lpstr>Bullets</vt:lpstr>
      <vt:lpstr>Blank</vt:lpstr>
      <vt:lpstr>Photo - Horizontal</vt:lpstr>
      <vt:lpstr>Title &amp; Bullets - 2 Column</vt:lpstr>
      <vt:lpstr>Photo - Vertical</vt:lpstr>
      <vt:lpstr>Title, Bullets &amp; Photo</vt:lpstr>
      <vt:lpstr>A First Course on Kinetics and Reaction Engineering</vt:lpstr>
      <vt:lpstr>Where We’ve Been &amp; Where We’re Going</vt:lpstr>
      <vt:lpstr>Two Film Model for Gas-Liquid Reactions</vt:lpstr>
      <vt:lpstr>Questions?</vt:lpstr>
      <vt:lpstr>Activity 39.1</vt:lpstr>
      <vt:lpstr>Problem Analysis</vt:lpstr>
      <vt:lpstr>Activity 39.1 Solution</vt:lpstr>
      <vt:lpstr>Activity 39.1 Solution</vt:lpstr>
      <vt:lpstr>Activity 39.1 Solution</vt:lpstr>
      <vt:lpstr>Activity 39.1 Solution</vt:lpstr>
      <vt:lpstr>Activity 39.1 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We’ve Been &amp; Where We’re Going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2</cp:revision>
  <dcterms:modified xsi:type="dcterms:W3CDTF">2016-03-18T17:50:40Z</dcterms:modified>
</cp:coreProperties>
</file>