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57" r:id="rId13"/>
    <p:sldId id="258" r:id="rId14"/>
    <p:sldId id="261" r:id="rId15"/>
    <p:sldId id="271" r:id="rId16"/>
    <p:sldId id="263" r:id="rId17"/>
    <p:sldId id="260" r:id="rId18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0"/>
        <a:cs typeface="PingFang SC Regular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0"/>
        <a:cs typeface="PingFang SC Regular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0"/>
        <a:cs typeface="PingFang SC Regular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0"/>
        <a:cs typeface="PingFang SC Regular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0"/>
        <a:cs typeface="PingFang SC Regular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0"/>
        <a:cs typeface="PingFang SC Regular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0"/>
        <a:cs typeface="PingFang SC Regular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0"/>
        <a:cs typeface="PingFang SC Regular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0"/>
        <a:cs typeface="PingFang SC Regular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808" y="-11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57566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61629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45176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01145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6612379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98248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7575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74930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3804356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3920506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8934725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8721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07104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314134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54024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42093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0917731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12594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39945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31442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606348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0886868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7223345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16059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91525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72301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11635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8434071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39325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49370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91271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5542790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8031781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93775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0745380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16121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72077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21277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54663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8225795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75881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65708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18854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632435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9947497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6806441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3360179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58659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72627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114247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78115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5406283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97965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267731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1704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47930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5174445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8586136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10866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92569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08032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53731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54912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07314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28924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30104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51723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17497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388090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8665937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9237627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51320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08453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29094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33217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2479396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4525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8597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7290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35977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2898144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3326437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3231512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20874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00483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028360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77890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611691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815876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856376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23286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688898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99240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63661029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0124438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713183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540076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77185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166017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2789720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0807227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47977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9235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03608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9759453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9578401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7136267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89401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25304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0172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0703551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782862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1113445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19650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15522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74646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7299386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7942330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7473328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17993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014874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2016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0"/>
          <a:cs typeface="PingFang SC Semibold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0"/>
          <a:cs typeface="PingFang SC Semibold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0"/>
          <a:cs typeface="PingFang SC Semibold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0"/>
          <a:cs typeface="PingFang SC Semibold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0"/>
          <a:cs typeface="PingFang SC Semibold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0"/>
          <a:cs typeface="PingFang SC Semibold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0"/>
          <a:cs typeface="PingFang SC Semibold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0"/>
          <a:cs typeface="PingFang SC Semibold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0"/>
          <a:cs typeface="PingFang SC Regular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0"/>
          <a:cs typeface="PingFang SC Regular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6" Type="http://schemas.openxmlformats.org/officeDocument/2006/relationships/image" Target="../media/image6.emf"/><Relationship Id="rId7" Type="http://schemas.openxmlformats.org/officeDocument/2006/relationships/image" Target="../media/image7.emf"/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38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re 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Alternatives to the Ideal Reactor Models</a:t>
            </a:r>
          </a:p>
          <a:p>
            <a:pPr marL="762000" lvl="1"/>
            <a:r>
              <a:rPr lang="en-US"/>
              <a:t>B. Coupled Chemical and Physical Kinetics</a:t>
            </a:r>
          </a:p>
          <a:p>
            <a:pPr marL="1206500" lvl="2"/>
            <a:r>
              <a:rPr lang="en-US"/>
              <a:t>38. Heterogeneous Catalytic Reactions</a:t>
            </a:r>
          </a:p>
          <a:p>
            <a:pPr marL="1206500" lvl="2"/>
            <a:r>
              <a:rPr lang="en-US"/>
              <a:t>39. Gas-Liquid Reactions</a:t>
            </a:r>
          </a:p>
          <a:p>
            <a:pPr marL="1206500" lvl="2"/>
            <a:r>
              <a:rPr lang="en-US"/>
              <a:t>40. Gas-Solid Reactions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Heterogeneous Catalysis with Gradients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Modify the Ideal Reactor Design Equations</a:t>
            </a:r>
          </a:p>
          <a:p>
            <a:pPr marL="762000" lvl="1"/>
            <a:r>
              <a:rPr lang="en-US"/>
              <a:t>External gradients only</a:t>
            </a:r>
          </a:p>
          <a:p>
            <a:pPr marL="1206500" lvl="2"/>
            <a:r>
              <a:rPr lang="en-US"/>
              <a:t> </a:t>
            </a:r>
          </a:p>
          <a:p>
            <a:pPr marL="1651000" lvl="3"/>
            <a:r>
              <a:rPr lang="en-US"/>
              <a:t>k</a:t>
            </a:r>
            <a:r>
              <a:rPr lang="en-US" baseline="-6000"/>
              <a:t>c</a:t>
            </a:r>
            <a:r>
              <a:rPr lang="en-US"/>
              <a:t> found from correlations, e. g. j</a:t>
            </a:r>
            <a:r>
              <a:rPr lang="en-US" baseline="-6000"/>
              <a:t>D</a:t>
            </a:r>
            <a:r>
              <a:rPr lang="en-US"/>
              <a:t> vs N</a:t>
            </a:r>
            <a:r>
              <a:rPr lang="en-US" baseline="-6000"/>
              <a:t>Re</a:t>
            </a:r>
            <a:endParaRPr lang="en-US"/>
          </a:p>
          <a:p>
            <a:pPr marL="1206500" lvl="2"/>
            <a:r>
              <a:rPr lang="en-US"/>
              <a:t>At steady state, -r</a:t>
            </a:r>
            <a:r>
              <a:rPr lang="en-US" baseline="-6000"/>
              <a:t>A</a:t>
            </a:r>
            <a:r>
              <a:rPr lang="en-US"/>
              <a:t> = A</a:t>
            </a:r>
            <a:r>
              <a:rPr lang="en-US" baseline="-6000"/>
              <a:t>V</a:t>
            </a:r>
            <a:r>
              <a:rPr lang="en-US"/>
              <a:t>N</a:t>
            </a:r>
            <a:r>
              <a:rPr lang="en-US" baseline="-6000"/>
              <a:t>A</a:t>
            </a:r>
            <a:r>
              <a:rPr lang="en-US"/>
              <a:t>; combining with above gives C</a:t>
            </a:r>
            <a:r>
              <a:rPr lang="en-US" baseline="-6000"/>
              <a:t>A,surf</a:t>
            </a:r>
            <a:r>
              <a:rPr lang="en-US"/>
              <a:t> in terms of C</a:t>
            </a:r>
            <a:r>
              <a:rPr lang="en-US" baseline="-6000"/>
              <a:t>A,bulk</a:t>
            </a:r>
            <a:endParaRPr lang="en-US"/>
          </a:p>
          <a:p>
            <a:pPr marL="762000" lvl="1"/>
            <a:r>
              <a:rPr lang="en-US"/>
              <a:t>Internal gradients only</a:t>
            </a:r>
          </a:p>
          <a:p>
            <a:pPr marL="1206500" lvl="2"/>
            <a:r>
              <a:rPr lang="en-US"/>
              <a:t>Pseudo-continuum model for the catalyst phase</a:t>
            </a:r>
          </a:p>
          <a:p>
            <a:pPr marL="1206500" lvl="2"/>
            <a:r>
              <a:rPr lang="en-US"/>
              <a:t>Mole balance on reactant within the catalyst phase</a:t>
            </a:r>
          </a:p>
          <a:p>
            <a:pPr marL="1206500" lvl="2"/>
            <a:r>
              <a:rPr lang="en-US"/>
              <a:t>Solve for C</a:t>
            </a:r>
            <a:r>
              <a:rPr lang="en-US" baseline="-6000"/>
              <a:t>A</a:t>
            </a:r>
            <a:r>
              <a:rPr lang="en-US"/>
              <a:t>(r) and -N</a:t>
            </a:r>
            <a:r>
              <a:rPr lang="en-US" baseline="-6000"/>
              <a:t>A</a:t>
            </a:r>
            <a:r>
              <a:rPr lang="en-US"/>
              <a:t> at particle surface</a:t>
            </a:r>
          </a:p>
          <a:p>
            <a:pPr marL="1651000" lvl="3"/>
            <a:r>
              <a:rPr lang="en-US"/>
              <a:t>The Thiele modulus, dimensionless ratio of reaction to diffusion rate, appears as a parameter in the expressions</a:t>
            </a:r>
          </a:p>
          <a:p>
            <a:pPr marL="1206500" lvl="2"/>
            <a:r>
              <a:rPr lang="en-US"/>
              <a:t>At steady state, -r</a:t>
            </a:r>
            <a:r>
              <a:rPr lang="en-US" baseline="-6000"/>
              <a:t>A</a:t>
            </a:r>
            <a:r>
              <a:rPr lang="en-US"/>
              <a:t> = -A</a:t>
            </a:r>
            <a:r>
              <a:rPr lang="en-US" baseline="-6000"/>
              <a:t>V</a:t>
            </a:r>
            <a:r>
              <a:rPr lang="en-US"/>
              <a:t>N</a:t>
            </a:r>
            <a:r>
              <a:rPr lang="en-US" baseline="-6000"/>
              <a:t>A</a:t>
            </a:r>
            <a:endParaRPr lang="en-US"/>
          </a:p>
          <a:p>
            <a:pPr marL="1206500" lvl="2"/>
            <a:r>
              <a:rPr lang="en-US"/>
              <a:t>Define effectiveness factor, η, as actual rate divided by rate if there were no gradients</a:t>
            </a:r>
          </a:p>
          <a:p>
            <a:pPr marL="1206500" lvl="2"/>
            <a:r>
              <a:rPr lang="en-US"/>
              <a:t>Actual rate is η times the rate evaluated at the bulk fluid composition</a:t>
            </a:r>
          </a:p>
          <a:p>
            <a:pPr marL="1651000" lvl="3"/>
            <a:r>
              <a:rPr lang="en-US"/>
              <a:t>Correct the ideal reactor design equations by multiplying the rate by η</a:t>
            </a:r>
          </a:p>
          <a:p>
            <a:pPr marL="1651000" lvl="3"/>
            <a:r>
              <a:rPr lang="en-US"/>
              <a:t>In most cases, η varies within the reactor; some form of averaging is required</a:t>
            </a:r>
          </a:p>
          <a:p>
            <a:pPr marL="762000" lvl="1"/>
            <a:r>
              <a:rPr lang="en-US"/>
              <a:t>Internal and external gradients</a:t>
            </a:r>
          </a:p>
          <a:p>
            <a:pPr marL="1206500" lvl="2"/>
            <a:r>
              <a:rPr lang="en-US"/>
              <a:t>Two analyses above are combined</a:t>
            </a:r>
          </a:p>
          <a:p>
            <a:pPr marL="1206500" lvl="2"/>
            <a:r>
              <a:rPr lang="en-US"/>
              <a:t>A global effectiveness factor, η</a:t>
            </a:r>
            <a:r>
              <a:rPr lang="en-US" baseline="-6000"/>
              <a:t>G</a:t>
            </a:r>
            <a:r>
              <a:rPr lang="en-US"/>
              <a:t>, is defined as actual rate divided by rate if there were no internal and no external gradients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24003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762000" lvl="1"/>
            <a:r>
              <a:rPr lang="en-US"/>
              <a:t>The definition of the Thiele modulus will change</a:t>
            </a:r>
            <a:br>
              <a:rPr lang="en-US"/>
            </a:br>
            <a:r>
              <a:rPr lang="en-US"/>
              <a:t>for different particle shapes and for different </a:t>
            </a:r>
            <a:br>
              <a:rPr lang="en-US"/>
            </a:br>
            <a:r>
              <a:rPr lang="en-US"/>
              <a:t>reaction orders</a:t>
            </a:r>
          </a:p>
          <a:p>
            <a:pPr marL="1206500" lvl="2"/>
            <a:r>
              <a:rPr lang="en-US"/>
              <a:t>For isothermal catalyst particles the effectiveness</a:t>
            </a:r>
            <a:br>
              <a:rPr lang="en-US"/>
            </a:br>
            <a:r>
              <a:rPr lang="en-US"/>
              <a:t>factor will vary with the Thiele modulus in a </a:t>
            </a:r>
            <a:br>
              <a:rPr lang="en-US"/>
            </a:br>
            <a:r>
              <a:rPr lang="en-US"/>
              <a:t>manner like that shown at the right</a:t>
            </a:r>
          </a:p>
          <a:p>
            <a:pPr marL="1206500" lvl="2"/>
            <a:r>
              <a:rPr lang="en-US"/>
              <a:t>Generally one prefers to operate at a Thiele</a:t>
            </a:r>
            <a:br>
              <a:rPr lang="en-US"/>
            </a:br>
            <a:r>
              <a:rPr lang="en-US"/>
              <a:t>modulus less than 1</a:t>
            </a:r>
          </a:p>
          <a:p>
            <a:pPr marL="1206500" lvl="2"/>
            <a:r>
              <a:rPr lang="en-US"/>
              <a:t>For a first order reaction in a spherical particle</a:t>
            </a:r>
          </a:p>
          <a:p>
            <a:pPr marL="1651000" lvl="3">
              <a:spcBef>
                <a:spcPts val="2000"/>
              </a:spcBef>
            </a:pPr>
            <a:r>
              <a:rPr lang="en-US"/>
              <a:t> </a:t>
            </a:r>
          </a:p>
          <a:p>
            <a:pPr marL="1651000" lvl="3">
              <a:spcBef>
                <a:spcPts val="8300"/>
              </a:spcBef>
            </a:pPr>
            <a:r>
              <a:rPr lang="en-US"/>
              <a:t> </a:t>
            </a:r>
          </a:p>
          <a:p>
            <a:pPr marL="1651000" lvl="3">
              <a:spcBef>
                <a:spcPts val="9400"/>
              </a:spcBef>
            </a:pPr>
            <a:r>
              <a:rPr lang="en-US"/>
              <a:t> </a:t>
            </a:r>
          </a:p>
          <a:p>
            <a:pPr>
              <a:spcBef>
                <a:spcPts val="3200"/>
              </a:spcBef>
            </a:pPr>
            <a:r>
              <a:rPr lang="en-US"/>
              <a:t>Alternative approach is to simultaneously solve fluid phase mole and energy balances and catalyst phase mole and energy balances</a:t>
            </a:r>
          </a:p>
          <a:p>
            <a:pPr marL="762000" lvl="1"/>
            <a:r>
              <a:rPr lang="en-US"/>
              <a:t>For a plug flow reactor, spherical particle, no total mole change upon reaction</a:t>
            </a:r>
          </a:p>
          <a:p>
            <a:pPr marL="1206500" lvl="2">
              <a:spcBef>
                <a:spcPts val="2900"/>
              </a:spcBef>
            </a:pPr>
            <a:r>
              <a:rPr lang="en-US"/>
              <a:t> 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31800"/>
            <a:ext cx="3810000" cy="332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200" y="3238500"/>
            <a:ext cx="16256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200" y="4114800"/>
            <a:ext cx="31877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200" y="6045200"/>
            <a:ext cx="21336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700" y="8229600"/>
            <a:ext cx="2159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8242300"/>
            <a:ext cx="2819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38.1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</a:pPr>
            <a:r>
              <a:rPr lang="en-US" dirty="0">
                <a:cs typeface="Lucida Grande" charset="0"/>
              </a:rPr>
              <a:t>Consider the situation where a gas stream flows over a flat solid whereupon a 0.5 mm thick porous, catalytic layer has been applied. The system is isothermal (no temperature gradients anywhere) and within the porous layer the first order catalytic reaction A → B takes place with a rate coefficient equal to 1.5 x 10</a:t>
            </a:r>
            <a:r>
              <a:rPr lang="en-US" baseline="32000" dirty="0"/>
              <a:t>-3</a:t>
            </a:r>
            <a:r>
              <a:rPr lang="en-US" dirty="0"/>
              <a:t> min</a:t>
            </a:r>
            <a:r>
              <a:rPr lang="en-US" baseline="32000" dirty="0"/>
              <a:t>-1</a:t>
            </a:r>
            <a:r>
              <a:rPr lang="en-US" dirty="0"/>
              <a:t>. There are no concentration gradients in the gas phase, but they may exist within the porous layer. If the effective diffusion coefficient for the </a:t>
            </a:r>
            <a:r>
              <a:rPr lang="en-US" dirty="0" err="1"/>
              <a:t>Fickian</a:t>
            </a:r>
            <a:r>
              <a:rPr lang="en-US" dirty="0"/>
              <a:t> diffusion of A within the porous layer is 1.8 x 10</a:t>
            </a:r>
            <a:r>
              <a:rPr lang="en-US" baseline="32000" dirty="0"/>
              <a:t>-7</a:t>
            </a:r>
            <a:r>
              <a:rPr lang="en-US" dirty="0"/>
              <a:t> cm</a:t>
            </a:r>
            <a:r>
              <a:rPr lang="en-US" baseline="32000" dirty="0"/>
              <a:t>2</a:t>
            </a:r>
            <a:r>
              <a:rPr lang="en-US" dirty="0"/>
              <a:t> s</a:t>
            </a:r>
            <a:r>
              <a:rPr lang="en-US" baseline="32000" dirty="0"/>
              <a:t>-1</a:t>
            </a:r>
            <a:r>
              <a:rPr lang="en-US" dirty="0"/>
              <a:t> and the gas phase concentration is 1 mol L</a:t>
            </a:r>
            <a:r>
              <a:rPr lang="en-US" baseline="32000" dirty="0"/>
              <a:t>-1</a:t>
            </a:r>
            <a:r>
              <a:rPr lang="en-US" dirty="0"/>
              <a:t>, calculate the effectiveness factor using a pseudo-homogeneous model for the porous layer.</a:t>
            </a:r>
          </a:p>
          <a:p>
            <a:pPr>
              <a:spcBef>
                <a:spcPts val="3000"/>
              </a:spcBef>
            </a:pPr>
            <a:r>
              <a:rPr lang="en-US" dirty="0"/>
              <a:t>Let S represent the surface area of the flat solid and L the thickness of the porous </a:t>
            </a:r>
            <a:r>
              <a:rPr lang="en-US" dirty="0" err="1"/>
              <a:t>overlayer</a:t>
            </a:r>
            <a:r>
              <a:rPr lang="en-US" dirty="0"/>
              <a:t>. Define the z direction as perpendicular to the solid surface with z = 0 being the interface between the solid and the porous layer and z = L being the interface between the porous layer and the gas phase.</a:t>
            </a:r>
          </a:p>
          <a:p>
            <a:r>
              <a:rPr lang="en-US" dirty="0"/>
              <a:t>Write a mole balance on a differentially thick section of the porous layer (parallel to the solid surface) and take the limit as its thickness goes to zero to generate a mole balance for the catalyst phase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re Going</a:t>
            </a:r>
          </a:p>
        </p:txBody>
      </p:sp>
      <p:sp>
        <p:nvSpPr>
          <p:cNvPr id="31746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Alternatives to the Ideal Reactor Models</a:t>
            </a:r>
          </a:p>
          <a:p>
            <a:pPr marL="762000" lvl="1"/>
            <a:r>
              <a:rPr lang="en-US"/>
              <a:t>B. Coupled Chemical and Physical Kinetics</a:t>
            </a:r>
          </a:p>
          <a:p>
            <a:pPr marL="1206500" lvl="2">
              <a:buClr>
                <a:srgbClr val="999999"/>
              </a:buClr>
            </a:pPr>
            <a:r>
              <a:rPr lang="en-US">
                <a:solidFill>
                  <a:srgbClr val="999999"/>
                </a:solidFill>
              </a:rPr>
              <a:t>38. Heterogeneous Catalytic Reactions</a:t>
            </a:r>
          </a:p>
          <a:p>
            <a:pPr marL="1206500" lvl="2"/>
            <a:r>
              <a:rPr lang="en-US"/>
              <a:t>39. Gas-Liquid Reactions</a:t>
            </a:r>
          </a:p>
          <a:p>
            <a:pPr marL="1206500" lvl="2"/>
            <a:r>
              <a:rPr lang="en-US"/>
              <a:t>40. Gas-Solid Reactions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PingFang SC Semibold"/>
        <a:cs typeface="PingFang SC Semibold"/>
      </a:majorFont>
      <a:minorFont>
        <a:latin typeface="Helvetica"/>
        <a:ea typeface="PingFang SC Semibold"/>
        <a:cs typeface="PingFang SC Semibol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0"/>
            <a:cs typeface="PingFang SC Regular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576</Words>
  <Characters>0</Characters>
  <Application>Microsoft Macintosh PowerPoint</Application>
  <PresentationFormat>Custom</PresentationFormat>
  <Lines>0</Lines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7</vt:i4>
      </vt:variant>
    </vt:vector>
  </HeadingPairs>
  <TitlesOfParts>
    <vt:vector size="23" baseType="lpstr">
      <vt:lpstr>Helvetica</vt:lpstr>
      <vt:lpstr>PingFang SC Regular</vt:lpstr>
      <vt:lpstr>PingFang SC Semibold</vt:lpstr>
      <vt:lpstr>Lucida Grande</vt:lpstr>
      <vt:lpstr>Gill Sans</vt:lpstr>
      <vt:lpstr>Title &amp; Subtitle</vt:lpstr>
      <vt:lpstr>Title &amp; Bullets</vt:lpstr>
      <vt:lpstr>Bullets</vt:lpstr>
      <vt:lpstr>Title - Top</vt:lpstr>
      <vt:lpstr>Photo - Vertical</vt:lpstr>
      <vt:lpstr>Photo - Horizontal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We’re Going</vt:lpstr>
      <vt:lpstr>Heterogeneous Catalysis with Gradients</vt:lpstr>
      <vt:lpstr>PowerPoint Presentation</vt:lpstr>
      <vt:lpstr>Questions?</vt:lpstr>
      <vt:lpstr>Activity 38.1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2016-02-11T13:42:47Z</dcterms:modified>
</cp:coreProperties>
</file>