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</p:sldMasterIdLst>
  <p:sldIdLst>
    <p:sldId id="256" r:id="rId12"/>
    <p:sldId id="257" r:id="rId13"/>
    <p:sldId id="258" r:id="rId14"/>
    <p:sldId id="261" r:id="rId15"/>
    <p:sldId id="271" r:id="rId16"/>
    <p:sldId id="263" r:id="rId17"/>
    <p:sldId id="260" r:id="rId18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PingFang SC Regular" charset="0"/>
        <a:cs typeface="PingFang SC Regular" charset="0"/>
        <a:sym typeface="Helvetica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PingFang SC Regular" charset="0"/>
        <a:cs typeface="PingFang SC Regular" charset="0"/>
        <a:sym typeface="Helvetica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PingFang SC Regular" charset="0"/>
        <a:cs typeface="PingFang SC Regular" charset="0"/>
        <a:sym typeface="Helvetica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PingFang SC Regular" charset="0"/>
        <a:cs typeface="PingFang SC Regular" charset="0"/>
        <a:sym typeface="Helvetica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PingFang SC Regular" charset="0"/>
        <a:cs typeface="PingFang SC Regular" charset="0"/>
        <a:sym typeface="Helvetica" charset="0"/>
      </a:defRPr>
    </a:lvl5pPr>
    <a:lvl6pPr marL="22860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PingFang SC Regular" charset="0"/>
        <a:cs typeface="PingFang SC Regular" charset="0"/>
        <a:sym typeface="Helvetica" charset="0"/>
      </a:defRPr>
    </a:lvl6pPr>
    <a:lvl7pPr marL="27432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PingFang SC Regular" charset="0"/>
        <a:cs typeface="PingFang SC Regular" charset="0"/>
        <a:sym typeface="Helvetica" charset="0"/>
      </a:defRPr>
    </a:lvl7pPr>
    <a:lvl8pPr marL="32004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PingFang SC Regular" charset="0"/>
        <a:cs typeface="PingFang SC Regular" charset="0"/>
        <a:sym typeface="Helvetica" charset="0"/>
      </a:defRPr>
    </a:lvl8pPr>
    <a:lvl9pPr marL="36576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PingFang SC Regular" charset="0"/>
        <a:cs typeface="PingFang SC Regular" charset="0"/>
        <a:sym typeface="Helvetica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808" y="-112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9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" Target="slides/slide1.xml"/><Relationship Id="rId13" Type="http://schemas.openxmlformats.org/officeDocument/2006/relationships/slide" Target="slides/slide2.xml"/><Relationship Id="rId14" Type="http://schemas.openxmlformats.org/officeDocument/2006/relationships/slide" Target="slides/slide3.xml"/><Relationship Id="rId15" Type="http://schemas.openxmlformats.org/officeDocument/2006/relationships/slide" Target="slides/slide4.xml"/><Relationship Id="rId16" Type="http://schemas.openxmlformats.org/officeDocument/2006/relationships/slide" Target="slides/slide5.xml"/><Relationship Id="rId17" Type="http://schemas.openxmlformats.org/officeDocument/2006/relationships/slide" Target="slides/slide6.xml"/><Relationship Id="rId18" Type="http://schemas.openxmlformats.org/officeDocument/2006/relationships/slide" Target="slides/slide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57566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561629"/>
      </p:ext>
    </p:extLst>
  </p:cSld>
  <p:clrMapOvr>
    <a:masterClrMapping/>
  </p:clrMapOvr>
  <p:transition xmlns:p14="http://schemas.microsoft.com/office/powerpoint/2010/main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45176"/>
      </p:ext>
    </p:extLst>
  </p:cSld>
  <p:clrMapOvr>
    <a:masterClrMapping/>
  </p:clrMapOvr>
  <p:transition xmlns:p14="http://schemas.microsoft.com/office/powerpoint/2010/main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201145"/>
      </p:ext>
    </p:extLst>
  </p:cSld>
  <p:clrMapOvr>
    <a:masterClrMapping/>
  </p:clrMapOvr>
  <p:transition xmlns:p14="http://schemas.microsoft.com/office/powerpoint/2010/main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6612379"/>
      </p:ext>
    </p:extLst>
  </p:cSld>
  <p:clrMapOvr>
    <a:masterClrMapping/>
  </p:clrMapOvr>
  <p:transition xmlns:p14="http://schemas.microsoft.com/office/powerpoint/2010/main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948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98248"/>
      </p:ext>
    </p:extLst>
  </p:cSld>
  <p:clrMapOvr>
    <a:masterClrMapping/>
  </p:clrMapOvr>
  <p:transition xmlns:p14="http://schemas.microsoft.com/office/powerpoint/2010/main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57575"/>
      </p:ext>
    </p:extLst>
  </p:cSld>
  <p:clrMapOvr>
    <a:masterClrMapping/>
  </p:clrMapOvr>
  <p:transition xmlns:p14="http://schemas.microsoft.com/office/powerpoint/2010/main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874930"/>
      </p:ext>
    </p:extLst>
  </p:cSld>
  <p:clrMapOvr>
    <a:masterClrMapping/>
  </p:clrMapOvr>
  <p:transition xmlns:p14="http://schemas.microsoft.com/office/powerpoint/2010/main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3804356"/>
      </p:ext>
    </p:extLst>
  </p:cSld>
  <p:clrMapOvr>
    <a:masterClrMapping/>
  </p:clrMapOvr>
  <p:transition xmlns:p14="http://schemas.microsoft.com/office/powerpoint/2010/main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3920506"/>
      </p:ext>
    </p:extLst>
  </p:cSld>
  <p:clrMapOvr>
    <a:masterClrMapping/>
  </p:clrMapOvr>
  <p:transition xmlns:p14="http://schemas.microsoft.com/office/powerpoint/2010/main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8934725"/>
      </p:ext>
    </p:extLst>
  </p:cSld>
  <p:clrMapOvr>
    <a:masterClrMapping/>
  </p:clrMapOvr>
  <p:transition xmlns:p14="http://schemas.microsoft.com/office/powerpoint/2010/main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87211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726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726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407104"/>
      </p:ext>
    </p:extLst>
  </p:cSld>
  <p:clrMapOvr>
    <a:masterClrMapping/>
  </p:clrMapOvr>
  <p:transition xmlns:p14="http://schemas.microsoft.com/office/powerpoint/2010/main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314134"/>
      </p:ext>
    </p:extLst>
  </p:cSld>
  <p:clrMapOvr>
    <a:masterClrMapping/>
  </p:clrMapOvr>
  <p:transition xmlns:p14="http://schemas.microsoft.com/office/powerpoint/2010/main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154024"/>
      </p:ext>
    </p:extLst>
  </p:cSld>
  <p:clrMapOvr>
    <a:masterClrMapping/>
  </p:clrMapOvr>
  <p:transition xmlns:p14="http://schemas.microsoft.com/office/powerpoint/2010/main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42093"/>
      </p:ext>
    </p:extLst>
  </p:cSld>
  <p:clrMapOvr>
    <a:masterClrMapping/>
  </p:clrMapOvr>
  <p:transition xmlns:p14="http://schemas.microsoft.com/office/powerpoint/2010/main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0917731"/>
      </p:ext>
    </p:extLst>
  </p:cSld>
  <p:clrMapOvr>
    <a:masterClrMapping/>
  </p:clrMapOvr>
  <p:transition xmlns:p14="http://schemas.microsoft.com/office/powerpoint/2010/main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2700" y="16510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5100" y="16510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912594"/>
      </p:ext>
    </p:extLst>
  </p:cSld>
  <p:clrMapOvr>
    <a:masterClrMapping/>
  </p:clrMapOvr>
  <p:transition xmlns:p14="http://schemas.microsoft.com/office/powerpoint/2010/main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739945"/>
      </p:ext>
    </p:extLst>
  </p:cSld>
  <p:clrMapOvr>
    <a:masterClrMapping/>
  </p:clrMapOvr>
  <p:transition xmlns:p14="http://schemas.microsoft.com/office/powerpoint/2010/main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31442"/>
      </p:ext>
    </p:extLst>
  </p:cSld>
  <p:clrMapOvr>
    <a:masterClrMapping/>
  </p:clrMapOvr>
  <p:transition xmlns:p14="http://schemas.microsoft.com/office/powerpoint/2010/main"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8606348"/>
      </p:ext>
    </p:extLst>
  </p:cSld>
  <p:clrMapOvr>
    <a:masterClrMapping/>
  </p:clrMapOvr>
  <p:transition xmlns:p14="http://schemas.microsoft.com/office/powerpoint/2010/main"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0886868"/>
      </p:ext>
    </p:extLst>
  </p:cSld>
  <p:clrMapOvr>
    <a:masterClrMapping/>
  </p:clrMapOvr>
  <p:transition xmlns:p14="http://schemas.microsoft.com/office/powerpoint/2010/main"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7223345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716059"/>
      </p:ext>
    </p:extLst>
  </p:cSld>
  <p:clrMapOvr>
    <a:masterClrMapping/>
  </p:clrMapOvr>
  <p:transition xmlns:p14="http://schemas.microsoft.com/office/powerpoint/2010/main"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91525"/>
      </p:ext>
    </p:extLst>
  </p:cSld>
  <p:clrMapOvr>
    <a:masterClrMapping/>
  </p:clrMapOvr>
  <p:transition xmlns:p14="http://schemas.microsoft.com/office/powerpoint/2010/main"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99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99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872301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11635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8434071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539325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49370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691271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5542790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8031781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893775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0745380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16121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372077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021277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54663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8225795"/>
      </p:ext>
    </p:extLst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431800"/>
            <a:ext cx="5156200" cy="857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431800"/>
            <a:ext cx="5156200" cy="857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75881"/>
      </p:ext>
    </p:extLst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765708"/>
      </p:ext>
    </p:extLst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318854"/>
      </p:ext>
    </p:extLst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4632435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9947497"/>
      </p:ext>
    </p:extLst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6806441"/>
      </p:ext>
    </p:extLst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3360179"/>
      </p:ext>
    </p:extLst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258659"/>
      </p:ext>
    </p:extLst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6137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613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272627"/>
      </p:ext>
    </p:extLst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14247"/>
      </p:ext>
    </p:extLst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678115"/>
      </p:ext>
    </p:extLst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5406283"/>
      </p:ext>
    </p:extLst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97965"/>
      </p:ext>
    </p:extLst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267731"/>
      </p:ext>
    </p:extLst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217047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387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387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47930"/>
      </p:ext>
    </p:extLst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5174445"/>
      </p:ext>
    </p:extLst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8586136"/>
      </p:ext>
    </p:extLst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0010866"/>
      </p:ext>
    </p:extLst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892569"/>
      </p:ext>
    </p:extLst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41300"/>
            <a:ext cx="2925762" cy="8470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41300"/>
            <a:ext cx="8624888" cy="84709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08032"/>
      </p:ext>
    </p:extLst>
  </p:cSld>
  <p:clrMapOvr>
    <a:masterClrMapping/>
  </p:clrMapOvr>
  <p:transition xmlns:p14="http://schemas.microsoft.com/office/powerpoint/2010/main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853731"/>
      </p:ext>
    </p:extLst>
  </p:cSld>
  <p:clrMapOvr>
    <a:masterClrMapping/>
  </p:clrMapOvr>
  <p:transition xmlns:p14="http://schemas.microsoft.com/office/powerpoint/2010/main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54912"/>
      </p:ext>
    </p:extLst>
  </p:cSld>
  <p:clrMapOvr>
    <a:masterClrMapping/>
  </p:clrMapOvr>
  <p:transition xmlns:p14="http://schemas.microsoft.com/office/powerpoint/2010/main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1207314"/>
      </p:ext>
    </p:extLst>
  </p:cSld>
  <p:clrMapOvr>
    <a:masterClrMapping/>
  </p:clrMapOvr>
  <p:transition xmlns:p14="http://schemas.microsoft.com/office/powerpoint/2010/main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612900"/>
            <a:ext cx="28575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1612900"/>
            <a:ext cx="28575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28924"/>
      </p:ext>
    </p:extLst>
  </p:cSld>
  <p:clrMapOvr>
    <a:masterClrMapping/>
  </p:clrMapOvr>
  <p:transition xmlns:p14="http://schemas.microsoft.com/office/powerpoint/2010/main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430104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51723"/>
      </p:ext>
    </p:extLst>
  </p:cSld>
  <p:clrMapOvr>
    <a:masterClrMapping/>
  </p:clrMapOvr>
  <p:transition xmlns:p14="http://schemas.microsoft.com/office/powerpoint/2010/main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417497"/>
      </p:ext>
    </p:extLst>
  </p:cSld>
  <p:clrMapOvr>
    <a:masterClrMapping/>
  </p:clrMapOvr>
  <p:transition xmlns:p14="http://schemas.microsoft.com/office/powerpoint/2010/main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388090"/>
      </p:ext>
    </p:extLst>
  </p:cSld>
  <p:clrMapOvr>
    <a:masterClrMapping/>
  </p:clrMapOvr>
  <p:transition xmlns:p14="http://schemas.microsoft.com/office/powerpoint/2010/main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8665937"/>
      </p:ext>
    </p:extLst>
  </p:cSld>
  <p:clrMapOvr>
    <a:masterClrMapping/>
  </p:clrMapOvr>
  <p:transition xmlns:p14="http://schemas.microsoft.com/office/powerpoint/2010/main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9237627"/>
      </p:ext>
    </p:extLst>
  </p:cSld>
  <p:clrMapOvr>
    <a:masterClrMapping/>
  </p:clrMapOvr>
  <p:transition xmlns:p14="http://schemas.microsoft.com/office/powerpoint/2010/main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051320"/>
      </p:ext>
    </p:extLst>
  </p:cSld>
  <p:clrMapOvr>
    <a:masterClrMapping/>
  </p:clrMapOvr>
  <p:transition xmlns:p14="http://schemas.microsoft.com/office/powerpoint/2010/main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254000"/>
            <a:ext cx="146685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254000"/>
            <a:ext cx="424815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308453"/>
      </p:ext>
    </p:extLst>
  </p:cSld>
  <p:clrMapOvr>
    <a:masterClrMapping/>
  </p:clrMapOvr>
  <p:transition xmlns:p14="http://schemas.microsoft.com/office/powerpoint/2010/main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129094"/>
      </p:ext>
    </p:extLst>
  </p:cSld>
  <p:clrMapOvr>
    <a:masterClrMapping/>
  </p:clrMapOvr>
  <p:transition xmlns:p14="http://schemas.microsoft.com/office/powerpoint/2010/main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533217"/>
      </p:ext>
    </p:extLst>
  </p:cSld>
  <p:clrMapOvr>
    <a:masterClrMapping/>
  </p:clrMapOvr>
  <p:transition xmlns:p14="http://schemas.microsoft.com/office/powerpoint/2010/main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2479396"/>
      </p:ext>
    </p:extLst>
  </p:cSld>
  <p:clrMapOvr>
    <a:masterClrMapping/>
  </p:clrMapOvr>
  <p:transition xmlns:p14="http://schemas.microsoft.com/office/powerpoint/2010/main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445250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68597"/>
      </p:ext>
    </p:extLst>
  </p:cSld>
  <p:clrMapOvr>
    <a:masterClrMapping/>
  </p:clrMapOvr>
  <p:transition xmlns:p14="http://schemas.microsoft.com/office/powerpoint/2010/main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7290"/>
      </p:ext>
    </p:extLst>
  </p:cSld>
  <p:clrMapOvr>
    <a:masterClrMapping/>
  </p:clrMapOvr>
  <p:transition xmlns:p14="http://schemas.microsoft.com/office/powerpoint/2010/main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35977"/>
      </p:ext>
    </p:extLst>
  </p:cSld>
  <p:clrMapOvr>
    <a:masterClrMapping/>
  </p:clrMapOvr>
  <p:transition xmlns:p14="http://schemas.microsoft.com/office/powerpoint/2010/main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2898144"/>
      </p:ext>
    </p:extLst>
  </p:cSld>
  <p:clrMapOvr>
    <a:masterClrMapping/>
  </p:clrMapOvr>
  <p:transition xmlns:p14="http://schemas.microsoft.com/office/powerpoint/2010/main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3326437"/>
      </p:ext>
    </p:extLst>
  </p:cSld>
  <p:clrMapOvr>
    <a:masterClrMapping/>
  </p:clrMapOvr>
  <p:transition xmlns:p14="http://schemas.microsoft.com/office/powerpoint/2010/main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3231512"/>
      </p:ext>
    </p:extLst>
  </p:cSld>
  <p:clrMapOvr>
    <a:masterClrMapping/>
  </p:clrMapOvr>
  <p:transition xmlns:p14="http://schemas.microsoft.com/office/powerpoint/2010/main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920874"/>
      </p:ext>
    </p:extLst>
  </p:cSld>
  <p:clrMapOvr>
    <a:masterClrMapping/>
  </p:clrMapOvr>
  <p:transition xmlns:p14="http://schemas.microsoft.com/office/powerpoint/2010/main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900483"/>
      </p:ext>
    </p:extLst>
  </p:cSld>
  <p:clrMapOvr>
    <a:masterClrMapping/>
  </p:clrMapOvr>
  <p:transition xmlns:p14="http://schemas.microsoft.com/office/powerpoint/2010/main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028360"/>
      </p:ext>
    </p:extLst>
  </p:cSld>
  <p:clrMapOvr>
    <a:masterClrMapping/>
  </p:clrMapOvr>
  <p:transition xmlns:p14="http://schemas.microsoft.com/office/powerpoint/2010/main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277890"/>
      </p:ext>
    </p:extLst>
  </p:cSld>
  <p:clrMapOvr>
    <a:masterClrMapping/>
  </p:clrMapOvr>
  <p:transition xmlns:p14="http://schemas.microsoft.com/office/powerpoint/2010/main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611691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815876"/>
      </p:ext>
    </p:extLst>
  </p:cSld>
  <p:clrMapOvr>
    <a:masterClrMapping/>
  </p:clrMapOvr>
  <p:transition xmlns:p14="http://schemas.microsoft.com/office/powerpoint/2010/main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856376"/>
      </p:ext>
    </p:extLst>
  </p:cSld>
  <p:clrMapOvr>
    <a:masterClrMapping/>
  </p:clrMapOvr>
  <p:transition xmlns:p14="http://schemas.microsoft.com/office/powerpoint/2010/main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023286"/>
      </p:ext>
    </p:extLst>
  </p:cSld>
  <p:clrMapOvr>
    <a:masterClrMapping/>
  </p:clrMapOvr>
  <p:transition xmlns:p14="http://schemas.microsoft.com/office/powerpoint/2010/main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688898"/>
      </p:ext>
    </p:extLst>
  </p:cSld>
  <p:clrMapOvr>
    <a:masterClrMapping/>
  </p:clrMapOvr>
  <p:transition xmlns:p14="http://schemas.microsoft.com/office/powerpoint/2010/main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6299240"/>
      </p:ext>
    </p:extLst>
  </p:cSld>
  <p:clrMapOvr>
    <a:masterClrMapping/>
  </p:clrMapOvr>
  <p:transition xmlns:p14="http://schemas.microsoft.com/office/powerpoint/2010/main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3661029"/>
      </p:ext>
    </p:extLst>
  </p:cSld>
  <p:clrMapOvr>
    <a:masterClrMapping/>
  </p:clrMapOvr>
  <p:transition xmlns:p14="http://schemas.microsoft.com/office/powerpoint/2010/main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0124438"/>
      </p:ext>
    </p:extLst>
  </p:cSld>
  <p:clrMapOvr>
    <a:masterClrMapping/>
  </p:clrMapOvr>
  <p:transition xmlns:p14="http://schemas.microsoft.com/office/powerpoint/2010/main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713183"/>
      </p:ext>
    </p:extLst>
  </p:cSld>
  <p:clrMapOvr>
    <a:masterClrMapping/>
  </p:clrMapOvr>
  <p:transition xmlns:p14="http://schemas.microsoft.com/office/powerpoint/2010/main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540076"/>
      </p:ext>
    </p:extLst>
  </p:cSld>
  <p:clrMapOvr>
    <a:masterClrMapping/>
  </p:clrMapOvr>
  <p:transition xmlns:p14="http://schemas.microsoft.com/office/powerpoint/2010/main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77185"/>
      </p:ext>
    </p:extLst>
  </p:cSld>
  <p:clrMapOvr>
    <a:masterClrMapping/>
  </p:clrMapOvr>
  <p:transition xmlns:p14="http://schemas.microsoft.com/office/powerpoint/2010/main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66017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2789720"/>
      </p:ext>
    </p:extLst>
  </p:cSld>
  <p:clrMapOvr>
    <a:masterClrMapping/>
  </p:clrMapOvr>
  <p:transition xmlns:p14="http://schemas.microsoft.com/office/powerpoint/2010/main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0807227"/>
      </p:ext>
    </p:extLst>
  </p:cSld>
  <p:clrMapOvr>
    <a:masterClrMapping/>
  </p:clrMapOvr>
  <p:transition xmlns:p14="http://schemas.microsoft.com/office/powerpoint/2010/main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647977"/>
      </p:ext>
    </p:extLst>
  </p:cSld>
  <p:clrMapOvr>
    <a:masterClrMapping/>
  </p:clrMapOvr>
  <p:transition xmlns:p14="http://schemas.microsoft.com/office/powerpoint/2010/main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09235"/>
      </p:ext>
    </p:extLst>
  </p:cSld>
  <p:clrMapOvr>
    <a:masterClrMapping/>
  </p:clrMapOvr>
  <p:transition xmlns:p14="http://schemas.microsoft.com/office/powerpoint/2010/main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003608"/>
      </p:ext>
    </p:extLst>
  </p:cSld>
  <p:clrMapOvr>
    <a:masterClrMapping/>
  </p:clrMapOvr>
  <p:transition xmlns:p14="http://schemas.microsoft.com/office/powerpoint/2010/main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9759453"/>
      </p:ext>
    </p:extLst>
  </p:cSld>
  <p:clrMapOvr>
    <a:masterClrMapping/>
  </p:clrMapOvr>
  <p:transition xmlns:p14="http://schemas.microsoft.com/office/powerpoint/2010/main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9578401"/>
      </p:ext>
    </p:extLst>
  </p:cSld>
  <p:clrMapOvr>
    <a:masterClrMapping/>
  </p:clrMapOvr>
  <p:transition xmlns:p14="http://schemas.microsoft.com/office/powerpoint/2010/main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7136267"/>
      </p:ext>
    </p:extLst>
  </p:cSld>
  <p:clrMapOvr>
    <a:masterClrMapping/>
  </p:clrMapOvr>
  <p:transition xmlns:p14="http://schemas.microsoft.com/office/powerpoint/2010/main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89401"/>
      </p:ext>
    </p:extLst>
  </p:cSld>
  <p:clrMapOvr>
    <a:masterClrMapping/>
  </p:clrMapOvr>
  <p:transition xmlns:p14="http://schemas.microsoft.com/office/powerpoint/2010/main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525304"/>
      </p:ext>
    </p:extLst>
  </p:cSld>
  <p:clrMapOvr>
    <a:masterClrMapping/>
  </p:clrMapOvr>
  <p:transition xmlns:p14="http://schemas.microsoft.com/office/powerpoint/2010/main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01725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0703551"/>
      </p:ext>
    </p:extLst>
  </p:cSld>
  <p:clrMapOvr>
    <a:masterClrMapping/>
  </p:clrMapOvr>
  <p:transition xmlns:p14="http://schemas.microsoft.com/office/powerpoint/2010/main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82862"/>
      </p:ext>
    </p:extLst>
  </p:cSld>
  <p:clrMapOvr>
    <a:masterClrMapping/>
  </p:clrMapOvr>
  <p:transition xmlns:p14="http://schemas.microsoft.com/office/powerpoint/2010/main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1113445"/>
      </p:ext>
    </p:extLst>
  </p:cSld>
  <p:clrMapOvr>
    <a:masterClrMapping/>
  </p:clrMapOvr>
  <p:transition xmlns:p14="http://schemas.microsoft.com/office/powerpoint/2010/main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51000"/>
            <a:ext cx="5156200" cy="728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51000"/>
            <a:ext cx="5156200" cy="728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119650"/>
      </p:ext>
    </p:extLst>
  </p:cSld>
  <p:clrMapOvr>
    <a:masterClrMapping/>
  </p:clrMapOvr>
  <p:transition xmlns:p14="http://schemas.microsoft.com/office/powerpoint/2010/main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15522"/>
      </p:ext>
    </p:extLst>
  </p:cSld>
  <p:clrMapOvr>
    <a:masterClrMapping/>
  </p:clrMapOvr>
  <p:transition xmlns:p14="http://schemas.microsoft.com/office/powerpoint/2010/main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874646"/>
      </p:ext>
    </p:extLst>
  </p:cSld>
  <p:clrMapOvr>
    <a:masterClrMapping/>
  </p:clrMapOvr>
  <p:transition xmlns:p14="http://schemas.microsoft.com/office/powerpoint/2010/main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7299386"/>
      </p:ext>
    </p:extLst>
  </p:cSld>
  <p:clrMapOvr>
    <a:masterClrMapping/>
  </p:clrMapOvr>
  <p:transition xmlns:p14="http://schemas.microsoft.com/office/powerpoint/2010/main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7942330"/>
      </p:ext>
    </p:extLst>
  </p:cSld>
  <p:clrMapOvr>
    <a:masterClrMapping/>
  </p:clrMapOvr>
  <p:transition xmlns:p14="http://schemas.microsoft.com/office/powerpoint/2010/main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7473328"/>
      </p:ext>
    </p:extLst>
  </p:cSld>
  <p:clrMapOvr>
    <a:masterClrMapping/>
  </p:clrMapOvr>
  <p:transition xmlns:p14="http://schemas.microsoft.com/office/powerpoint/2010/main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17993"/>
      </p:ext>
    </p:extLst>
  </p:cSld>
  <p:clrMapOvr>
    <a:masterClrMapping/>
  </p:clrMapOvr>
  <p:transition xmlns:p14="http://schemas.microsoft.com/office/powerpoint/2010/main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8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8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14874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6.xml"/><Relationship Id="rId8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1.xml"/><Relationship Id="rId12" Type="http://schemas.openxmlformats.org/officeDocument/2006/relationships/theme" Target="../theme/theme11.xml"/><Relationship Id="rId1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17.xml"/><Relationship Id="rId8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5.xml"/><Relationship Id="rId8" Type="http://schemas.openxmlformats.org/officeDocument/2006/relationships/slideLayout" Target="../slideLayouts/slideLayout96.xml"/><Relationship Id="rId9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387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102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027" name="Rectangle 3"/>
          <p:cNvSpPr>
            <a:spLocks/>
          </p:cNvSpPr>
          <p:nvPr/>
        </p:nvSpPr>
        <p:spPr bwMode="auto">
          <a:xfrm>
            <a:off x="1293813" y="8985250"/>
            <a:ext cx="384016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ea typeface="ＭＳ Ｐゴシック" charset="0"/>
                <a:cs typeface="Helvetica" charset="0"/>
              </a:rPr>
              <a:t>© 2016 Carl Lund, all rights reserved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PingFang SC Semibold" charset="0"/>
          <a:cs typeface="PingFang SC Semibold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PingFang SC Semibold" charset="0"/>
          <a:cs typeface="PingFang SC Semibold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PingFang SC Semibold" charset="0"/>
          <a:cs typeface="PingFang SC Semibold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PingFang SC Semibold" charset="0"/>
          <a:cs typeface="PingFang SC Semibold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PingFang SC Semibold" charset="0"/>
          <a:cs typeface="PingFang SC Semibold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PingFang SC Semibold" charset="0"/>
          <a:cs typeface="PingFang SC Semibold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PingFang SC Semibold" charset="0"/>
          <a:cs typeface="PingFang SC Semibold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PingFang SC Semibold" charset="0"/>
          <a:cs typeface="PingFang SC Semibold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0242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6502400" y="16002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126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82700" y="16510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12900"/>
            <a:ext cx="104648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2050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431800"/>
            <a:ext cx="10464800" cy="857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PingFang SC Regular" charset="0"/>
          <a:cs typeface="PingFang SC Regular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PingFang SC Regular" charset="0"/>
          <a:cs typeface="PingFang SC Regular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PingFang SC Regular" charset="0"/>
          <a:cs typeface="PingFang SC Regular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PingFang SC Regular" charset="0"/>
          <a:cs typeface="PingFang SC Regular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PingFang SC Regular" charset="0"/>
          <a:cs typeface="PingFang SC Regular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PingFang SC Regular" charset="0"/>
          <a:cs typeface="PingFang SC Regular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PingFang SC Regular" charset="0"/>
          <a:cs typeface="PingFang SC Regular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PingFang SC Regular" charset="0"/>
          <a:cs typeface="PingFang SC Regular" charset="0"/>
          <a:sym typeface="Gill Sans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413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635000" y="1612900"/>
            <a:ext cx="5867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512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635000" y="254000"/>
            <a:ext cx="58674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77978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PingFang SC Regular" charset="0"/>
          <a:cs typeface="PingFang SC Regular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PingFang SC Regular" charset="0"/>
          <a:cs typeface="PingFang SC Regular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PingFang SC Regular" charset="0"/>
          <a:cs typeface="PingFang SC Regular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PingFang SC Regular" charset="0"/>
          <a:cs typeface="PingFang SC Regular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PingFang SC Regular" charset="0"/>
          <a:cs typeface="PingFang SC Regular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PingFang SC Regular" charset="0"/>
          <a:cs typeface="PingFang SC Regular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PingFang SC Regular" charset="0"/>
          <a:cs typeface="PingFang SC Regular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PingFang SC Regular" charset="0"/>
          <a:cs typeface="PingFang SC Regular" charset="0"/>
          <a:sym typeface="Gill Sans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819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002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51000"/>
            <a:ext cx="10464800" cy="728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921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7" Type="http://schemas.openxmlformats.org/officeDocument/2006/relationships/image" Target="../media/image7.emf"/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 First Course on Kinetics and Reaction Engineering</a:t>
            </a:r>
          </a:p>
        </p:txBody>
      </p:sp>
      <p:sp>
        <p:nvSpPr>
          <p:cNvPr id="12290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Class 38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Where We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re Going</a:t>
            </a:r>
          </a:p>
        </p:txBody>
      </p:sp>
      <p:sp>
        <p:nvSpPr>
          <p:cNvPr id="13314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Part I - Chemical Reactions</a:t>
            </a:r>
          </a:p>
          <a:p>
            <a:pPr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Part II - Chemical Reaction Kinetics</a:t>
            </a:r>
          </a:p>
          <a:p>
            <a:pPr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Part III - Chemical Reaction Engineering</a:t>
            </a:r>
          </a:p>
          <a:p>
            <a:r>
              <a:rPr lang="en-US"/>
              <a:t>Part IV - Non-Ideal Reactions and Reactors</a:t>
            </a:r>
          </a:p>
          <a:p>
            <a:pPr marL="762000" lvl="1"/>
            <a:r>
              <a:rPr lang="en-US">
                <a:solidFill>
                  <a:srgbClr val="B3B3B3"/>
                </a:solidFill>
              </a:rPr>
              <a:t>A. Alternatives to the Ideal Reactor Models</a:t>
            </a:r>
          </a:p>
          <a:p>
            <a:pPr marL="762000" lvl="1"/>
            <a:r>
              <a:rPr lang="en-US"/>
              <a:t>B. Coupled Chemical and Physical Kinetics</a:t>
            </a:r>
          </a:p>
          <a:p>
            <a:pPr marL="1206500" lvl="2"/>
            <a:r>
              <a:rPr lang="en-US"/>
              <a:t>38. Heterogeneous Catalytic Reactions</a:t>
            </a:r>
          </a:p>
          <a:p>
            <a:pPr marL="1206500" lvl="2"/>
            <a:r>
              <a:rPr lang="en-US"/>
              <a:t>39. Gas-Liquid Reactions</a:t>
            </a:r>
          </a:p>
          <a:p>
            <a:pPr marL="1206500" lvl="2"/>
            <a:r>
              <a:rPr lang="en-US"/>
              <a:t>40. Gas-Solid Reactions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Heterogeneous Catalysis with Gradients</a:t>
            </a:r>
          </a:p>
        </p:txBody>
      </p:sp>
      <p:sp>
        <p:nvSpPr>
          <p:cNvPr id="14338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Modify the Ideal Reactor Design Equations</a:t>
            </a:r>
          </a:p>
          <a:p>
            <a:pPr marL="762000" lvl="1"/>
            <a:r>
              <a:rPr lang="en-US"/>
              <a:t>External gradients only</a:t>
            </a:r>
          </a:p>
          <a:p>
            <a:pPr marL="1206500" lvl="2"/>
            <a:r>
              <a:rPr lang="en-US"/>
              <a:t> </a:t>
            </a:r>
          </a:p>
          <a:p>
            <a:pPr marL="1651000" lvl="3"/>
            <a:r>
              <a:rPr lang="en-US"/>
              <a:t>k</a:t>
            </a:r>
            <a:r>
              <a:rPr lang="en-US" baseline="-6000"/>
              <a:t>c</a:t>
            </a:r>
            <a:r>
              <a:rPr lang="en-US"/>
              <a:t> found from correlations, e. g. j</a:t>
            </a:r>
            <a:r>
              <a:rPr lang="en-US" baseline="-6000"/>
              <a:t>D</a:t>
            </a:r>
            <a:r>
              <a:rPr lang="en-US"/>
              <a:t> vs N</a:t>
            </a:r>
            <a:r>
              <a:rPr lang="en-US" baseline="-6000"/>
              <a:t>Re</a:t>
            </a:r>
            <a:endParaRPr lang="en-US"/>
          </a:p>
          <a:p>
            <a:pPr marL="1206500" lvl="2"/>
            <a:r>
              <a:rPr lang="en-US"/>
              <a:t>At steady state, -r</a:t>
            </a:r>
            <a:r>
              <a:rPr lang="en-US" baseline="-6000"/>
              <a:t>A</a:t>
            </a:r>
            <a:r>
              <a:rPr lang="en-US"/>
              <a:t> = A</a:t>
            </a:r>
            <a:r>
              <a:rPr lang="en-US" baseline="-6000"/>
              <a:t>V</a:t>
            </a:r>
            <a:r>
              <a:rPr lang="en-US"/>
              <a:t>N</a:t>
            </a:r>
            <a:r>
              <a:rPr lang="en-US" baseline="-6000"/>
              <a:t>A</a:t>
            </a:r>
            <a:r>
              <a:rPr lang="en-US"/>
              <a:t>; combining with above gives C</a:t>
            </a:r>
            <a:r>
              <a:rPr lang="en-US" baseline="-6000"/>
              <a:t>A,surf</a:t>
            </a:r>
            <a:r>
              <a:rPr lang="en-US"/>
              <a:t> in terms of C</a:t>
            </a:r>
            <a:r>
              <a:rPr lang="en-US" baseline="-6000"/>
              <a:t>A,bulk</a:t>
            </a:r>
            <a:endParaRPr lang="en-US"/>
          </a:p>
          <a:p>
            <a:pPr marL="762000" lvl="1"/>
            <a:r>
              <a:rPr lang="en-US"/>
              <a:t>Internal gradients only</a:t>
            </a:r>
          </a:p>
          <a:p>
            <a:pPr marL="1206500" lvl="2"/>
            <a:r>
              <a:rPr lang="en-US"/>
              <a:t>Pseudo-continuum model for the catalyst phase</a:t>
            </a:r>
          </a:p>
          <a:p>
            <a:pPr marL="1206500" lvl="2"/>
            <a:r>
              <a:rPr lang="en-US"/>
              <a:t>Mole balance on reactant within the catalyst phase</a:t>
            </a:r>
          </a:p>
          <a:p>
            <a:pPr marL="1206500" lvl="2"/>
            <a:r>
              <a:rPr lang="en-US"/>
              <a:t>Solve for C</a:t>
            </a:r>
            <a:r>
              <a:rPr lang="en-US" baseline="-6000"/>
              <a:t>A</a:t>
            </a:r>
            <a:r>
              <a:rPr lang="en-US"/>
              <a:t>(r) and -N</a:t>
            </a:r>
            <a:r>
              <a:rPr lang="en-US" baseline="-6000"/>
              <a:t>A</a:t>
            </a:r>
            <a:r>
              <a:rPr lang="en-US"/>
              <a:t> at particle surface</a:t>
            </a:r>
          </a:p>
          <a:p>
            <a:pPr marL="1651000" lvl="3"/>
            <a:r>
              <a:rPr lang="en-US"/>
              <a:t>The Thiele modulus, dimensionless ratio of reaction to diffusion rate, appears as a parameter in the expressions</a:t>
            </a:r>
          </a:p>
          <a:p>
            <a:pPr marL="1206500" lvl="2"/>
            <a:r>
              <a:rPr lang="en-US"/>
              <a:t>At steady state, -r</a:t>
            </a:r>
            <a:r>
              <a:rPr lang="en-US" baseline="-6000"/>
              <a:t>A</a:t>
            </a:r>
            <a:r>
              <a:rPr lang="en-US"/>
              <a:t> = -A</a:t>
            </a:r>
            <a:r>
              <a:rPr lang="en-US" baseline="-6000"/>
              <a:t>V</a:t>
            </a:r>
            <a:r>
              <a:rPr lang="en-US"/>
              <a:t>N</a:t>
            </a:r>
            <a:r>
              <a:rPr lang="en-US" baseline="-6000"/>
              <a:t>A</a:t>
            </a:r>
            <a:endParaRPr lang="en-US"/>
          </a:p>
          <a:p>
            <a:pPr marL="1206500" lvl="2"/>
            <a:r>
              <a:rPr lang="en-US"/>
              <a:t>Define effectiveness factor, η, as actual rate divided by rate if there were no gradients</a:t>
            </a:r>
          </a:p>
          <a:p>
            <a:pPr marL="1206500" lvl="2"/>
            <a:r>
              <a:rPr lang="en-US"/>
              <a:t>Actual rate is η times the rate evaluated at the bulk fluid composition</a:t>
            </a:r>
          </a:p>
          <a:p>
            <a:pPr marL="1651000" lvl="3"/>
            <a:r>
              <a:rPr lang="en-US"/>
              <a:t>Correct the ideal reactor design equations by multiplying the rate by η</a:t>
            </a:r>
          </a:p>
          <a:p>
            <a:pPr marL="1651000" lvl="3"/>
            <a:r>
              <a:rPr lang="en-US"/>
              <a:t>In most cases, η varies within the reactor; some form of averaging is required</a:t>
            </a:r>
          </a:p>
          <a:p>
            <a:pPr marL="762000" lvl="1"/>
            <a:r>
              <a:rPr lang="en-US"/>
              <a:t>Internal and external gradients</a:t>
            </a:r>
          </a:p>
          <a:p>
            <a:pPr marL="1206500" lvl="2"/>
            <a:r>
              <a:rPr lang="en-US"/>
              <a:t>Two analyses above are combined</a:t>
            </a:r>
          </a:p>
          <a:p>
            <a:pPr marL="1206500" lvl="2"/>
            <a:r>
              <a:rPr lang="en-US"/>
              <a:t>A global effectiveness factor, η</a:t>
            </a:r>
            <a:r>
              <a:rPr lang="en-US" baseline="-6000"/>
              <a:t>G</a:t>
            </a:r>
            <a:r>
              <a:rPr lang="en-US"/>
              <a:t>, is defined as actual rate divided by rate if there were no internal and no external gradients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0" y="24003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762000" lvl="1"/>
            <a:r>
              <a:rPr lang="en-US"/>
              <a:t>The definition of the Thiele modulus will change</a:t>
            </a:r>
            <a:br>
              <a:rPr lang="en-US"/>
            </a:br>
            <a:r>
              <a:rPr lang="en-US"/>
              <a:t>for different particle shapes and for different </a:t>
            </a:r>
            <a:br>
              <a:rPr lang="en-US"/>
            </a:br>
            <a:r>
              <a:rPr lang="en-US"/>
              <a:t>reaction orders</a:t>
            </a:r>
          </a:p>
          <a:p>
            <a:pPr marL="1206500" lvl="2"/>
            <a:r>
              <a:rPr lang="en-US"/>
              <a:t>For isothermal catalyst particles the effectiveness</a:t>
            </a:r>
            <a:br>
              <a:rPr lang="en-US"/>
            </a:br>
            <a:r>
              <a:rPr lang="en-US"/>
              <a:t>factor will vary with the Thiele modulus in a </a:t>
            </a:r>
            <a:br>
              <a:rPr lang="en-US"/>
            </a:br>
            <a:r>
              <a:rPr lang="en-US"/>
              <a:t>manner like that shown at the right</a:t>
            </a:r>
          </a:p>
          <a:p>
            <a:pPr marL="1206500" lvl="2"/>
            <a:r>
              <a:rPr lang="en-US"/>
              <a:t>Generally one prefers to operate at a Thiele</a:t>
            </a:r>
            <a:br>
              <a:rPr lang="en-US"/>
            </a:br>
            <a:r>
              <a:rPr lang="en-US"/>
              <a:t>modulus less than 1</a:t>
            </a:r>
          </a:p>
          <a:p>
            <a:pPr marL="1206500" lvl="2"/>
            <a:r>
              <a:rPr lang="en-US"/>
              <a:t>For a first order reaction in a spherical particle</a:t>
            </a:r>
          </a:p>
          <a:p>
            <a:pPr marL="1651000" lvl="3">
              <a:spcBef>
                <a:spcPts val="2000"/>
              </a:spcBef>
            </a:pPr>
            <a:r>
              <a:rPr lang="en-US"/>
              <a:t> </a:t>
            </a:r>
          </a:p>
          <a:p>
            <a:pPr marL="1651000" lvl="3">
              <a:spcBef>
                <a:spcPts val="8300"/>
              </a:spcBef>
            </a:pPr>
            <a:r>
              <a:rPr lang="en-US"/>
              <a:t> </a:t>
            </a:r>
          </a:p>
          <a:p>
            <a:pPr marL="1651000" lvl="3">
              <a:spcBef>
                <a:spcPts val="9400"/>
              </a:spcBef>
            </a:pPr>
            <a:r>
              <a:rPr lang="en-US"/>
              <a:t> </a:t>
            </a:r>
          </a:p>
          <a:p>
            <a:pPr>
              <a:spcBef>
                <a:spcPts val="3200"/>
              </a:spcBef>
            </a:pPr>
            <a:r>
              <a:rPr lang="en-US"/>
              <a:t>Alternative approach is to simultaneously solve fluid phase mole and energy balances and catalyst phase mole and energy balances</a:t>
            </a:r>
          </a:p>
          <a:p>
            <a:pPr marL="762000" lvl="1"/>
            <a:r>
              <a:rPr lang="en-US"/>
              <a:t>For a plug flow reactor, spherical particle, no total mole change upon reaction</a:t>
            </a:r>
          </a:p>
          <a:p>
            <a:pPr marL="1206500" lvl="2">
              <a:spcBef>
                <a:spcPts val="2900"/>
              </a:spcBef>
            </a:pPr>
            <a:r>
              <a:rPr lang="en-US"/>
              <a:t> 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431800"/>
            <a:ext cx="3810000" cy="332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7200" y="3238500"/>
            <a:ext cx="16256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7200" y="4114800"/>
            <a:ext cx="31877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7200" y="6045200"/>
            <a:ext cx="21336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700" y="8229600"/>
            <a:ext cx="2159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00" y="8242300"/>
            <a:ext cx="28194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>
            <p:ph type="title"/>
          </p:nvPr>
        </p:nvSpPr>
        <p:spPr>
          <a:xfrm>
            <a:off x="1270000" y="4521200"/>
            <a:ext cx="10464800" cy="698500"/>
          </a:xfrm>
          <a:ln/>
        </p:spPr>
        <p:txBody>
          <a:bodyPr/>
          <a:lstStyle/>
          <a:p>
            <a:r>
              <a:rPr lang="en-US"/>
              <a:t>Questions?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Activity 38.1</a:t>
            </a:r>
          </a:p>
        </p:txBody>
      </p:sp>
      <p:sp>
        <p:nvSpPr>
          <p:cNvPr id="17410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>
              <a:buNone/>
            </a:pPr>
            <a:r>
              <a:rPr lang="en-US" dirty="0">
                <a:cs typeface="Lucida Grande" charset="0"/>
              </a:rPr>
              <a:t>Consider the situation where a gas stream flows over a flat solid whereupon a 0.5 mm thick porous, catalytic layer has been applied. The system is isothermal (no temperature gradients anywhere) and within the porous layer the first order catalytic reaction A → B takes place with a rate coefficient equal to 1.5 x 10</a:t>
            </a:r>
            <a:r>
              <a:rPr lang="en-US" baseline="32000" dirty="0"/>
              <a:t>-3</a:t>
            </a:r>
            <a:r>
              <a:rPr lang="en-US" dirty="0"/>
              <a:t> min</a:t>
            </a:r>
            <a:r>
              <a:rPr lang="en-US" baseline="32000" dirty="0"/>
              <a:t>-1</a:t>
            </a:r>
            <a:r>
              <a:rPr lang="en-US" dirty="0"/>
              <a:t>. There are no concentration gradients in the gas phase, but they may exist within the porous layer. If the effective diffusion coefficient for the </a:t>
            </a:r>
            <a:r>
              <a:rPr lang="en-US" dirty="0" err="1"/>
              <a:t>Fickian</a:t>
            </a:r>
            <a:r>
              <a:rPr lang="en-US" dirty="0"/>
              <a:t> diffusion of A within the porous layer is 1.8 x 10</a:t>
            </a:r>
            <a:r>
              <a:rPr lang="en-US" baseline="32000" dirty="0"/>
              <a:t>-7</a:t>
            </a:r>
            <a:r>
              <a:rPr lang="en-US" dirty="0"/>
              <a:t> cm</a:t>
            </a:r>
            <a:r>
              <a:rPr lang="en-US" baseline="32000" dirty="0"/>
              <a:t>2</a:t>
            </a:r>
            <a:r>
              <a:rPr lang="en-US" dirty="0"/>
              <a:t> s</a:t>
            </a:r>
            <a:r>
              <a:rPr lang="en-US" baseline="32000" dirty="0"/>
              <a:t>-1</a:t>
            </a:r>
            <a:r>
              <a:rPr lang="en-US" dirty="0"/>
              <a:t> and the gas phase concentration is 1 mol L</a:t>
            </a:r>
            <a:r>
              <a:rPr lang="en-US" baseline="32000" dirty="0"/>
              <a:t>-1</a:t>
            </a:r>
            <a:r>
              <a:rPr lang="en-US" dirty="0"/>
              <a:t>, calculate the effectiveness factor using a pseudo-homogeneous model for the porous layer.</a:t>
            </a:r>
          </a:p>
          <a:p>
            <a:pPr>
              <a:spcBef>
                <a:spcPts val="3000"/>
              </a:spcBef>
            </a:pPr>
            <a:r>
              <a:rPr lang="en-US" dirty="0"/>
              <a:t>Let S represent the surface area of the flat solid and L the thickness of the porous </a:t>
            </a:r>
            <a:r>
              <a:rPr lang="en-US" dirty="0" err="1"/>
              <a:t>overlayer</a:t>
            </a:r>
            <a:r>
              <a:rPr lang="en-US" dirty="0"/>
              <a:t>. Define the z direction as perpendicular to the solid surface with z = 0 being the interface between the solid and the porous layer and z = L being the interface between the porous layer and the gas phase.</a:t>
            </a:r>
          </a:p>
          <a:p>
            <a:r>
              <a:rPr lang="en-US" dirty="0"/>
              <a:t>Write a mole balance on a differentially thick section of the porous layer (parallel to the solid surface) and take the limit as its thickness goes to zero to generate a mole balance for the catalyst phase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Where We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re Going</a:t>
            </a:r>
          </a:p>
        </p:txBody>
      </p:sp>
      <p:sp>
        <p:nvSpPr>
          <p:cNvPr id="31746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Part I - Chemical Reactions</a:t>
            </a:r>
          </a:p>
          <a:p>
            <a:pPr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Part II - Chemical Reaction Kinetics</a:t>
            </a:r>
          </a:p>
          <a:p>
            <a:pPr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Part III - Chemical Reaction Engineering</a:t>
            </a:r>
          </a:p>
          <a:p>
            <a:r>
              <a:rPr lang="en-US"/>
              <a:t>Part IV - Non-Ideal Reactions and Reactors</a:t>
            </a:r>
          </a:p>
          <a:p>
            <a:pPr marL="762000" lvl="1"/>
            <a:r>
              <a:rPr lang="en-US">
                <a:solidFill>
                  <a:srgbClr val="B3B3B3"/>
                </a:solidFill>
              </a:rPr>
              <a:t>A. Alternatives to the Ideal Reactor Models</a:t>
            </a:r>
          </a:p>
          <a:p>
            <a:pPr marL="762000" lvl="1"/>
            <a:r>
              <a:rPr lang="en-US"/>
              <a:t>B. Coupled Chemical and Physical Kinetics</a:t>
            </a:r>
          </a:p>
          <a:p>
            <a:pPr marL="1206500" lvl="2">
              <a:buClr>
                <a:srgbClr val="999999"/>
              </a:buClr>
            </a:pPr>
            <a:r>
              <a:rPr lang="en-US">
                <a:solidFill>
                  <a:srgbClr val="999999"/>
                </a:solidFill>
              </a:rPr>
              <a:t>38. Heterogeneous Catalytic Reactions</a:t>
            </a:r>
          </a:p>
          <a:p>
            <a:pPr marL="1206500" lvl="2"/>
            <a:r>
              <a:rPr lang="en-US"/>
              <a:t>39. Gas-Liquid Reactions</a:t>
            </a:r>
          </a:p>
          <a:p>
            <a:pPr marL="1206500" lvl="2"/>
            <a:r>
              <a:rPr lang="en-US"/>
              <a:t>40. Gas-Solid Reactions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Helvetica"/>
        <a:ea typeface="PingFang SC Semibold"/>
        <a:cs typeface="PingFang SC Semibold"/>
      </a:majorFont>
      <a:minorFont>
        <a:latin typeface="Helvetica"/>
        <a:ea typeface="PingFang SC Semibold"/>
        <a:cs typeface="PingFang SC Semibold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0"/>
            <a:cs typeface="PingFang SC Regular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0"/>
            <a:cs typeface="PingFang SC Regular" charset="0"/>
            <a:sym typeface="Helvetica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Helvetica"/>
        <a:ea typeface="PingFang SC Regular"/>
        <a:cs typeface="PingFang SC Regular"/>
      </a:majorFont>
      <a:minorFont>
        <a:latin typeface="Helvetica"/>
        <a:ea typeface="PingFang SC Regular"/>
        <a:cs typeface="PingFang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0"/>
            <a:cs typeface="PingFang SC Regular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0"/>
            <a:cs typeface="PingFang SC Regular" charset="0"/>
            <a:sym typeface="Helvetica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Helvetica"/>
        <a:ea typeface="PingFang SC Regular"/>
        <a:cs typeface="PingFang SC Regular"/>
      </a:majorFont>
      <a:minorFont>
        <a:latin typeface="Helvetica"/>
        <a:ea typeface="PingFang SC Regular"/>
        <a:cs typeface="PingFang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0"/>
            <a:cs typeface="PingFang SC Regular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0"/>
            <a:cs typeface="PingFang SC Regular" charset="0"/>
            <a:sym typeface="Helvetica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Helvetica"/>
        <a:ea typeface="PingFang SC Regular"/>
        <a:cs typeface="PingFang SC Regular"/>
      </a:majorFont>
      <a:minorFont>
        <a:latin typeface="Helvetica"/>
        <a:ea typeface="PingFang SC Regular"/>
        <a:cs typeface="PingFang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0"/>
            <a:cs typeface="PingFang SC Regular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0"/>
            <a:cs typeface="PingFang SC Regular" charset="0"/>
            <a:sym typeface="Helvetica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PingFang SC Regular"/>
        <a:cs typeface="PingFang SC Regular"/>
      </a:majorFont>
      <a:minorFont>
        <a:latin typeface="Helvetica"/>
        <a:ea typeface="PingFang SC Regular"/>
        <a:cs typeface="PingFang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0"/>
            <a:cs typeface="PingFang SC Regular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0"/>
            <a:cs typeface="PingFang SC Regular" charset="0"/>
            <a:sym typeface="Helvetica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Helvetica"/>
        <a:ea typeface="PingFang SC Regular"/>
        <a:cs typeface="PingFang SC Regular"/>
      </a:majorFont>
      <a:minorFont>
        <a:latin typeface="Gill Sans"/>
        <a:ea typeface="PingFang SC Regular"/>
        <a:cs typeface="PingFang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0"/>
            <a:cs typeface="PingFang SC Regular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0"/>
            <a:cs typeface="PingFang SC Regular" charset="0"/>
            <a:sym typeface="Helvetica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Helvetica"/>
        <a:ea typeface="PingFang SC Regular"/>
        <a:cs typeface="PingFang SC Regular"/>
      </a:majorFont>
      <a:minorFont>
        <a:latin typeface="Helvetica"/>
        <a:ea typeface="PingFang SC Regular"/>
        <a:cs typeface="PingFang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0"/>
            <a:cs typeface="PingFang SC Regular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0"/>
            <a:cs typeface="PingFang SC Regular" charset="0"/>
            <a:sym typeface="Helvetica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Helvetica"/>
        <a:ea typeface="PingFang SC Regular"/>
        <a:cs typeface="PingFang SC Regular"/>
      </a:majorFont>
      <a:minorFont>
        <a:latin typeface="Gill Sans"/>
        <a:ea typeface="PingFang SC Regular"/>
        <a:cs typeface="PingFang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0"/>
            <a:cs typeface="PingFang SC Regular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0"/>
            <a:cs typeface="PingFang SC Regular" charset="0"/>
            <a:sym typeface="Helvetica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PingFang SC Regular"/>
        <a:cs typeface="PingFang SC Regular"/>
      </a:majorFont>
      <a:minorFont>
        <a:latin typeface="Gill Sans"/>
        <a:ea typeface="PingFang SC Regular"/>
        <a:cs typeface="PingFang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0"/>
            <a:cs typeface="PingFang SC Regular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0"/>
            <a:cs typeface="PingFang SC Regular" charset="0"/>
            <a:sym typeface="Helvetica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Helvetica"/>
        <a:ea typeface="PingFang SC Regular"/>
        <a:cs typeface="PingFang SC Regular"/>
      </a:majorFont>
      <a:minorFont>
        <a:latin typeface="Helvetica"/>
        <a:ea typeface="PingFang SC Regular"/>
        <a:cs typeface="PingFang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0"/>
            <a:cs typeface="PingFang SC Regular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0"/>
            <a:cs typeface="PingFang SC Regular" charset="0"/>
            <a:sym typeface="Helvetica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Helvetica"/>
        <a:ea typeface="PingFang SC Regular"/>
        <a:cs typeface="PingFang SC Regular"/>
      </a:majorFont>
      <a:minorFont>
        <a:latin typeface="Helvetica"/>
        <a:ea typeface="PingFang SC Regular"/>
        <a:cs typeface="PingFang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0"/>
            <a:cs typeface="PingFang SC Regular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0"/>
            <a:cs typeface="PingFang SC Regular" charset="0"/>
            <a:sym typeface="Helvetica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576</Words>
  <Characters>0</Characters>
  <Application>Microsoft Macintosh PowerPoint</Application>
  <PresentationFormat>Custom</PresentationFormat>
  <Lines>0</Lines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11</vt:i4>
      </vt:variant>
      <vt:variant>
        <vt:lpstr>Slide Titles</vt:lpstr>
      </vt:variant>
      <vt:variant>
        <vt:i4>7</vt:i4>
      </vt:variant>
    </vt:vector>
  </HeadingPairs>
  <TitlesOfParts>
    <vt:vector size="23" baseType="lpstr">
      <vt:lpstr>Helvetica</vt:lpstr>
      <vt:lpstr>PingFang SC Regular</vt:lpstr>
      <vt:lpstr>PingFang SC Semibold</vt:lpstr>
      <vt:lpstr>Lucida Grande</vt:lpstr>
      <vt:lpstr>Gill Sans</vt:lpstr>
      <vt:lpstr>Title &amp; Subtitle</vt:lpstr>
      <vt:lpstr>Title &amp; Bullets</vt:lpstr>
      <vt:lpstr>Bullets</vt:lpstr>
      <vt:lpstr>Title - Top</vt:lpstr>
      <vt:lpstr>Photo - Vertical</vt:lpstr>
      <vt:lpstr>Photo - Horizontal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A First Course on Kinetics and Reaction Engineering</vt:lpstr>
      <vt:lpstr>Where We’re Going</vt:lpstr>
      <vt:lpstr>Heterogeneous Catalysis with Gradients</vt:lpstr>
      <vt:lpstr>PowerPoint Presentation</vt:lpstr>
      <vt:lpstr>Questions?</vt:lpstr>
      <vt:lpstr>Activity 38.1</vt:lpstr>
      <vt:lpstr>Where We’re Going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First Course on Kinetics and Reaction Engineering</dc:title>
  <dc:subject/>
  <dc:creator/>
  <cp:keywords/>
  <dc:description/>
  <cp:lastModifiedBy>Carl Lund</cp:lastModifiedBy>
  <cp:revision>2</cp:revision>
  <dcterms:modified xsi:type="dcterms:W3CDTF">2016-02-11T13:42:47Z</dcterms:modified>
</cp:coreProperties>
</file>