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71" r:id="rId15"/>
    <p:sldId id="262" r:id="rId16"/>
    <p:sldId id="260" r:id="rId17"/>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1pPr>
    <a:lvl2pPr marL="4572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2pPr>
    <a:lvl3pPr marL="9144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3pPr>
    <a:lvl4pPr marL="13716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4pPr>
    <a:lvl5pPr marL="1828800" algn="ctr" rtl="0" fontAlgn="base">
      <a:spcBef>
        <a:spcPct val="0"/>
      </a:spcBef>
      <a:spcAft>
        <a:spcPct val="0"/>
      </a:spcAft>
      <a:defRPr sz="2400" kern="1200">
        <a:solidFill>
          <a:srgbClr val="000000"/>
        </a:solidFill>
        <a:latin typeface="Helvetica" charset="0"/>
        <a:ea typeface="PingFang SC Regular" charset="0"/>
        <a:cs typeface="PingFang SC Regular" charset="0"/>
        <a:sym typeface="Helvetica" charset="0"/>
      </a:defRPr>
    </a:lvl5pPr>
    <a:lvl6pPr marL="22860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6pPr>
    <a:lvl7pPr marL="27432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7pPr>
    <a:lvl8pPr marL="32004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8pPr>
    <a:lvl9pPr marL="3657600" algn="l" defTabSz="457200" rtl="0" eaLnBrk="1" latinLnBrk="0" hangingPunct="1">
      <a:defRPr sz="2400" kern="1200">
        <a:solidFill>
          <a:srgbClr val="000000"/>
        </a:solidFill>
        <a:latin typeface="Helvetica" charset="0"/>
        <a:ea typeface="PingFang SC Regular" charset="0"/>
        <a:cs typeface="PingFang SC Regular"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808"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2528418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3486836"/>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2296640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78393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743814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730606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014010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516766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898846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6074824"/>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5611505"/>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174889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530333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9006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2151146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128638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28481219"/>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5796413"/>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797202"/>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4857729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84121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68274339"/>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515456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2772837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9079315"/>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282610"/>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561665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716361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868605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013148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7810543"/>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255235"/>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005033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4912629"/>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528799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980342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37289923"/>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194657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5542631"/>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635397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668578"/>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959930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211624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103957"/>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627246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2757280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3644843"/>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907529"/>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885045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5563651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02718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948769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445539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654159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152753870"/>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2748339"/>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697958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7675699"/>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3806562"/>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079709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606154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0345499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425779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14192469"/>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542672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24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420938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220490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608983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788758"/>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644050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2903505"/>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582287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91904461"/>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5416724"/>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0489780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3348254"/>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37567549"/>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0741135"/>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8304662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161633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4250049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7410928"/>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963878"/>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2340561"/>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168259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011774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005451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4311401"/>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199763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422185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25030607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820520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278213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1997960"/>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907900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317544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848595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808932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8489866"/>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2702231"/>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9214448"/>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881003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768788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76957525"/>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573053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2665385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1365240"/>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46878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0158131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583924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06437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7066902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693343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576562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4616985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4875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895585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4197026"/>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911238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566126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2pPr>
      <a:lvl3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3pPr>
      <a:lvl4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4pPr>
      <a:lvl5pPr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5pPr>
      <a:lvl6pPr marL="4572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6pPr>
      <a:lvl7pPr marL="9144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7pPr>
      <a:lvl8pPr marL="13716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8pPr>
      <a:lvl9pPr marL="1828800" algn="ctr" rtl="0" fontAlgn="base">
        <a:spcBef>
          <a:spcPct val="0"/>
        </a:spcBef>
        <a:spcAft>
          <a:spcPct val="0"/>
        </a:spcAft>
        <a:defRPr sz="3600" b="1">
          <a:solidFill>
            <a:schemeClr val="tx1"/>
          </a:solidFill>
          <a:latin typeface="Helvetica" charset="0"/>
          <a:ea typeface="PingFang SC Semibold" charset="0"/>
          <a:cs typeface="PingFang SC Semibold"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2pPr>
      <a:lvl3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3pPr>
      <a:lvl4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4pPr>
      <a:lvl5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5pPr>
      <a:lvl6pPr marL="4572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6pPr>
      <a:lvl7pPr marL="9144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7pPr>
      <a:lvl8pPr marL="13716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8pPr>
      <a:lvl9pPr marL="18288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2pPr>
      <a:lvl3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3pPr>
      <a:lvl4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4pPr>
      <a:lvl5pPr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5pPr>
      <a:lvl6pPr marL="4572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6pPr>
      <a:lvl7pPr marL="9144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7pPr>
      <a:lvl8pPr marL="13716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8pPr>
      <a:lvl9pPr marL="1828800" algn="ctr" rtl="0" fontAlgn="base">
        <a:spcBef>
          <a:spcPct val="0"/>
        </a:spcBef>
        <a:spcAft>
          <a:spcPct val="0"/>
        </a:spcAft>
        <a:defRPr sz="8400">
          <a:solidFill>
            <a:schemeClr val="tx1"/>
          </a:solidFill>
          <a:latin typeface="Gill Sans" charset="0"/>
          <a:ea typeface="PingFang SC Regular" charset="0"/>
          <a:cs typeface="PingFang SC Regular"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2pPr>
      <a:lvl3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3pPr>
      <a:lvl4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4pPr>
      <a:lvl5pPr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5pPr>
      <a:lvl6pPr marL="4572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6pPr>
      <a:lvl7pPr marL="9144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7pPr>
      <a:lvl8pPr marL="13716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8pPr>
      <a:lvl9pPr marL="1828800" algn="ctr" rtl="0" fontAlgn="base">
        <a:spcBef>
          <a:spcPct val="0"/>
        </a:spcBef>
        <a:spcAft>
          <a:spcPct val="0"/>
        </a:spcAft>
        <a:defRPr sz="3600">
          <a:solidFill>
            <a:schemeClr val="tx1"/>
          </a:solidFill>
          <a:latin typeface="Helvetica" charset="0"/>
          <a:ea typeface="PingFang SC Regular" charset="0"/>
          <a:cs typeface="PingFang SC Regular"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1.emf"/><Relationship Id="rId3"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37</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Where We</a:t>
            </a:r>
            <a:r>
              <a:rPr lang="ja-JP" altLang="en-US">
                <a:latin typeface="Arial"/>
              </a:rPr>
              <a:t>’</a:t>
            </a:r>
            <a:r>
              <a:rPr lang="en-US"/>
              <a:t>re 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buClr>
                <a:srgbClr val="999999"/>
              </a:buClr>
            </a:pPr>
            <a:r>
              <a:rPr lang="en-US">
                <a:solidFill>
                  <a:srgbClr val="999999"/>
                </a:solidFill>
              </a:rPr>
              <a:t>34. 2-D and 3-D Tubular Reactor Models</a:t>
            </a:r>
          </a:p>
          <a:p>
            <a:pPr marL="1206500" lvl="2">
              <a:buClr>
                <a:srgbClr val="B3B3B3"/>
              </a:buClr>
            </a:pPr>
            <a:r>
              <a:rPr lang="en-US">
                <a:solidFill>
                  <a:srgbClr val="B3B3B3"/>
                </a:solidFill>
              </a:rPr>
              <a:t>35. Zoned Reactor Models</a:t>
            </a:r>
          </a:p>
          <a:p>
            <a:pPr marL="1206500" lvl="2">
              <a:buClr>
                <a:srgbClr val="B3B3B3"/>
              </a:buClr>
            </a:pPr>
            <a:r>
              <a:rPr lang="en-US">
                <a:solidFill>
                  <a:srgbClr val="B3B3B3"/>
                </a:solidFill>
              </a:rPr>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Reactors Other Than CSTRs and PFRs</a:t>
            </a:r>
          </a:p>
        </p:txBody>
      </p:sp>
      <p:sp>
        <p:nvSpPr>
          <p:cNvPr id="14338" name="Rectangle 2"/>
          <p:cNvSpPr>
            <a:spLocks noChangeArrowheads="1"/>
          </p:cNvSpPr>
          <p:nvPr>
            <p:ph type="body" idx="1"/>
          </p:nvPr>
        </p:nvSpPr>
        <p:spPr>
          <a:ln/>
        </p:spPr>
        <p:txBody>
          <a:bodyPr/>
          <a:lstStyle/>
          <a:p>
            <a:r>
              <a:rPr lang="en-US"/>
              <a:t>When reactants and/or products are present in two or more phases in a reactor, it is generally necessary to write mole and energy balances on each phase</a:t>
            </a:r>
          </a:p>
          <a:p>
            <a:r>
              <a:rPr lang="en-US"/>
              <a:t>In some cases simple stirred tanks or tubular packed beds are used for multi-phase reactions</a:t>
            </a:r>
          </a:p>
          <a:p>
            <a:r>
              <a:rPr lang="en-US"/>
              <a:t>In other cases, more specialized reactors are used</a:t>
            </a:r>
          </a:p>
          <a:p>
            <a:pPr marL="762000" lvl="1"/>
            <a:r>
              <a:rPr lang="en-US"/>
              <a:t>For gas-solid or solid-catalyzed gas phase reactions</a:t>
            </a:r>
          </a:p>
          <a:p>
            <a:pPr marL="1206500" lvl="2"/>
            <a:r>
              <a:rPr lang="en-US"/>
              <a:t>fluidized bed reactors</a:t>
            </a:r>
          </a:p>
          <a:p>
            <a:pPr marL="1206500" lvl="2"/>
            <a:r>
              <a:rPr lang="en-US"/>
              <a:t>riser reactors</a:t>
            </a:r>
          </a:p>
          <a:p>
            <a:pPr marL="762000" lvl="1"/>
            <a:r>
              <a:rPr lang="en-US"/>
              <a:t>For solid-catalyzed gas-liquid reactions</a:t>
            </a:r>
          </a:p>
          <a:p>
            <a:pPr marL="1206500" lvl="2"/>
            <a:r>
              <a:rPr lang="en-US"/>
              <a:t>trickle bed reactors</a:t>
            </a:r>
          </a:p>
          <a:p>
            <a:pPr marL="1206500" lvl="2"/>
            <a:r>
              <a:rPr lang="en-US"/>
              <a:t>slurry reactors (also for solid-catalyzed liquid reactions)</a:t>
            </a:r>
          </a:p>
          <a:p>
            <a:pPr marL="762000" lvl="1"/>
            <a:r>
              <a:rPr lang="en-US"/>
              <a:t>For gas-liquid reactions</a:t>
            </a:r>
          </a:p>
          <a:p>
            <a:pPr marL="1206500" lvl="2"/>
            <a:r>
              <a:rPr lang="en-US"/>
              <a:t>spray tower reactors</a:t>
            </a:r>
          </a:p>
          <a:p>
            <a:pPr marL="1206500" lvl="2"/>
            <a:r>
              <a:rPr lang="en-US"/>
              <a:t>bubble column reactors</a:t>
            </a:r>
          </a:p>
          <a:p>
            <a:pPr marL="762000" lvl="1"/>
            <a:r>
              <a:rPr lang="en-US"/>
              <a:t>Combined reaction and separation</a:t>
            </a:r>
          </a:p>
          <a:p>
            <a:pPr marL="1206500" lvl="2"/>
            <a:r>
              <a:rPr lang="en-US"/>
              <a:t>Reactive distillation columns</a:t>
            </a:r>
          </a:p>
          <a:p>
            <a:pPr marL="1206500" lvl="2"/>
            <a:r>
              <a:rPr lang="en-US"/>
              <a:t>Membrane reactors </a:t>
            </a:r>
          </a:p>
          <a:p>
            <a:pPr marL="762000" lvl="1"/>
            <a:r>
              <a:rPr lang="en-US"/>
              <a:t>Laminar flow reactors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body" idx="1"/>
          </p:nvPr>
        </p:nvSpPr>
        <p:spPr>
          <a:xfrm>
            <a:off x="1270000" y="546100"/>
            <a:ext cx="10464800" cy="8648700"/>
          </a:xfrm>
          <a:ln/>
        </p:spPr>
        <p:txBody>
          <a:bodyPr/>
          <a:lstStyle/>
          <a:p>
            <a:pPr marL="0" indent="0">
              <a:buNone/>
              <a:tabLst>
                <a:tab pos="9863138" algn="r"/>
                <a:tab pos="9863138" algn="r"/>
                <a:tab pos="9863138" algn="r"/>
              </a:tabLst>
            </a:pPr>
            <a:r>
              <a:rPr lang="en-US" dirty="0">
                <a:latin typeface="Arial" charset="0"/>
                <a:cs typeface="Arial" charset="0"/>
                <a:sym typeface="Arial" charset="0"/>
              </a:rPr>
              <a:t>A gas mixture containing CO</a:t>
            </a:r>
            <a:r>
              <a:rPr lang="en-US" baseline="-6000" dirty="0">
                <a:latin typeface="Arial" charset="0"/>
                <a:cs typeface="Arial" charset="0"/>
                <a:sym typeface="Arial" charset="0"/>
              </a:rPr>
              <a:t>2</a:t>
            </a:r>
            <a:r>
              <a:rPr lang="en-US" dirty="0">
                <a:latin typeface="Arial" charset="0"/>
                <a:cs typeface="Arial" charset="0"/>
                <a:sym typeface="Arial" charset="0"/>
              </a:rPr>
              <a:t> is fed to an isothermal, steady state CSTR. A solution containing an amine, NH</a:t>
            </a:r>
            <a:r>
              <a:rPr lang="en-US" baseline="-6000" dirty="0">
                <a:latin typeface="Arial" charset="0"/>
                <a:cs typeface="Arial" charset="0"/>
                <a:sym typeface="Arial" charset="0"/>
              </a:rPr>
              <a:t>2</a:t>
            </a:r>
            <a:r>
              <a:rPr lang="en-US" dirty="0">
                <a:latin typeface="Arial" charset="0"/>
                <a:cs typeface="Arial" charset="0"/>
                <a:sym typeface="Arial" charset="0"/>
              </a:rPr>
              <a:t>R, is also fed to the reactor. The agitator system for the reactor has been designed so that the gas phase may be treated as perfectly mixed. The gas is dispersed as bubbles in the liquid, which is also perfectly mixed. The inlet molar flow rates of all species are known and constant, as are the liquid volume, the gas volume and the interfacial area per volume of liquid, </a:t>
            </a:r>
            <a:r>
              <a:rPr lang="en-US" dirty="0">
                <a:latin typeface="Times New Roman Italic" charset="0"/>
                <a:cs typeface="Times New Roman Italic" charset="0"/>
                <a:sym typeface="Times New Roman Italic" charset="0"/>
              </a:rPr>
              <a:t>A</a:t>
            </a:r>
            <a:r>
              <a:rPr lang="en-US" baseline="-6000" dirty="0">
                <a:latin typeface="Times New Roman Italic" charset="0"/>
                <a:cs typeface="Times New Roman Italic" charset="0"/>
                <a:sym typeface="Times New Roman Italic" charset="0"/>
              </a:rPr>
              <a:t>V</a:t>
            </a:r>
            <a:r>
              <a:rPr lang="en-US" dirty="0">
                <a:latin typeface="Arial" charset="0"/>
                <a:cs typeface="Arial" charset="0"/>
                <a:sym typeface="Arial" charset="0"/>
              </a:rPr>
              <a:t>. The inlet and outlet volumetric flow rates may be taken to be equal and known. None of the gases except CO</a:t>
            </a:r>
            <a:r>
              <a:rPr lang="en-US" baseline="-6000" dirty="0">
                <a:latin typeface="Arial" charset="0"/>
                <a:cs typeface="Arial" charset="0"/>
                <a:sym typeface="Arial" charset="0"/>
              </a:rPr>
              <a:t>2</a:t>
            </a:r>
            <a:r>
              <a:rPr lang="en-US" dirty="0">
                <a:latin typeface="Arial" charset="0"/>
                <a:cs typeface="Arial" charset="0"/>
                <a:sym typeface="Arial" charset="0"/>
              </a:rPr>
              <a:t> are soluble in the solution, and none of the components of the solution are volatile. When CO</a:t>
            </a:r>
            <a:r>
              <a:rPr lang="en-US" baseline="-6000" dirty="0">
                <a:latin typeface="Arial" charset="0"/>
                <a:cs typeface="Arial" charset="0"/>
                <a:sym typeface="Arial" charset="0"/>
              </a:rPr>
              <a:t>2</a:t>
            </a:r>
            <a:r>
              <a:rPr lang="en-US" dirty="0">
                <a:latin typeface="Arial" charset="0"/>
                <a:cs typeface="Arial" charset="0"/>
                <a:sym typeface="Arial" charset="0"/>
              </a:rPr>
              <a:t> dissolves in the solution, it reacts with the amine to form an adduct according to equation (1). The rate expression for the reaction is given in equation (2) where square brackets denote solution phase concentrations, and the rate coefficient is known. If the reaction rate is very, very slow, then the gas phase and solution phase CO</a:t>
            </a:r>
            <a:r>
              <a:rPr lang="en-US" baseline="-6000" dirty="0">
                <a:latin typeface="Arial" charset="0"/>
                <a:cs typeface="Arial" charset="0"/>
                <a:sym typeface="Arial" charset="0"/>
              </a:rPr>
              <a:t>2</a:t>
            </a:r>
            <a:r>
              <a:rPr lang="en-US" dirty="0">
                <a:latin typeface="Arial" charset="0"/>
                <a:cs typeface="Arial" charset="0"/>
                <a:sym typeface="Arial" charset="0"/>
              </a:rPr>
              <a:t> will be equilibrated according to Henry</a:t>
            </a:r>
            <a:r>
              <a:rPr lang="ja-JP" altLang="en-US" dirty="0">
                <a:latin typeface="Arial"/>
                <a:cs typeface="Arial" charset="0"/>
                <a:sym typeface="Arial" charset="0"/>
              </a:rPr>
              <a:t>’</a:t>
            </a:r>
            <a:r>
              <a:rPr lang="en-US" dirty="0">
                <a:latin typeface="Arial" charset="0"/>
                <a:cs typeface="Arial" charset="0"/>
                <a:sym typeface="Arial" charset="0"/>
              </a:rPr>
              <a:t>s Law, equation (3), where </a:t>
            </a:r>
            <a:r>
              <a:rPr lang="en-US" dirty="0">
                <a:latin typeface="Times New Roman Italic" charset="0"/>
                <a:cs typeface="Times New Roman Italic" charset="0"/>
                <a:sym typeface="Times New Roman Italic" charset="0"/>
              </a:rPr>
              <a:t>h</a:t>
            </a:r>
            <a:r>
              <a:rPr lang="en-US" dirty="0">
                <a:latin typeface="Arial" charset="0"/>
                <a:cs typeface="Arial" charset="0"/>
                <a:sym typeface="Arial" charset="0"/>
              </a:rPr>
              <a:t> is the known Henry</a:t>
            </a:r>
            <a:r>
              <a:rPr lang="ja-JP" altLang="en-US" dirty="0">
                <a:latin typeface="Arial"/>
                <a:cs typeface="Arial" charset="0"/>
                <a:sym typeface="Arial" charset="0"/>
              </a:rPr>
              <a:t>’</a:t>
            </a:r>
            <a:r>
              <a:rPr lang="en-US" dirty="0">
                <a:latin typeface="Arial" charset="0"/>
                <a:cs typeface="Arial" charset="0"/>
                <a:sym typeface="Arial" charset="0"/>
              </a:rPr>
              <a:t>s law constant. Write the mole balance design equations needed to calculate the amount of CO</a:t>
            </a:r>
            <a:r>
              <a:rPr lang="en-US" baseline="-6000" dirty="0">
                <a:latin typeface="Arial" charset="0"/>
                <a:cs typeface="Arial" charset="0"/>
                <a:sym typeface="Arial" charset="0"/>
              </a:rPr>
              <a:t>2</a:t>
            </a:r>
            <a:r>
              <a:rPr lang="en-US" dirty="0">
                <a:latin typeface="Arial" charset="0"/>
                <a:cs typeface="Arial" charset="0"/>
                <a:sym typeface="Arial" charset="0"/>
              </a:rPr>
              <a:t> removed from the gas phase by this reactor.</a:t>
            </a:r>
            <a:endParaRPr lang="en-US" dirty="0"/>
          </a:p>
          <a:p>
            <a:pPr marL="0" indent="0">
              <a:buNone/>
              <a:tabLst>
                <a:tab pos="9863138" algn="r"/>
                <a:tab pos="9863138" algn="r"/>
                <a:tab pos="9863138" algn="r"/>
              </a:tabLst>
            </a:pPr>
            <a:endParaRPr lang="en-US" dirty="0"/>
          </a:p>
          <a:p>
            <a:pPr marL="0" indent="0">
              <a:buNone/>
              <a:tabLst>
                <a:tab pos="9863138" algn="r"/>
                <a:tab pos="9863138" algn="r"/>
                <a:tab pos="9863138" algn="r"/>
              </a:tabLst>
            </a:pPr>
            <a:r>
              <a:rPr lang="en-US" dirty="0"/>
              <a:t>NH</a:t>
            </a:r>
            <a:r>
              <a:rPr lang="en-US" baseline="-6000" dirty="0"/>
              <a:t>2</a:t>
            </a:r>
            <a:r>
              <a:rPr lang="en-US" dirty="0"/>
              <a:t>R + CO</a:t>
            </a:r>
            <a:r>
              <a:rPr lang="en-US" baseline="-6000" dirty="0"/>
              <a:t>2 </a:t>
            </a:r>
            <a:r>
              <a:rPr lang="en-US" dirty="0">
                <a:cs typeface="Lucida Grande" charset="0"/>
              </a:rPr>
              <a:t>→ CO</a:t>
            </a:r>
            <a:r>
              <a:rPr lang="en-US" baseline="-6000" dirty="0"/>
              <a:t>2</a:t>
            </a:r>
            <a:r>
              <a:rPr lang="en-US" dirty="0"/>
              <a:t>:NH</a:t>
            </a:r>
            <a:r>
              <a:rPr lang="en-US" baseline="-6000" dirty="0"/>
              <a:t>2</a:t>
            </a:r>
            <a:r>
              <a:rPr lang="en-US" dirty="0"/>
              <a:t>R	(1)</a:t>
            </a:r>
          </a:p>
          <a:p>
            <a:pPr marL="0" indent="0">
              <a:spcBef>
                <a:spcPts val="3000"/>
              </a:spcBef>
              <a:buNone/>
              <a:tabLst>
                <a:tab pos="9863138" algn="r"/>
                <a:tab pos="9863138" algn="r"/>
                <a:tab pos="9863138" algn="r"/>
              </a:tabLst>
            </a:pPr>
            <a:r>
              <a:rPr lang="en-US" dirty="0"/>
              <a:t>	(2)</a:t>
            </a:r>
          </a:p>
          <a:p>
            <a:pPr marL="0" indent="0">
              <a:spcBef>
                <a:spcPts val="3000"/>
              </a:spcBef>
              <a:buNone/>
              <a:tabLst>
                <a:tab pos="9863138" algn="r"/>
                <a:tab pos="9863138" algn="r"/>
                <a:tab pos="9863138" algn="r"/>
              </a:tabLst>
            </a:pPr>
            <a:r>
              <a:rPr lang="en-US" dirty="0"/>
              <a:t>	(3)</a:t>
            </a: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5600" y="7935913"/>
            <a:ext cx="2590800"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600" y="8699500"/>
            <a:ext cx="16764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a:t>Where We</a:t>
            </a:r>
            <a:r>
              <a:rPr lang="ja-JP" altLang="en-US">
                <a:latin typeface="Arial"/>
              </a:rPr>
              <a:t>’</a:t>
            </a:r>
            <a:r>
              <a:rPr lang="en-US"/>
              <a:t>re Going</a:t>
            </a:r>
          </a:p>
        </p:txBody>
      </p:sp>
      <p:sp>
        <p:nvSpPr>
          <p:cNvPr id="3174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solidFill>
                  <a:srgbClr val="B3B3B3"/>
                </a:solidFill>
              </a:rPr>
              <a:t>A. Alternatives to the Ideal Reactor Models</a:t>
            </a:r>
          </a:p>
          <a:p>
            <a:pPr marL="1206500" lvl="2">
              <a:buClr>
                <a:srgbClr val="B3B3B3"/>
              </a:buClr>
            </a:pPr>
            <a:r>
              <a:rPr lang="en-US">
                <a:solidFill>
                  <a:srgbClr val="B3B3B3"/>
                </a:solidFill>
              </a:rPr>
              <a:t>33. Axial Dispersion Model</a:t>
            </a:r>
          </a:p>
          <a:p>
            <a:pPr marL="1206500" lvl="2">
              <a:buClr>
                <a:srgbClr val="B3B3B3"/>
              </a:buClr>
            </a:pPr>
            <a:r>
              <a:rPr lang="en-US">
                <a:solidFill>
                  <a:srgbClr val="B3B3B3"/>
                </a:solidFill>
              </a:rPr>
              <a:t>34. 2-D and 3-D Tubular Reactor Models</a:t>
            </a:r>
          </a:p>
          <a:p>
            <a:pPr marL="1206500" lvl="2">
              <a:buClr>
                <a:srgbClr val="B3B3B3"/>
              </a:buClr>
            </a:pPr>
            <a:r>
              <a:rPr lang="en-US">
                <a:solidFill>
                  <a:srgbClr val="B3B3B3"/>
                </a:solidFill>
              </a:rPr>
              <a:t>35. Zoned Reactor Models</a:t>
            </a:r>
          </a:p>
          <a:p>
            <a:pPr marL="1206500" lvl="2">
              <a:buClr>
                <a:srgbClr val="B3B3B3"/>
              </a:buClr>
            </a:pPr>
            <a:r>
              <a:rPr lang="en-US">
                <a:solidFill>
                  <a:srgbClr val="B3B3B3"/>
                </a:solidFill>
              </a:rPr>
              <a:t>36. Segregated Flow Models</a:t>
            </a:r>
          </a:p>
          <a:p>
            <a:pPr marL="1206500" lvl="2">
              <a:buClr>
                <a:srgbClr val="B3B3B3"/>
              </a:buClr>
            </a:pPr>
            <a:r>
              <a:rPr lang="en-US">
                <a:solidFill>
                  <a:srgbClr val="B3B3B3"/>
                </a:solidFill>
              </a:rPr>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PingFang SC Semibold"/>
        <a:cs typeface="PingFang SC Semibold"/>
      </a:majorFont>
      <a:minorFont>
        <a:latin typeface="Helvetica"/>
        <a:ea typeface="PingFang SC Semibold"/>
        <a:cs typeface="PingFang SC Semibol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PingFang SC Regular"/>
        <a:cs typeface="PingFang SC Regular"/>
      </a:majorFont>
      <a:minorFont>
        <a:latin typeface="Gill Sans"/>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PingFang SC Regular"/>
        <a:cs typeface="PingFang SC Regular"/>
      </a:majorFont>
      <a:minorFont>
        <a:latin typeface="Helvetica"/>
        <a:ea typeface="PingFang SC Regular"/>
        <a:cs typeface="PingFang SC Regula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PingFang SC Regular" charset="0"/>
            <a:cs typeface="PingFang SC Regular"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586</Words>
  <Characters>0</Characters>
  <Application>Microsoft Macintosh PowerPoint</Application>
  <PresentationFormat>Custom</PresentationFormat>
  <Lines>0</Lines>
  <Paragraphs>55</Paragraphs>
  <Slides>6</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6</vt:i4>
      </vt:variant>
    </vt:vector>
  </HeadingPairs>
  <TitlesOfParts>
    <vt:vector size="24" baseType="lpstr">
      <vt:lpstr>Helvetica</vt:lpstr>
      <vt:lpstr>PingFang SC Regular</vt:lpstr>
      <vt:lpstr>PingFang SC Semibold</vt:lpstr>
      <vt:lpstr>Lucida Grande</vt:lpstr>
      <vt:lpstr>Gill Sans</vt:lpstr>
      <vt:lpstr>Arial</vt:lpstr>
      <vt:lpstr>Times New Roman Italic</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Reactors Other Than CSTRs and PFRs</vt:lpstr>
      <vt:lpstr>Questions?</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2016-01-07T20:51:18Z</dcterms:modified>
</cp:coreProperties>
</file>