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8" r:id="rId14"/>
    <p:sldId id="271" r:id="rId15"/>
    <p:sldId id="262" r:id="rId16"/>
    <p:sldId id="263" r:id="rId17"/>
    <p:sldId id="264" r:id="rId18"/>
    <p:sldId id="265" r:id="rId19"/>
    <p:sldId id="266" r:id="rId20"/>
    <p:sldId id="267" r:id="rId21"/>
    <p:sldId id="268" r:id="rId22"/>
    <p:sldId id="269" r:id="rId23"/>
    <p:sldId id="270" r:id="rId24"/>
    <p:sldId id="272" r:id="rId25"/>
    <p:sldId id="273" r:id="rId26"/>
    <p:sldId id="274" r:id="rId27"/>
    <p:sldId id="275" r:id="rId28"/>
    <p:sldId id="261" r:id="rId29"/>
    <p:sldId id="276" r:id="rId30"/>
    <p:sldId id="260" r:id="rId31"/>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1pPr>
    <a:lvl2pPr marL="457200"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2pPr>
    <a:lvl3pPr marL="914400"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3pPr>
    <a:lvl4pPr marL="1371600"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4pPr>
    <a:lvl5pPr marL="1828800"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5pPr>
    <a:lvl6pPr marL="2286000" algn="l" defTabSz="457200" rtl="0" eaLnBrk="1" latinLnBrk="0" hangingPunct="1">
      <a:defRPr sz="2400" kern="1200">
        <a:solidFill>
          <a:srgbClr val="000000"/>
        </a:solidFill>
        <a:latin typeface="Helvetica" charset="0"/>
        <a:ea typeface="PingFang SC Regular" charset="0"/>
        <a:cs typeface="PingFang SC Regular" charset="0"/>
        <a:sym typeface="Helvetica" charset="0"/>
      </a:defRPr>
    </a:lvl6pPr>
    <a:lvl7pPr marL="2743200" algn="l" defTabSz="457200" rtl="0" eaLnBrk="1" latinLnBrk="0" hangingPunct="1">
      <a:defRPr sz="2400" kern="1200">
        <a:solidFill>
          <a:srgbClr val="000000"/>
        </a:solidFill>
        <a:latin typeface="Helvetica" charset="0"/>
        <a:ea typeface="PingFang SC Regular" charset="0"/>
        <a:cs typeface="PingFang SC Regular" charset="0"/>
        <a:sym typeface="Helvetica" charset="0"/>
      </a:defRPr>
    </a:lvl7pPr>
    <a:lvl8pPr marL="3200400" algn="l" defTabSz="457200" rtl="0" eaLnBrk="1" latinLnBrk="0" hangingPunct="1">
      <a:defRPr sz="2400" kern="1200">
        <a:solidFill>
          <a:srgbClr val="000000"/>
        </a:solidFill>
        <a:latin typeface="Helvetica" charset="0"/>
        <a:ea typeface="PingFang SC Regular" charset="0"/>
        <a:cs typeface="PingFang SC Regular" charset="0"/>
        <a:sym typeface="Helvetica" charset="0"/>
      </a:defRPr>
    </a:lvl8pPr>
    <a:lvl9pPr marL="3657600" algn="l" defTabSz="457200" rtl="0" eaLnBrk="1" latinLnBrk="0" hangingPunct="1">
      <a:defRPr sz="2400" kern="1200">
        <a:solidFill>
          <a:srgbClr val="000000"/>
        </a:solidFill>
        <a:latin typeface="Helvetica" charset="0"/>
        <a:ea typeface="PingFang SC Regular" charset="0"/>
        <a:cs typeface="PingFang SC Regular"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808"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slide" Target="slides/slide15.xml"/><Relationship Id="rId27" Type="http://schemas.openxmlformats.org/officeDocument/2006/relationships/slide" Target="slides/slide16.xml"/><Relationship Id="rId28" Type="http://schemas.openxmlformats.org/officeDocument/2006/relationships/slide" Target="slides/slide17.xml"/><Relationship Id="rId2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slide" Target="slides/slide19.xml"/><Relationship Id="rId31" Type="http://schemas.openxmlformats.org/officeDocument/2006/relationships/slide" Target="slides/slide20.xml"/><Relationship Id="rId32" Type="http://schemas.openxmlformats.org/officeDocument/2006/relationships/printerSettings" Target="printerSettings/printerSettings1.bin"/><Relationship Id="rId9" Type="http://schemas.openxmlformats.org/officeDocument/2006/relationships/slideMaster" Target="slideMasters/slideMaster9.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25284181"/>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3486836"/>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22966408"/>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783937"/>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7438141"/>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7306063"/>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20140101"/>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5516766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8988467"/>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6074824"/>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5611505"/>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1748895"/>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5303337"/>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790061"/>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2151146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128638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28481219"/>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5796413"/>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7797202"/>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48577299"/>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1841216"/>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68274339"/>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1515456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27728373"/>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9079315"/>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282610"/>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5616651"/>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7163613"/>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868605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013148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7810543"/>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9255235"/>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9005033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4912629"/>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45287996"/>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9803421"/>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37289923"/>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1946572"/>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5542631"/>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6353977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668578"/>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9599306"/>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22116249"/>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8103957"/>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36272462"/>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2757280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3644843"/>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6907529"/>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8850451"/>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55636517"/>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0027182"/>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9487690"/>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445539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6541591"/>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152753870"/>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2748339"/>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6979586"/>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7675699"/>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3806562"/>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50797090"/>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6061547"/>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03454997"/>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4257798"/>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14192469"/>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5426722"/>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9242"/>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4209382"/>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2204908"/>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6089838"/>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788758"/>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16440506"/>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2903505"/>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582287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91904461"/>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5416724"/>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0489780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3348254"/>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37567549"/>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0741135"/>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83046626"/>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161633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42500492"/>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87410928"/>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6963878"/>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2340561"/>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91682598"/>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011774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0054512"/>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4311401"/>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1997634"/>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4221859"/>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25030607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820520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22782133"/>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1997960"/>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9079002"/>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9317544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08485955"/>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8089320"/>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48489866"/>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2702231"/>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9214448"/>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8810037"/>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57687884"/>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76957525"/>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6573053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26653855"/>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41365240"/>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2468784"/>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0158131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85839241"/>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7064375"/>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70669027"/>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6933434"/>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576562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46169857"/>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3648750"/>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9895585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4197026"/>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9112382"/>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566126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2pPr>
      <a:lvl3pPr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3pPr>
      <a:lvl4pPr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4pPr>
      <a:lvl5pPr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5pPr>
      <a:lvl6pPr marL="457200"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6pPr>
      <a:lvl7pPr marL="914400"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7pPr>
      <a:lvl8pPr marL="1371600"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8pPr>
      <a:lvl9pPr marL="1828800"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2pPr>
      <a:lvl3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3pPr>
      <a:lvl4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4pPr>
      <a:lvl5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5pPr>
      <a:lvl6pPr marL="4572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6pPr>
      <a:lvl7pPr marL="9144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7pPr>
      <a:lvl8pPr marL="13716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8pPr>
      <a:lvl9pPr marL="18288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2pPr>
      <a:lvl3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3pPr>
      <a:lvl4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4pPr>
      <a:lvl5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5pPr>
      <a:lvl6pPr marL="4572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6pPr>
      <a:lvl7pPr marL="9144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7pPr>
      <a:lvl8pPr marL="13716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8pPr>
      <a:lvl9pPr marL="18288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6.emf"/><Relationship Id="rId1" Type="http://schemas.openxmlformats.org/officeDocument/2006/relationships/slideLayout" Target="../slideLayouts/slideLayout35.xml"/><Relationship Id="rId2" Type="http://schemas.openxmlformats.org/officeDocument/2006/relationships/image" Target="../media/image4.emf"/></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8.emf"/><Relationship Id="rId5" Type="http://schemas.openxmlformats.org/officeDocument/2006/relationships/image" Target="../media/image3.emf"/><Relationship Id="rId1" Type="http://schemas.openxmlformats.org/officeDocument/2006/relationships/slideLayout" Target="../slideLayouts/slideLayout35.xml"/><Relationship Id="rId2" Type="http://schemas.openxmlformats.org/officeDocument/2006/relationships/image" Target="../media/image7.emf"/></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8.emf"/><Relationship Id="rId5" Type="http://schemas.openxmlformats.org/officeDocument/2006/relationships/image" Target="../media/image3.emf"/><Relationship Id="rId1" Type="http://schemas.openxmlformats.org/officeDocument/2006/relationships/slideLayout" Target="../slideLayouts/slideLayout35.xml"/><Relationship Id="rId2" Type="http://schemas.openxmlformats.org/officeDocument/2006/relationships/image" Target="../media/image7.emf"/></Relationships>
</file>

<file path=ppt/slides/_rels/slide18.xml.rels><?xml version="1.0" encoding="UTF-8" standalone="yes"?>
<Relationships xmlns="http://schemas.openxmlformats.org/package/2006/relationships"><Relationship Id="rId3" Type="http://schemas.openxmlformats.org/officeDocument/2006/relationships/image" Target="../media/image10.emf"/><Relationship Id="rId4" Type="http://schemas.openxmlformats.org/officeDocument/2006/relationships/image" Target="../media/image11.emf"/><Relationship Id="rId5" Type="http://schemas.openxmlformats.org/officeDocument/2006/relationships/image" Target="../media/image12.emf"/><Relationship Id="rId1" Type="http://schemas.openxmlformats.org/officeDocument/2006/relationships/slideLayout" Target="../slideLayouts/slideLayout35.xml"/><Relationship Id="rId2" Type="http://schemas.openxmlformats.org/officeDocument/2006/relationships/image" Target="../media/image9.emf"/></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4" Type="http://schemas.openxmlformats.org/officeDocument/2006/relationships/image" Target="../media/image11.emf"/><Relationship Id="rId5" Type="http://schemas.openxmlformats.org/officeDocument/2006/relationships/image" Target="../media/image12.emf"/><Relationship Id="rId1" Type="http://schemas.openxmlformats.org/officeDocument/2006/relationships/slideLayout" Target="../slideLayouts/slideLayout35.xml"/><Relationship Id="rId2" Type="http://schemas.openxmlformats.org/officeDocument/2006/relationships/image" Target="../media/image9.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1.emf"/><Relationship Id="rId3"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37</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body" idx="1"/>
          </p:nvPr>
        </p:nvSpPr>
        <p:spPr>
          <a:ln/>
        </p:spPr>
        <p:txBody>
          <a:bodyPr/>
          <a:lstStyle/>
          <a:p>
            <a:r>
              <a:rPr lang="en-US"/>
              <a:t>How many sets of design equations will be needed?</a:t>
            </a:r>
          </a:p>
          <a:p>
            <a:pPr marL="762000" lvl="1"/>
            <a:r>
              <a:rPr lang="en-US"/>
              <a:t>There are two phases and reactants and/or products are present in both phases, so two sets of design equations will be needed</a:t>
            </a:r>
          </a:p>
          <a:p>
            <a:r>
              <a:rPr lang="en-US"/>
              <a:t>What are the two sets of design equations for?</a:t>
            </a:r>
          </a:p>
          <a:p>
            <a:pPr marL="762000" lvl="1"/>
            <a:r>
              <a:rPr lang="en-US"/>
              <a:t>One set for the gas phase and one set for the liquid phase</a:t>
            </a:r>
          </a:p>
          <a:p>
            <a:r>
              <a:rPr lang="en-US"/>
              <a:t>What design equations will be needed for the gas phase?</a:t>
            </a:r>
          </a:p>
          <a:p>
            <a:pPr marL="762000" lvl="1"/>
            <a:r>
              <a:rPr lang="en-US"/>
              <a:t>The reactor is isothermal, so the mole balance design equations can be solved independently of the energy balance</a:t>
            </a:r>
          </a:p>
          <a:p>
            <a:pPr marL="762000" lvl="1"/>
            <a:r>
              <a:rPr lang="en-US"/>
              <a:t>In this problem, energy balances will not be needed to answer the question</a:t>
            </a:r>
          </a:p>
          <a:p>
            <a:pPr marL="762000" lvl="1"/>
            <a:r>
              <a:rPr lang="en-US"/>
              <a:t>Only mole balances are needed</a:t>
            </a:r>
          </a:p>
          <a:p>
            <a:pPr marL="762000" lvl="1"/>
            <a:r>
              <a:rPr lang="en-US"/>
              <a:t>The only reactant or product in the gas phase is CO</a:t>
            </a:r>
            <a:r>
              <a:rPr lang="en-US" baseline="-6000"/>
              <a:t>2</a:t>
            </a:r>
            <a:r>
              <a:rPr lang="en-US"/>
              <a:t>, so a mole balance on CO</a:t>
            </a:r>
            <a:r>
              <a:rPr lang="en-US" baseline="-6000"/>
              <a:t>2</a:t>
            </a:r>
            <a:r>
              <a:rPr lang="en-US"/>
              <a:t> is needed.</a:t>
            </a:r>
          </a:p>
          <a:p>
            <a:r>
              <a:rPr lang="en-US"/>
              <a:t>What assumptions can we make about the gas phase when writing its mole balance?</a:t>
            </a:r>
          </a:p>
          <a:p>
            <a:pPr marL="762000" lvl="1"/>
            <a:r>
              <a:rPr lang="en-US"/>
              <a:t>It is perfectly mixed, so we can write the mole balance by analogy to the CSTR design equations, except there will be an additional net input term</a:t>
            </a:r>
          </a:p>
          <a:p>
            <a:pPr marL="762000" lvl="1"/>
            <a:r>
              <a:rPr lang="en-US"/>
              <a:t>The reactor is at steady state, so we do not need accumulation terms</a:t>
            </a:r>
          </a:p>
          <a:p>
            <a:pPr marL="762000" lvl="1"/>
            <a:r>
              <a:rPr lang="en-US"/>
              <a:t>The second reactant is not present in the gas phase, so there is no reaction (generation) term</a:t>
            </a:r>
          </a:p>
          <a:p>
            <a:r>
              <a:rPr lang="en-US"/>
              <a:t>Write the mole balance on CO</a:t>
            </a:r>
            <a:r>
              <a:rPr lang="en-US" baseline="-6000"/>
              <a:t>2</a:t>
            </a:r>
            <a:r>
              <a:rPr lang="en-US"/>
              <a:t> for the gas phase</a:t>
            </a:r>
          </a:p>
        </p:txBody>
      </p:sp>
      <p:sp>
        <p:nvSpPr>
          <p:cNvPr id="21506" name="Rectangle 2"/>
          <p:cNvSpPr>
            <a:spLocks noChangeArrowheads="1"/>
          </p:cNvSpPr>
          <p:nvPr>
            <p:ph type="title"/>
          </p:nvPr>
        </p:nvSpPr>
        <p:spPr>
          <a:ln/>
        </p:spPr>
        <p:txBody>
          <a:bodyPr/>
          <a:lstStyle/>
          <a:p>
            <a:r>
              <a:rPr lang="en-US"/>
              <a:t>Solution</a:t>
            </a:r>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body" idx="1"/>
          </p:nvPr>
        </p:nvSpPr>
        <p:spPr>
          <a:ln/>
        </p:spPr>
        <p:txBody>
          <a:bodyPr/>
          <a:lstStyle/>
          <a:p>
            <a:r>
              <a:rPr lang="en-US"/>
              <a:t>How many sets of design equations will be needed?</a:t>
            </a:r>
          </a:p>
          <a:p>
            <a:pPr marL="762000" lvl="1"/>
            <a:r>
              <a:rPr lang="en-US"/>
              <a:t>There are two phases and reactants and/or products are present in both phases, so two sets of design equations will be needed</a:t>
            </a:r>
          </a:p>
          <a:p>
            <a:r>
              <a:rPr lang="en-US"/>
              <a:t>What are the two sets of design equations for?</a:t>
            </a:r>
          </a:p>
          <a:p>
            <a:pPr marL="762000" lvl="1"/>
            <a:r>
              <a:rPr lang="en-US"/>
              <a:t>One set for the gas phase and one set for the liquid phase</a:t>
            </a:r>
          </a:p>
          <a:p>
            <a:r>
              <a:rPr lang="en-US"/>
              <a:t>What design equations will be needed for the gas phase?</a:t>
            </a:r>
          </a:p>
          <a:p>
            <a:pPr marL="762000" lvl="1"/>
            <a:r>
              <a:rPr lang="en-US"/>
              <a:t>The reactor is isothermal, so the mole balance design equations can be solved independently of the energy balance</a:t>
            </a:r>
          </a:p>
          <a:p>
            <a:pPr marL="762000" lvl="1"/>
            <a:r>
              <a:rPr lang="en-US"/>
              <a:t>In this problem, energy balances will not be needed to answer the question</a:t>
            </a:r>
          </a:p>
          <a:p>
            <a:pPr marL="762000" lvl="1"/>
            <a:r>
              <a:rPr lang="en-US"/>
              <a:t>Only mole balances are needed</a:t>
            </a:r>
          </a:p>
          <a:p>
            <a:pPr marL="762000" lvl="1"/>
            <a:r>
              <a:rPr lang="en-US"/>
              <a:t>The only reactant or product in the gas phase is CO</a:t>
            </a:r>
            <a:r>
              <a:rPr lang="en-US" baseline="-6000"/>
              <a:t>2</a:t>
            </a:r>
            <a:r>
              <a:rPr lang="en-US"/>
              <a:t>, so a mole balance on CO</a:t>
            </a:r>
            <a:r>
              <a:rPr lang="en-US" baseline="-6000"/>
              <a:t>2</a:t>
            </a:r>
            <a:r>
              <a:rPr lang="en-US"/>
              <a:t> is needed.</a:t>
            </a:r>
          </a:p>
          <a:p>
            <a:r>
              <a:rPr lang="en-US"/>
              <a:t>What assumptions can we make about the gas phase when writing its mole balance?</a:t>
            </a:r>
          </a:p>
          <a:p>
            <a:pPr marL="762000" lvl="1"/>
            <a:r>
              <a:rPr lang="en-US"/>
              <a:t>It is perfectly mixed, so we can write the mole balance by analogy to the CSTR design equations, except there will be an additional net output term</a:t>
            </a:r>
          </a:p>
          <a:p>
            <a:pPr marL="762000" lvl="1"/>
            <a:r>
              <a:rPr lang="en-US"/>
              <a:t>The reactor is at steady state, so we do not need accumulation terms</a:t>
            </a:r>
          </a:p>
          <a:p>
            <a:pPr marL="762000" lvl="1"/>
            <a:r>
              <a:rPr lang="en-US"/>
              <a:t>The second reactant is not present in the gas phase, so there is no reaction (generation) term</a:t>
            </a:r>
          </a:p>
          <a:p>
            <a:r>
              <a:rPr lang="en-US"/>
              <a:t>Write the mole balance on CO</a:t>
            </a:r>
            <a:r>
              <a:rPr lang="en-US" baseline="-6000"/>
              <a:t>2</a:t>
            </a:r>
            <a:r>
              <a:rPr lang="en-US"/>
              <a:t> for the gas phase</a:t>
            </a:r>
          </a:p>
          <a:p>
            <a:pPr marL="762000" lvl="1"/>
            <a:r>
              <a:rPr lang="en-US"/>
              <a:t> </a:t>
            </a:r>
          </a:p>
        </p:txBody>
      </p:sp>
      <p:sp>
        <p:nvSpPr>
          <p:cNvPr id="22530" name="Rectangle 2"/>
          <p:cNvSpPr>
            <a:spLocks noChangeArrowheads="1"/>
          </p:cNvSpPr>
          <p:nvPr>
            <p:ph type="title"/>
          </p:nvPr>
        </p:nvSpPr>
        <p:spPr>
          <a:ln/>
        </p:spPr>
        <p:txBody>
          <a:bodyPr/>
          <a:lstStyle/>
          <a:p>
            <a:r>
              <a:rPr lang="en-US"/>
              <a:t>Solution</a:t>
            </a:r>
          </a:p>
        </p:txBody>
      </p:sp>
      <p:pic>
        <p:nvPicPr>
          <p:cNvPr id="2253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9300" y="8229600"/>
            <a:ext cx="28956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22532" name="Oval 4"/>
          <p:cNvSpPr>
            <a:spLocks/>
          </p:cNvSpPr>
          <p:nvPr/>
        </p:nvSpPr>
        <p:spPr bwMode="auto">
          <a:xfrm>
            <a:off x="3454400" y="8153400"/>
            <a:ext cx="1130300" cy="609600"/>
          </a:xfrm>
          <a:prstGeom prst="ellipse">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2533" name="AutoShape 5"/>
          <p:cNvSpPr>
            <a:spLocks/>
          </p:cNvSpPr>
          <p:nvPr/>
        </p:nvSpPr>
        <p:spPr bwMode="auto">
          <a:xfrm>
            <a:off x="3124200" y="6756400"/>
            <a:ext cx="4965700" cy="419100"/>
          </a:xfrm>
          <a:prstGeom prst="roundRect">
            <a:avLst>
              <a:gd name="adj" fmla="val 45454"/>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body" idx="1"/>
          </p:nvPr>
        </p:nvSpPr>
        <p:spPr>
          <a:ln/>
        </p:spPr>
        <p:txBody>
          <a:bodyPr/>
          <a:lstStyle/>
          <a:p>
            <a:r>
              <a:rPr lang="en-US"/>
              <a:t>What design equations will be needed for the liquid phase?</a:t>
            </a:r>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body" idx="1"/>
          </p:nvPr>
        </p:nvSpPr>
        <p:spPr>
          <a:ln/>
        </p:spPr>
        <p:txBody>
          <a:bodyPr/>
          <a:lstStyle/>
          <a:p>
            <a:r>
              <a:rPr lang="en-US"/>
              <a:t>What design equations will be needed for the liquid phase?</a:t>
            </a:r>
          </a:p>
          <a:p>
            <a:pPr marL="762000" lvl="1"/>
            <a:r>
              <a:rPr lang="en-US"/>
              <a:t>Again, an energy balance is not needed</a:t>
            </a:r>
          </a:p>
          <a:p>
            <a:pPr marL="762000" lvl="1"/>
            <a:r>
              <a:rPr lang="en-US"/>
              <a:t>There are two reactants and one product, mole balances can be written for each of these three species</a:t>
            </a:r>
          </a:p>
          <a:p>
            <a:r>
              <a:rPr lang="en-US"/>
              <a:t>What assumptions can we make about the liquid phase when writing its mole balances?</a:t>
            </a:r>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body" idx="1"/>
          </p:nvPr>
        </p:nvSpPr>
        <p:spPr>
          <a:ln/>
        </p:spPr>
        <p:txBody>
          <a:bodyPr/>
          <a:lstStyle/>
          <a:p>
            <a:r>
              <a:rPr lang="en-US"/>
              <a:t>What design equations will be needed for the liquid phase?</a:t>
            </a:r>
          </a:p>
          <a:p>
            <a:pPr marL="762000" lvl="1"/>
            <a:r>
              <a:rPr lang="en-US"/>
              <a:t>Again, an energy balance is not needed</a:t>
            </a:r>
          </a:p>
          <a:p>
            <a:pPr marL="762000" lvl="1"/>
            <a:r>
              <a:rPr lang="en-US"/>
              <a:t>There are two reactants and one product, mole balances can be written for each of these three species</a:t>
            </a:r>
          </a:p>
          <a:p>
            <a:r>
              <a:rPr lang="en-US"/>
              <a:t>What assumptions can we make about the liquid phase when writing its mole balances?</a:t>
            </a:r>
          </a:p>
          <a:p>
            <a:pPr marL="762000" lvl="1"/>
            <a:r>
              <a:rPr lang="en-US"/>
              <a:t>As with the gas phase, it is perfectly mixed, so we can model the equations after the CSTR design equations, except for CO</a:t>
            </a:r>
            <a:r>
              <a:rPr lang="en-US" baseline="-6000"/>
              <a:t>2</a:t>
            </a:r>
            <a:r>
              <a:rPr lang="en-US"/>
              <a:t> there will be an extra net input term</a:t>
            </a:r>
          </a:p>
          <a:p>
            <a:pPr marL="762000" lvl="1"/>
            <a:r>
              <a:rPr lang="en-US"/>
              <a:t>The reactor is at steady state, so there are no accumulation terms</a:t>
            </a:r>
          </a:p>
          <a:p>
            <a:r>
              <a:rPr lang="en-US"/>
              <a:t>Write the mole balances for the liquid phase</a:t>
            </a:r>
          </a:p>
        </p:txBody>
      </p:sp>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body" idx="1"/>
          </p:nvPr>
        </p:nvSpPr>
        <p:spPr>
          <a:ln/>
        </p:spPr>
        <p:txBody>
          <a:bodyPr/>
          <a:lstStyle/>
          <a:p>
            <a:r>
              <a:rPr lang="en-US"/>
              <a:t>What design equations will be needed for the liquid phase?</a:t>
            </a:r>
          </a:p>
          <a:p>
            <a:pPr marL="762000" lvl="1"/>
            <a:r>
              <a:rPr lang="en-US"/>
              <a:t>Again, an energy balance is not needed</a:t>
            </a:r>
          </a:p>
          <a:p>
            <a:pPr marL="762000" lvl="1"/>
            <a:r>
              <a:rPr lang="en-US"/>
              <a:t>There are two reactants and one product, mole balances can be written for each of these three species</a:t>
            </a:r>
          </a:p>
          <a:p>
            <a:r>
              <a:rPr lang="en-US"/>
              <a:t>What assumptions can we make about the liquid phase when writing its mole balances?</a:t>
            </a:r>
          </a:p>
          <a:p>
            <a:pPr marL="762000" lvl="1"/>
            <a:r>
              <a:rPr lang="en-US"/>
              <a:t>As with the gas phase, it is perfectly mixed, so we can model the equations after the CSTR design equations, except for CO</a:t>
            </a:r>
            <a:r>
              <a:rPr lang="en-US" baseline="-6000"/>
              <a:t>2</a:t>
            </a:r>
            <a:r>
              <a:rPr lang="en-US"/>
              <a:t> there will be an extra net input term</a:t>
            </a:r>
          </a:p>
          <a:p>
            <a:pPr marL="762000" lvl="1"/>
            <a:r>
              <a:rPr lang="en-US"/>
              <a:t>The reactor is at steady state, so there are no accumulation terms</a:t>
            </a:r>
          </a:p>
          <a:p>
            <a:r>
              <a:rPr lang="en-US"/>
              <a:t>Write the mole balances for the liquid phase</a:t>
            </a:r>
          </a:p>
          <a:p>
            <a:pPr marL="762000" lvl="1">
              <a:spcBef>
                <a:spcPts val="700"/>
              </a:spcBef>
            </a:pPr>
            <a:r>
              <a:rPr lang="en-US"/>
              <a:t> </a:t>
            </a:r>
          </a:p>
          <a:p>
            <a:pPr marL="762000" lvl="1">
              <a:spcBef>
                <a:spcPts val="2000"/>
              </a:spcBef>
            </a:pPr>
            <a:r>
              <a:rPr lang="en-US"/>
              <a:t> </a:t>
            </a:r>
          </a:p>
          <a:p>
            <a:pPr marL="762000" lvl="1">
              <a:spcBef>
                <a:spcPts val="2300"/>
              </a:spcBef>
            </a:pPr>
            <a:r>
              <a:rPr lang="en-US"/>
              <a:t> </a:t>
            </a:r>
          </a:p>
          <a:p>
            <a:r>
              <a:rPr lang="en-US"/>
              <a:t>Determine the type of the design equations and what will be needed to solve them numerically</a:t>
            </a:r>
          </a:p>
        </p:txBody>
      </p:sp>
      <p:pic>
        <p:nvPicPr>
          <p:cNvPr id="266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9300" y="4094163"/>
            <a:ext cx="50577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66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313" y="4641850"/>
            <a:ext cx="413543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26628" name="AutoShape 4"/>
          <p:cNvSpPr>
            <a:spLocks/>
          </p:cNvSpPr>
          <p:nvPr/>
        </p:nvSpPr>
        <p:spPr bwMode="auto">
          <a:xfrm>
            <a:off x="3886200" y="2984500"/>
            <a:ext cx="5270500" cy="419100"/>
          </a:xfrm>
          <a:prstGeom prst="roundRect">
            <a:avLst>
              <a:gd name="adj" fmla="val 45454"/>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6629" name="AutoShape 5"/>
          <p:cNvSpPr>
            <a:spLocks/>
          </p:cNvSpPr>
          <p:nvPr/>
        </p:nvSpPr>
        <p:spPr bwMode="auto">
          <a:xfrm>
            <a:off x="1943100" y="4102100"/>
            <a:ext cx="889000" cy="444500"/>
          </a:xfrm>
          <a:prstGeom prst="roundRect">
            <a:avLst>
              <a:gd name="adj" fmla="val 42856"/>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pic>
        <p:nvPicPr>
          <p:cNvPr id="266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5168900"/>
            <a:ext cx="48244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ph type="body" idx="1"/>
          </p:nvPr>
        </p:nvSpPr>
        <p:spPr>
          <a:ln/>
        </p:spPr>
        <p:txBody>
          <a:bodyPr/>
          <a:lstStyle/>
          <a:p>
            <a:r>
              <a:rPr lang="en-US"/>
              <a:t>What design equations will be needed for the liquid phase?</a:t>
            </a:r>
          </a:p>
          <a:p>
            <a:pPr marL="762000" lvl="1"/>
            <a:r>
              <a:rPr lang="en-US"/>
              <a:t>Again, an energy balance is not needed</a:t>
            </a:r>
          </a:p>
          <a:p>
            <a:pPr marL="762000" lvl="1"/>
            <a:r>
              <a:rPr lang="en-US"/>
              <a:t>There are two reactants and one product, mole balances can be written for each of these three species</a:t>
            </a:r>
          </a:p>
          <a:p>
            <a:r>
              <a:rPr lang="en-US"/>
              <a:t>What assumptions can we make about the liquid phase when writing its mole balances?</a:t>
            </a:r>
          </a:p>
          <a:p>
            <a:pPr marL="762000" lvl="1"/>
            <a:r>
              <a:rPr lang="en-US"/>
              <a:t>As with the gas phase, it is perfectly mixed, so we can model the equations after the CSTR design equations, except for CO</a:t>
            </a:r>
            <a:r>
              <a:rPr lang="en-US" baseline="-6000"/>
              <a:t>2</a:t>
            </a:r>
            <a:r>
              <a:rPr lang="en-US"/>
              <a:t> there will be an extra net input term</a:t>
            </a:r>
          </a:p>
          <a:p>
            <a:pPr marL="762000" lvl="1"/>
            <a:r>
              <a:rPr lang="en-US"/>
              <a:t>The reactor is at steady state, so there are no accumulation terms</a:t>
            </a:r>
          </a:p>
          <a:p>
            <a:r>
              <a:rPr lang="en-US"/>
              <a:t>Write the mole balances for the liquid phase</a:t>
            </a:r>
          </a:p>
          <a:p>
            <a:pPr marL="762000" lvl="1">
              <a:spcBef>
                <a:spcPts val="700"/>
              </a:spcBef>
            </a:pPr>
            <a:r>
              <a:rPr lang="en-US"/>
              <a:t> </a:t>
            </a:r>
          </a:p>
          <a:p>
            <a:pPr marL="762000" lvl="1">
              <a:spcBef>
                <a:spcPts val="2000"/>
              </a:spcBef>
            </a:pPr>
            <a:r>
              <a:rPr lang="en-US"/>
              <a:t> </a:t>
            </a:r>
          </a:p>
          <a:p>
            <a:pPr marL="762000" lvl="1">
              <a:spcBef>
                <a:spcPts val="2300"/>
              </a:spcBef>
            </a:pPr>
            <a:r>
              <a:rPr lang="en-US"/>
              <a:t> </a:t>
            </a:r>
          </a:p>
          <a:p>
            <a:r>
              <a:rPr lang="en-US"/>
              <a:t>Determine the type of the design equations and what will be needed to solve them numerically</a:t>
            </a:r>
          </a:p>
          <a:p>
            <a:pPr marL="762000" lvl="1"/>
            <a:r>
              <a:rPr lang="en-US"/>
              <a:t>The design equations are a set of four non-linear algebraic equations</a:t>
            </a:r>
          </a:p>
          <a:p>
            <a:pPr marL="762000" lvl="1"/>
            <a:r>
              <a:rPr lang="en-US"/>
              <a:t>They can be solved numerically for four unknowns</a:t>
            </a:r>
          </a:p>
          <a:p>
            <a:pPr marL="762000" lvl="1"/>
            <a:r>
              <a:rPr lang="en-US"/>
              <a:t>To do so one must provide</a:t>
            </a:r>
          </a:p>
          <a:p>
            <a:pPr marL="1206500" lvl="2"/>
            <a:r>
              <a:rPr lang="en-US"/>
              <a:t>guesses for the values of the unknowns</a:t>
            </a:r>
          </a:p>
          <a:p>
            <a:pPr marL="1206500" lvl="2"/>
            <a:r>
              <a:rPr lang="en-US"/>
              <a:t>code that is given values for the unknowns and uses those values to evaluate the left hand sides of the four equations above</a:t>
            </a:r>
          </a:p>
          <a:p>
            <a:r>
              <a:rPr lang="en-US"/>
              <a:t>Show how to solve the design equations by providing the necessary info</a:t>
            </a:r>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9300" y="4094163"/>
            <a:ext cx="41656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76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313" y="4641850"/>
            <a:ext cx="413543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76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5168900"/>
            <a:ext cx="37131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76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97800" y="4635500"/>
            <a:ext cx="28956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ph type="body" idx="1"/>
          </p:nvPr>
        </p:nvSpPr>
        <p:spPr>
          <a:xfrm>
            <a:off x="1270000" y="2032000"/>
            <a:ext cx="10464800" cy="6972300"/>
          </a:xfrm>
          <a:ln/>
        </p:spPr>
        <p:txBody>
          <a:bodyPr/>
          <a:lstStyle/>
          <a:p>
            <a:pPr marL="762000" lvl="1"/>
            <a:r>
              <a:rPr lang="en-US"/>
              <a:t>To do so one must provide</a:t>
            </a:r>
          </a:p>
          <a:p>
            <a:pPr marL="1206500" lvl="2"/>
            <a:r>
              <a:rPr lang="en-US"/>
              <a:t>guesses for the values of the unknowns</a:t>
            </a:r>
          </a:p>
          <a:p>
            <a:pPr marL="1206500" lvl="2"/>
            <a:r>
              <a:rPr lang="en-US"/>
              <a:t>code that is given values for the unknowns and uses those values to evaluate the left hand sides of the four equations above</a:t>
            </a:r>
          </a:p>
          <a:p>
            <a:r>
              <a:rPr lang="en-US"/>
              <a:t>Show how to solve the design equations by providing the necessary info</a:t>
            </a:r>
          </a:p>
          <a:p>
            <a:pPr marL="762000" lvl="1"/>
            <a:r>
              <a:rPr lang="en-US"/>
              <a:t>The following quantities are known according to the problem statement: V</a:t>
            </a:r>
            <a:r>
              <a:rPr lang="en-US" baseline="-6000"/>
              <a:t>l</a:t>
            </a:r>
            <a:r>
              <a:rPr lang="en-US"/>
              <a:t>, A</a:t>
            </a:r>
            <a:r>
              <a:rPr lang="en-US" baseline="-6000"/>
              <a:t>V</a:t>
            </a:r>
            <a:r>
              <a:rPr lang="en-US"/>
              <a:t>, ṅ</a:t>
            </a:r>
            <a:r>
              <a:rPr lang="en-US" baseline="32000"/>
              <a:t>0</a:t>
            </a:r>
            <a:r>
              <a:rPr lang="en-US" baseline="-6000"/>
              <a:t>CO2,g</a:t>
            </a:r>
            <a:r>
              <a:rPr lang="en-US"/>
              <a:t>, k, ṅ</a:t>
            </a:r>
            <a:r>
              <a:rPr lang="en-US" baseline="32000"/>
              <a:t>0</a:t>
            </a:r>
            <a:r>
              <a:rPr lang="en-US" baseline="-6000"/>
              <a:t>NH2R,l</a:t>
            </a:r>
            <a:endParaRPr lang="en-US"/>
          </a:p>
          <a:p>
            <a:pPr marL="762000" lvl="1"/>
            <a:r>
              <a:rPr lang="en-US"/>
              <a:t>Thus, the following quantities are unknown: ṅ</a:t>
            </a:r>
            <a:r>
              <a:rPr lang="en-US" baseline="-6000"/>
              <a:t>CO2,g</a:t>
            </a:r>
            <a:r>
              <a:rPr lang="en-US"/>
              <a:t>, N, ṅ</a:t>
            </a:r>
            <a:r>
              <a:rPr lang="en-US" baseline="-6000"/>
              <a:t>CO2,l</a:t>
            </a:r>
            <a:r>
              <a:rPr lang="en-US"/>
              <a:t>, [NH</a:t>
            </a:r>
            <a:r>
              <a:rPr lang="en-US" baseline="-6000"/>
              <a:t>2</a:t>
            </a:r>
            <a:r>
              <a:rPr lang="en-US"/>
              <a:t>R], [CO</a:t>
            </a:r>
            <a:r>
              <a:rPr lang="en-US" baseline="-6000"/>
              <a:t>2</a:t>
            </a:r>
            <a:r>
              <a:rPr lang="en-US"/>
              <a:t>], ṅ</a:t>
            </a:r>
            <a:r>
              <a:rPr lang="en-US" baseline="-6000"/>
              <a:t>NH2R,l</a:t>
            </a:r>
            <a:r>
              <a:rPr lang="en-US"/>
              <a:t> and ṅ</a:t>
            </a:r>
            <a:r>
              <a:rPr lang="en-US" baseline="-6000"/>
              <a:t>CO2:NH2R,l</a:t>
            </a:r>
            <a:endParaRPr lang="en-US"/>
          </a:p>
          <a:p>
            <a:pPr marL="762000" lvl="1"/>
            <a:r>
              <a:rPr lang="en-US"/>
              <a:t>We cannot choose any 4 unknowns to be solved for numerically</a:t>
            </a:r>
          </a:p>
          <a:p>
            <a:pPr marL="1206500" lvl="2"/>
            <a:r>
              <a:rPr lang="en-US"/>
              <a:t>The liquid and gas phase amounts of CO</a:t>
            </a:r>
            <a:r>
              <a:rPr lang="en-US" baseline="-6000"/>
              <a:t>2</a:t>
            </a:r>
            <a:r>
              <a:rPr lang="en-US"/>
              <a:t> are not independent; they are related by Henry</a:t>
            </a:r>
            <a:r>
              <a:rPr lang="ja-JP" altLang="en-US">
                <a:latin typeface="Arial"/>
              </a:rPr>
              <a:t>’</a:t>
            </a:r>
            <a:r>
              <a:rPr lang="en-US"/>
              <a:t>s law</a:t>
            </a:r>
          </a:p>
          <a:p>
            <a:pPr marL="1206500" lvl="2"/>
            <a:r>
              <a:rPr lang="en-US"/>
              <a:t>The liquid phase concentrations are related to the outlet liquid molar flow rates</a:t>
            </a:r>
          </a:p>
          <a:p>
            <a:pPr marL="762000" lvl="1"/>
            <a:r>
              <a:rPr lang="en-US"/>
              <a:t>Therefore, choose to solve the design equations for ṅ</a:t>
            </a:r>
            <a:r>
              <a:rPr lang="en-US" baseline="-6000"/>
              <a:t>CO2,g</a:t>
            </a:r>
            <a:r>
              <a:rPr lang="en-US"/>
              <a:t>, N, ṅ</a:t>
            </a:r>
            <a:r>
              <a:rPr lang="en-US" baseline="-6000"/>
              <a:t>NH2R,l</a:t>
            </a:r>
            <a:r>
              <a:rPr lang="en-US"/>
              <a:t> and ṅ</a:t>
            </a:r>
            <a:r>
              <a:rPr lang="en-US" baseline="-6000"/>
              <a:t>CO2:NH2R,l</a:t>
            </a:r>
            <a:endParaRPr lang="en-US"/>
          </a:p>
          <a:p>
            <a:pPr marL="1206500" lvl="2"/>
            <a:r>
              <a:rPr lang="en-US"/>
              <a:t>We must provide guesses for these four unknowns</a:t>
            </a:r>
          </a:p>
          <a:p>
            <a:pPr marL="1206500" lvl="2"/>
            <a:r>
              <a:rPr lang="en-US"/>
              <a:t>We must provide code that uses the value of these four unknowns to evaluate the equations above</a:t>
            </a:r>
          </a:p>
          <a:p>
            <a:pPr marL="1206500" lvl="2"/>
            <a:r>
              <a:rPr lang="en-US"/>
              <a:t>That code, then, must calculate ṅ</a:t>
            </a:r>
            <a:r>
              <a:rPr lang="en-US" baseline="-6000"/>
              <a:t>CO2,l</a:t>
            </a:r>
            <a:r>
              <a:rPr lang="en-US"/>
              <a:t>, [NH</a:t>
            </a:r>
            <a:r>
              <a:rPr lang="en-US" baseline="-6000"/>
              <a:t>2</a:t>
            </a:r>
            <a:r>
              <a:rPr lang="en-US"/>
              <a:t>R] and [CO</a:t>
            </a:r>
            <a:r>
              <a:rPr lang="en-US" baseline="-6000"/>
              <a:t>2</a:t>
            </a:r>
            <a:r>
              <a:rPr lang="en-US"/>
              <a:t>]</a:t>
            </a:r>
          </a:p>
        </p:txBody>
      </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1700" y="436563"/>
            <a:ext cx="41656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4713" y="984250"/>
            <a:ext cx="413543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4713" y="1511300"/>
            <a:ext cx="37131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50200" y="977900"/>
            <a:ext cx="28956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ph type="body" idx="1"/>
          </p:nvPr>
        </p:nvSpPr>
        <p:spPr>
          <a:ln/>
        </p:spPr>
        <p:txBody>
          <a:bodyPr/>
          <a:lstStyle/>
          <a:p>
            <a:pPr marL="762000" lvl="1"/>
            <a:r>
              <a:rPr lang="en-US"/>
              <a:t>Calculation of [NH</a:t>
            </a:r>
            <a:r>
              <a:rPr lang="en-US" baseline="-6000"/>
              <a:t>2</a:t>
            </a:r>
            <a:r>
              <a:rPr lang="en-US"/>
              <a:t>R]</a:t>
            </a:r>
          </a:p>
          <a:p>
            <a:pPr marL="762000" lvl="1">
              <a:spcBef>
                <a:spcPts val="5700"/>
              </a:spcBef>
            </a:pPr>
            <a:r>
              <a:rPr lang="en-US"/>
              <a:t>Calculation of [CO</a:t>
            </a:r>
            <a:r>
              <a:rPr lang="en-US" baseline="-6000"/>
              <a:t>2</a:t>
            </a:r>
            <a:r>
              <a:rPr lang="en-US"/>
              <a:t>]</a:t>
            </a:r>
          </a:p>
          <a:p>
            <a:pPr marL="762000" lvl="1">
              <a:spcBef>
                <a:spcPts val="6800"/>
              </a:spcBef>
            </a:pPr>
            <a:r>
              <a:rPr lang="en-US"/>
              <a:t>Calculation of </a:t>
            </a:r>
          </a:p>
          <a:p>
            <a:pPr>
              <a:spcBef>
                <a:spcPts val="5000"/>
              </a:spcBef>
            </a:pPr>
            <a:r>
              <a:rPr lang="en-US"/>
              <a:t>Show any additional calculations that will need to be performed after the design equations have been solved</a:t>
            </a:r>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3300" y="3048000"/>
            <a:ext cx="18272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6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1400" y="711200"/>
            <a:ext cx="19669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8700" y="1765300"/>
            <a:ext cx="2800350"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2500" y="2590800"/>
            <a:ext cx="623888"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ph type="body" idx="1"/>
          </p:nvPr>
        </p:nvSpPr>
        <p:spPr>
          <a:ln/>
        </p:spPr>
        <p:txBody>
          <a:bodyPr/>
          <a:lstStyle/>
          <a:p>
            <a:pPr marL="762000" lvl="1"/>
            <a:r>
              <a:rPr lang="en-US"/>
              <a:t>Calculation of [NH</a:t>
            </a:r>
            <a:r>
              <a:rPr lang="en-US" baseline="-6000"/>
              <a:t>2</a:t>
            </a:r>
            <a:r>
              <a:rPr lang="en-US"/>
              <a:t>R]</a:t>
            </a:r>
          </a:p>
          <a:p>
            <a:pPr marL="762000" lvl="1">
              <a:spcBef>
                <a:spcPts val="5700"/>
              </a:spcBef>
            </a:pPr>
            <a:r>
              <a:rPr lang="en-US"/>
              <a:t>Calculation of [CO</a:t>
            </a:r>
            <a:r>
              <a:rPr lang="en-US" baseline="-6000"/>
              <a:t>2</a:t>
            </a:r>
            <a:r>
              <a:rPr lang="en-US"/>
              <a:t>]</a:t>
            </a:r>
          </a:p>
          <a:p>
            <a:pPr marL="762000" lvl="1">
              <a:spcBef>
                <a:spcPts val="6800"/>
              </a:spcBef>
            </a:pPr>
            <a:r>
              <a:rPr lang="en-US"/>
              <a:t>Calculation of </a:t>
            </a:r>
          </a:p>
          <a:p>
            <a:pPr>
              <a:spcBef>
                <a:spcPts val="5000"/>
              </a:spcBef>
            </a:pPr>
            <a:r>
              <a:rPr lang="en-US"/>
              <a:t>Show any additional calculations that will need to be performed after the design equations have been solved</a:t>
            </a:r>
          </a:p>
          <a:p>
            <a:pPr marL="762000" lvl="1"/>
            <a:r>
              <a:rPr lang="en-US"/>
              <a:t>The values of the four unknowns will be known</a:t>
            </a:r>
          </a:p>
          <a:p>
            <a:pPr marL="762000" lvl="1"/>
            <a:r>
              <a:rPr lang="en-US"/>
              <a:t>They can be used to calculate the three quantities above</a:t>
            </a:r>
          </a:p>
          <a:p>
            <a:pPr marL="762000" lvl="1"/>
            <a:r>
              <a:rPr lang="en-US"/>
              <a:t>The amount of CO</a:t>
            </a:r>
            <a:r>
              <a:rPr lang="en-US" baseline="-6000"/>
              <a:t>2</a:t>
            </a:r>
            <a:r>
              <a:rPr lang="en-US"/>
              <a:t> removed, in moles per time, can be calculated either of two ways</a:t>
            </a:r>
          </a:p>
          <a:p>
            <a:pPr marL="1206500" lvl="2"/>
            <a:r>
              <a:rPr lang="en-US"/>
              <a:t>It will equal ṅ</a:t>
            </a:r>
            <a:r>
              <a:rPr lang="en-US" baseline="-6000"/>
              <a:t>CO2,l</a:t>
            </a:r>
            <a:r>
              <a:rPr lang="en-US"/>
              <a:t> + ṅ</a:t>
            </a:r>
            <a:r>
              <a:rPr lang="en-US" baseline="-6000"/>
              <a:t>CO2:NH2R,l</a:t>
            </a:r>
            <a:endParaRPr lang="en-US"/>
          </a:p>
          <a:p>
            <a:pPr marL="1206500" lvl="2"/>
            <a:r>
              <a:rPr lang="en-US"/>
              <a:t>Or, it will equal ṅ</a:t>
            </a:r>
            <a:r>
              <a:rPr lang="en-US" baseline="32000"/>
              <a:t>0</a:t>
            </a:r>
            <a:r>
              <a:rPr lang="en-US" baseline="-6000"/>
              <a:t>CO2,g</a:t>
            </a:r>
            <a:r>
              <a:rPr lang="en-US"/>
              <a:t> - ṅ</a:t>
            </a:r>
            <a:r>
              <a:rPr lang="en-US" baseline="-6000"/>
              <a:t>CO2,g</a:t>
            </a:r>
            <a:endParaRPr lang="en-US"/>
          </a:p>
          <a:p>
            <a:r>
              <a:rPr lang="en-US"/>
              <a:t>The assumption of equilibrium between the bulk liquid and bulk gas phase CO</a:t>
            </a:r>
            <a:r>
              <a:rPr lang="en-US" baseline="-6000"/>
              <a:t>2</a:t>
            </a:r>
            <a:r>
              <a:rPr lang="en-US"/>
              <a:t> greatly simplified the necessary equations</a:t>
            </a:r>
          </a:p>
          <a:p>
            <a:pPr marL="762000" lvl="1"/>
            <a:r>
              <a:rPr lang="en-US"/>
              <a:t>Essentially it assumed that the rate of dissolution of CO</a:t>
            </a:r>
            <a:r>
              <a:rPr lang="en-US" baseline="-6000"/>
              <a:t>2</a:t>
            </a:r>
            <a:r>
              <a:rPr lang="en-US"/>
              <a:t> in the liquid was instantaneous</a:t>
            </a:r>
          </a:p>
          <a:p>
            <a:pPr marL="762000" lvl="1"/>
            <a:r>
              <a:rPr lang="en-US"/>
              <a:t>Form small groups and discuss how you think the physics of the problem (or the equations needed to solve it) would change if the rate of reaction and the rate of dissolution were comparable</a:t>
            </a:r>
          </a:p>
          <a:p>
            <a:pPr marL="762000" lvl="1"/>
            <a:r>
              <a:rPr lang="en-US"/>
              <a:t>Unit 39 considers this very issue</a:t>
            </a:r>
          </a:p>
        </p:txBody>
      </p:sp>
      <p:pic>
        <p:nvPicPr>
          <p:cNvPr id="307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3300" y="3048000"/>
            <a:ext cx="18272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1400" y="711200"/>
            <a:ext cx="19669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8700" y="1765300"/>
            <a:ext cx="2800350"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2500" y="2590800"/>
            <a:ext cx="623888"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a:t>Where We</a:t>
            </a:r>
            <a:r>
              <a:rPr lang="ja-JP" altLang="en-US">
                <a:latin typeface="Arial"/>
              </a:rPr>
              <a:t>’</a:t>
            </a:r>
            <a:r>
              <a:rPr lang="en-US"/>
              <a:t>re 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buClr>
                <a:srgbClr val="B3B3B3"/>
              </a:buClr>
            </a:pPr>
            <a:r>
              <a:rPr lang="en-US">
                <a:solidFill>
                  <a:srgbClr val="B3B3B3"/>
                </a:solidFill>
              </a:rPr>
              <a:t>33. Axial Dispersion Model</a:t>
            </a:r>
          </a:p>
          <a:p>
            <a:pPr marL="1206500" lvl="2">
              <a:buClr>
                <a:srgbClr val="999999"/>
              </a:buClr>
            </a:pPr>
            <a:r>
              <a:rPr lang="en-US">
                <a:solidFill>
                  <a:srgbClr val="999999"/>
                </a:solidFill>
              </a:rPr>
              <a:t>34. 2-D and 3-D Tubular Reactor Models</a:t>
            </a:r>
          </a:p>
          <a:p>
            <a:pPr marL="1206500" lvl="2">
              <a:buClr>
                <a:srgbClr val="B3B3B3"/>
              </a:buClr>
            </a:pPr>
            <a:r>
              <a:rPr lang="en-US">
                <a:solidFill>
                  <a:srgbClr val="B3B3B3"/>
                </a:solidFill>
              </a:rPr>
              <a:t>35. Zoned Reactor Models</a:t>
            </a:r>
          </a:p>
          <a:p>
            <a:pPr marL="1206500" lvl="2">
              <a:buClr>
                <a:srgbClr val="B3B3B3"/>
              </a:buClr>
            </a:pPr>
            <a:r>
              <a:rPr lang="en-US">
                <a:solidFill>
                  <a:srgbClr val="B3B3B3"/>
                </a:solidFill>
              </a:rPr>
              <a:t>36. Segregated Flow Models</a:t>
            </a:r>
          </a:p>
          <a:p>
            <a:pPr marL="1206500" lvl="2"/>
            <a:r>
              <a:rPr lang="en-US"/>
              <a:t>37. Overview of Multi-Phase Reactors</a:t>
            </a:r>
          </a:p>
          <a:p>
            <a:pPr marL="762000" lvl="1"/>
            <a:r>
              <a:rPr lang="en-US"/>
              <a:t>B. Coupled Chemical and Physical Kinetics</a:t>
            </a:r>
          </a:p>
          <a:p>
            <a:pPr marL="1206500" lvl="2"/>
            <a:r>
              <a:rPr lang="en-US"/>
              <a:t>38. Heterogeneous Catalytic Reactions</a:t>
            </a:r>
          </a:p>
          <a:p>
            <a:pPr marL="1206500" lvl="2"/>
            <a:r>
              <a:rPr lang="en-US"/>
              <a:t>39. Gas-Liquid Reactions</a:t>
            </a:r>
          </a:p>
          <a:p>
            <a:pPr marL="1206500" lvl="2"/>
            <a:r>
              <a:rPr lang="en-US"/>
              <a:t>40. Gas-Solid Reactions</a:t>
            </a:r>
          </a:p>
        </p:txBody>
      </p:sp>
    </p:spTree>
  </p:cSld>
  <p:clrMapOvr>
    <a:masterClrMapping/>
  </p:clrMapOvr>
  <p:transition xmlns:p14="http://schemas.microsoft.com/office/powerpoint/2010/mai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title"/>
          </p:nvPr>
        </p:nvSpPr>
        <p:spPr>
          <a:ln/>
        </p:spPr>
        <p:txBody>
          <a:bodyPr/>
          <a:lstStyle/>
          <a:p>
            <a:r>
              <a:rPr lang="en-US"/>
              <a:t>Where We</a:t>
            </a:r>
            <a:r>
              <a:rPr lang="ja-JP" altLang="en-US">
                <a:latin typeface="Arial"/>
              </a:rPr>
              <a:t>’</a:t>
            </a:r>
            <a:r>
              <a:rPr lang="en-US"/>
              <a:t>re Going</a:t>
            </a:r>
          </a:p>
        </p:txBody>
      </p:sp>
      <p:sp>
        <p:nvSpPr>
          <p:cNvPr id="3174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solidFill>
                  <a:srgbClr val="B3B3B3"/>
                </a:solidFill>
              </a:rPr>
              <a:t>A. Alternatives to the Ideal Reactor Models</a:t>
            </a:r>
          </a:p>
          <a:p>
            <a:pPr marL="1206500" lvl="2">
              <a:buClr>
                <a:srgbClr val="B3B3B3"/>
              </a:buClr>
            </a:pPr>
            <a:r>
              <a:rPr lang="en-US">
                <a:solidFill>
                  <a:srgbClr val="B3B3B3"/>
                </a:solidFill>
              </a:rPr>
              <a:t>33. Axial Dispersion Model</a:t>
            </a:r>
          </a:p>
          <a:p>
            <a:pPr marL="1206500" lvl="2">
              <a:buClr>
                <a:srgbClr val="B3B3B3"/>
              </a:buClr>
            </a:pPr>
            <a:r>
              <a:rPr lang="en-US">
                <a:solidFill>
                  <a:srgbClr val="B3B3B3"/>
                </a:solidFill>
              </a:rPr>
              <a:t>34. 2-D and 3-D Tubular Reactor Models</a:t>
            </a:r>
          </a:p>
          <a:p>
            <a:pPr marL="1206500" lvl="2">
              <a:buClr>
                <a:srgbClr val="B3B3B3"/>
              </a:buClr>
            </a:pPr>
            <a:r>
              <a:rPr lang="en-US">
                <a:solidFill>
                  <a:srgbClr val="B3B3B3"/>
                </a:solidFill>
              </a:rPr>
              <a:t>35. Zoned Reactor Models</a:t>
            </a:r>
          </a:p>
          <a:p>
            <a:pPr marL="1206500" lvl="2">
              <a:buClr>
                <a:srgbClr val="B3B3B3"/>
              </a:buClr>
            </a:pPr>
            <a:r>
              <a:rPr lang="en-US">
                <a:solidFill>
                  <a:srgbClr val="B3B3B3"/>
                </a:solidFill>
              </a:rPr>
              <a:t>36. Segregated Flow Models</a:t>
            </a:r>
          </a:p>
          <a:p>
            <a:pPr marL="1206500" lvl="2">
              <a:buClr>
                <a:srgbClr val="B3B3B3"/>
              </a:buClr>
            </a:pPr>
            <a:r>
              <a:rPr lang="en-US">
                <a:solidFill>
                  <a:srgbClr val="B3B3B3"/>
                </a:solidFill>
              </a:rPr>
              <a:t>37. Overview of Multi-Phase Reactors</a:t>
            </a:r>
          </a:p>
          <a:p>
            <a:pPr marL="762000" lvl="1"/>
            <a:r>
              <a:rPr lang="en-US"/>
              <a:t>B. Coupled Chemical and Physical Kinetics</a:t>
            </a:r>
          </a:p>
          <a:p>
            <a:pPr marL="1206500" lvl="2"/>
            <a:r>
              <a:rPr lang="en-US"/>
              <a:t>38. Heterogeneous Catalytic Reactions</a:t>
            </a:r>
          </a:p>
          <a:p>
            <a:pPr marL="1206500" lvl="2"/>
            <a:r>
              <a:rPr lang="en-US"/>
              <a:t>39. Gas-Liquid Reactions</a:t>
            </a:r>
          </a:p>
          <a:p>
            <a:pPr marL="1206500" lvl="2"/>
            <a:r>
              <a:rPr lang="en-US"/>
              <a:t>40. Gas-Solid Reactions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Reactors Other Than CSTRs and PFRs</a:t>
            </a:r>
          </a:p>
        </p:txBody>
      </p:sp>
      <p:sp>
        <p:nvSpPr>
          <p:cNvPr id="14338" name="Rectangle 2"/>
          <p:cNvSpPr>
            <a:spLocks noChangeArrowheads="1"/>
          </p:cNvSpPr>
          <p:nvPr>
            <p:ph type="body" idx="1"/>
          </p:nvPr>
        </p:nvSpPr>
        <p:spPr>
          <a:ln/>
        </p:spPr>
        <p:txBody>
          <a:bodyPr/>
          <a:lstStyle/>
          <a:p>
            <a:r>
              <a:rPr lang="en-US"/>
              <a:t>When reactants and/or products are present in two or more phases in a reactor, it is generally necessary to write mole and energy balances on each phase</a:t>
            </a:r>
          </a:p>
          <a:p>
            <a:r>
              <a:rPr lang="en-US"/>
              <a:t>In some cases simple stirred tanks or tubular packed beds are used for multi-phase reactions</a:t>
            </a:r>
          </a:p>
          <a:p>
            <a:r>
              <a:rPr lang="en-US"/>
              <a:t>In other cases, more specialized reactors are used</a:t>
            </a:r>
          </a:p>
          <a:p>
            <a:pPr marL="762000" lvl="1"/>
            <a:r>
              <a:rPr lang="en-US"/>
              <a:t>For gas-solid or solid-catalyzed gas phase reactions</a:t>
            </a:r>
          </a:p>
          <a:p>
            <a:pPr marL="1206500" lvl="2"/>
            <a:r>
              <a:rPr lang="en-US"/>
              <a:t>fluidized bed reactors</a:t>
            </a:r>
          </a:p>
          <a:p>
            <a:pPr marL="1206500" lvl="2"/>
            <a:r>
              <a:rPr lang="en-US"/>
              <a:t>riser reactors</a:t>
            </a:r>
          </a:p>
          <a:p>
            <a:pPr marL="762000" lvl="1"/>
            <a:r>
              <a:rPr lang="en-US"/>
              <a:t>For solid-catalyzed gas-liquid reactions</a:t>
            </a:r>
          </a:p>
          <a:p>
            <a:pPr marL="1206500" lvl="2"/>
            <a:r>
              <a:rPr lang="en-US"/>
              <a:t>trickle bed reactors</a:t>
            </a:r>
          </a:p>
          <a:p>
            <a:pPr marL="1206500" lvl="2"/>
            <a:r>
              <a:rPr lang="en-US"/>
              <a:t>slurry reactors (also for solid-catalyzed liquid reactions)</a:t>
            </a:r>
          </a:p>
          <a:p>
            <a:pPr marL="762000" lvl="1"/>
            <a:r>
              <a:rPr lang="en-US"/>
              <a:t>For gas-liquid reactions</a:t>
            </a:r>
          </a:p>
          <a:p>
            <a:pPr marL="1206500" lvl="2"/>
            <a:r>
              <a:rPr lang="en-US"/>
              <a:t>spray tower reactors</a:t>
            </a:r>
          </a:p>
          <a:p>
            <a:pPr marL="1206500" lvl="2"/>
            <a:r>
              <a:rPr lang="en-US"/>
              <a:t>bubble column reactors</a:t>
            </a:r>
          </a:p>
          <a:p>
            <a:pPr marL="762000" lvl="1"/>
            <a:r>
              <a:rPr lang="en-US"/>
              <a:t>Combined reaction and separation</a:t>
            </a:r>
          </a:p>
          <a:p>
            <a:pPr marL="1206500" lvl="2"/>
            <a:r>
              <a:rPr lang="en-US"/>
              <a:t>Reactive distillation columns</a:t>
            </a:r>
          </a:p>
          <a:p>
            <a:pPr marL="1206500" lvl="2"/>
            <a:r>
              <a:rPr lang="en-US"/>
              <a:t>Membrane reactors </a:t>
            </a:r>
          </a:p>
          <a:p>
            <a:pPr marL="762000" lvl="1"/>
            <a:r>
              <a:rPr lang="en-US"/>
              <a:t>Laminar flow reactors</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body" idx="1"/>
          </p:nvPr>
        </p:nvSpPr>
        <p:spPr>
          <a:xfrm>
            <a:off x="1270000" y="546100"/>
            <a:ext cx="10464800" cy="8648700"/>
          </a:xfrm>
          <a:ln/>
        </p:spPr>
        <p:txBody>
          <a:bodyPr/>
          <a:lstStyle/>
          <a:p>
            <a:pPr marL="0" indent="0">
              <a:buNone/>
              <a:tabLst>
                <a:tab pos="9863138" algn="r"/>
                <a:tab pos="9863138" algn="r"/>
                <a:tab pos="9863138" algn="r"/>
              </a:tabLst>
            </a:pPr>
            <a:r>
              <a:rPr lang="en-US" dirty="0">
                <a:latin typeface="Arial" charset="0"/>
                <a:cs typeface="Arial" charset="0"/>
                <a:sym typeface="Arial" charset="0"/>
              </a:rPr>
              <a:t>A gas mixture containing CO</a:t>
            </a:r>
            <a:r>
              <a:rPr lang="en-US" baseline="-6000" dirty="0">
                <a:latin typeface="Arial" charset="0"/>
                <a:cs typeface="Arial" charset="0"/>
                <a:sym typeface="Arial" charset="0"/>
              </a:rPr>
              <a:t>2</a:t>
            </a:r>
            <a:r>
              <a:rPr lang="en-US" dirty="0">
                <a:latin typeface="Arial" charset="0"/>
                <a:cs typeface="Arial" charset="0"/>
                <a:sym typeface="Arial" charset="0"/>
              </a:rPr>
              <a:t> is fed to an isothermal, steady state CSTR. A solution containing an amine, NH</a:t>
            </a:r>
            <a:r>
              <a:rPr lang="en-US" baseline="-6000" dirty="0">
                <a:latin typeface="Arial" charset="0"/>
                <a:cs typeface="Arial" charset="0"/>
                <a:sym typeface="Arial" charset="0"/>
              </a:rPr>
              <a:t>2</a:t>
            </a:r>
            <a:r>
              <a:rPr lang="en-US" dirty="0">
                <a:latin typeface="Arial" charset="0"/>
                <a:cs typeface="Arial" charset="0"/>
                <a:sym typeface="Arial" charset="0"/>
              </a:rPr>
              <a:t>R, is also fed to the reactor. The agitator system for the reactor has been designed so that the gas phase may be treated as perfectly mixed. The gas is dispersed as bubbles in the liquid, which is also perfectly mixed. The inlet molar flow rates of all species are known and constant, as are the liquid volume, the gas volume and the interfacial area per volume of liquid, </a:t>
            </a:r>
            <a:r>
              <a:rPr lang="en-US" dirty="0">
                <a:latin typeface="Times New Roman Italic" charset="0"/>
                <a:cs typeface="Times New Roman Italic" charset="0"/>
                <a:sym typeface="Times New Roman Italic" charset="0"/>
              </a:rPr>
              <a:t>A</a:t>
            </a:r>
            <a:r>
              <a:rPr lang="en-US" baseline="-6000" dirty="0">
                <a:latin typeface="Times New Roman Italic" charset="0"/>
                <a:cs typeface="Times New Roman Italic" charset="0"/>
                <a:sym typeface="Times New Roman Italic" charset="0"/>
              </a:rPr>
              <a:t>V</a:t>
            </a:r>
            <a:r>
              <a:rPr lang="en-US" dirty="0">
                <a:latin typeface="Arial" charset="0"/>
                <a:cs typeface="Arial" charset="0"/>
                <a:sym typeface="Arial" charset="0"/>
              </a:rPr>
              <a:t>. The inlet and outlet volumetric flow rates may be taken to be equal and known. None of the gases except CO</a:t>
            </a:r>
            <a:r>
              <a:rPr lang="en-US" baseline="-6000" dirty="0">
                <a:latin typeface="Arial" charset="0"/>
                <a:cs typeface="Arial" charset="0"/>
                <a:sym typeface="Arial" charset="0"/>
              </a:rPr>
              <a:t>2</a:t>
            </a:r>
            <a:r>
              <a:rPr lang="en-US" dirty="0">
                <a:latin typeface="Arial" charset="0"/>
                <a:cs typeface="Arial" charset="0"/>
                <a:sym typeface="Arial" charset="0"/>
              </a:rPr>
              <a:t> are soluble in the solution, and none of the components of the solution are volatile. When CO</a:t>
            </a:r>
            <a:r>
              <a:rPr lang="en-US" baseline="-6000" dirty="0">
                <a:latin typeface="Arial" charset="0"/>
                <a:cs typeface="Arial" charset="0"/>
                <a:sym typeface="Arial" charset="0"/>
              </a:rPr>
              <a:t>2</a:t>
            </a:r>
            <a:r>
              <a:rPr lang="en-US" dirty="0">
                <a:latin typeface="Arial" charset="0"/>
                <a:cs typeface="Arial" charset="0"/>
                <a:sym typeface="Arial" charset="0"/>
              </a:rPr>
              <a:t> dissolves in the solution, it reacts with the amine to form an adduct according to equation (1). The rate expression for the reaction is given in equation (2) where square brackets denote solution phase concentrations, and the rate coefficient is known. If the reaction rate is very, very slow, then the gas phase and solution phase CO</a:t>
            </a:r>
            <a:r>
              <a:rPr lang="en-US" baseline="-6000" dirty="0">
                <a:latin typeface="Arial" charset="0"/>
                <a:cs typeface="Arial" charset="0"/>
                <a:sym typeface="Arial" charset="0"/>
              </a:rPr>
              <a:t>2</a:t>
            </a:r>
            <a:r>
              <a:rPr lang="en-US" dirty="0">
                <a:latin typeface="Arial" charset="0"/>
                <a:cs typeface="Arial" charset="0"/>
                <a:sym typeface="Arial" charset="0"/>
              </a:rPr>
              <a:t> will be equilibrated according to Henry</a:t>
            </a:r>
            <a:r>
              <a:rPr lang="ja-JP" altLang="en-US" dirty="0">
                <a:latin typeface="Arial"/>
                <a:cs typeface="Arial" charset="0"/>
                <a:sym typeface="Arial" charset="0"/>
              </a:rPr>
              <a:t>’</a:t>
            </a:r>
            <a:r>
              <a:rPr lang="en-US" dirty="0">
                <a:latin typeface="Arial" charset="0"/>
                <a:cs typeface="Arial" charset="0"/>
                <a:sym typeface="Arial" charset="0"/>
              </a:rPr>
              <a:t>s Law, equation (3), where </a:t>
            </a:r>
            <a:r>
              <a:rPr lang="en-US" dirty="0">
                <a:latin typeface="Times New Roman Italic" charset="0"/>
                <a:cs typeface="Times New Roman Italic" charset="0"/>
                <a:sym typeface="Times New Roman Italic" charset="0"/>
              </a:rPr>
              <a:t>h</a:t>
            </a:r>
            <a:r>
              <a:rPr lang="en-US" dirty="0">
                <a:latin typeface="Arial" charset="0"/>
                <a:cs typeface="Arial" charset="0"/>
                <a:sym typeface="Arial" charset="0"/>
              </a:rPr>
              <a:t> is the known Henry</a:t>
            </a:r>
            <a:r>
              <a:rPr lang="ja-JP" altLang="en-US" dirty="0">
                <a:latin typeface="Arial"/>
                <a:cs typeface="Arial" charset="0"/>
                <a:sym typeface="Arial" charset="0"/>
              </a:rPr>
              <a:t>’</a:t>
            </a:r>
            <a:r>
              <a:rPr lang="en-US" dirty="0">
                <a:latin typeface="Arial" charset="0"/>
                <a:cs typeface="Arial" charset="0"/>
                <a:sym typeface="Arial" charset="0"/>
              </a:rPr>
              <a:t>s law constant. Write the mole balance design equations needed to calculate the amount of CO</a:t>
            </a:r>
            <a:r>
              <a:rPr lang="en-US" baseline="-6000" dirty="0">
                <a:latin typeface="Arial" charset="0"/>
                <a:cs typeface="Arial" charset="0"/>
                <a:sym typeface="Arial" charset="0"/>
              </a:rPr>
              <a:t>2</a:t>
            </a:r>
            <a:r>
              <a:rPr lang="en-US" dirty="0">
                <a:latin typeface="Arial" charset="0"/>
                <a:cs typeface="Arial" charset="0"/>
                <a:sym typeface="Arial" charset="0"/>
              </a:rPr>
              <a:t> removed from the gas phase by this reactor.</a:t>
            </a:r>
            <a:endParaRPr lang="en-US" dirty="0"/>
          </a:p>
          <a:p>
            <a:pPr marL="0" indent="0">
              <a:buNone/>
              <a:tabLst>
                <a:tab pos="9863138" algn="r"/>
                <a:tab pos="9863138" algn="r"/>
                <a:tab pos="9863138" algn="r"/>
              </a:tabLst>
            </a:pPr>
            <a:endParaRPr lang="en-US" dirty="0"/>
          </a:p>
          <a:p>
            <a:pPr marL="0" indent="0">
              <a:buNone/>
              <a:tabLst>
                <a:tab pos="9863138" algn="r"/>
                <a:tab pos="9863138" algn="r"/>
                <a:tab pos="9863138" algn="r"/>
              </a:tabLst>
            </a:pPr>
            <a:r>
              <a:rPr lang="en-US" dirty="0"/>
              <a:t>NH</a:t>
            </a:r>
            <a:r>
              <a:rPr lang="en-US" baseline="-6000" dirty="0"/>
              <a:t>2</a:t>
            </a:r>
            <a:r>
              <a:rPr lang="en-US" dirty="0"/>
              <a:t>R + CO</a:t>
            </a:r>
            <a:r>
              <a:rPr lang="en-US" baseline="-6000" dirty="0"/>
              <a:t>2 </a:t>
            </a:r>
            <a:r>
              <a:rPr lang="en-US" dirty="0">
                <a:cs typeface="Lucida Grande" charset="0"/>
              </a:rPr>
              <a:t>→ CO</a:t>
            </a:r>
            <a:r>
              <a:rPr lang="en-US" baseline="-6000" dirty="0"/>
              <a:t>2</a:t>
            </a:r>
            <a:r>
              <a:rPr lang="en-US" dirty="0"/>
              <a:t>:NH</a:t>
            </a:r>
            <a:r>
              <a:rPr lang="en-US" baseline="-6000" dirty="0"/>
              <a:t>2</a:t>
            </a:r>
            <a:r>
              <a:rPr lang="en-US" dirty="0"/>
              <a:t>R	(1)</a:t>
            </a:r>
          </a:p>
          <a:p>
            <a:pPr marL="0" indent="0">
              <a:spcBef>
                <a:spcPts val="3000"/>
              </a:spcBef>
              <a:buNone/>
              <a:tabLst>
                <a:tab pos="9863138" algn="r"/>
                <a:tab pos="9863138" algn="r"/>
                <a:tab pos="9863138" algn="r"/>
              </a:tabLst>
            </a:pPr>
            <a:r>
              <a:rPr lang="en-US" dirty="0"/>
              <a:t>	(2)</a:t>
            </a:r>
          </a:p>
          <a:p>
            <a:pPr marL="0" indent="0">
              <a:spcBef>
                <a:spcPts val="3000"/>
              </a:spcBef>
              <a:buNone/>
              <a:tabLst>
                <a:tab pos="9863138" algn="r"/>
                <a:tab pos="9863138" algn="r"/>
                <a:tab pos="9863138" algn="r"/>
              </a:tabLst>
            </a:pPr>
            <a:r>
              <a:rPr lang="en-US" dirty="0"/>
              <a:t>	(3)</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5600" y="7935913"/>
            <a:ext cx="2590800"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600" y="8699500"/>
            <a:ext cx="16764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r>
              <a:rPr lang="en-US"/>
              <a:t>How many sets of design equations will be needed?</a:t>
            </a:r>
          </a:p>
        </p:txBody>
      </p:sp>
      <p:sp>
        <p:nvSpPr>
          <p:cNvPr id="17410" name="Rectangle 2"/>
          <p:cNvSpPr>
            <a:spLocks noChangeArrowheads="1"/>
          </p:cNvSpPr>
          <p:nvPr>
            <p:ph type="title"/>
          </p:nvPr>
        </p:nvSpPr>
        <p:spPr>
          <a:ln/>
        </p:spPr>
        <p:txBody>
          <a:bodyPr/>
          <a:lstStyle/>
          <a:p>
            <a:r>
              <a:rPr lang="en-US"/>
              <a:t>Solution</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body" idx="1"/>
          </p:nvPr>
        </p:nvSpPr>
        <p:spPr>
          <a:ln/>
        </p:spPr>
        <p:txBody>
          <a:bodyPr/>
          <a:lstStyle/>
          <a:p>
            <a:r>
              <a:rPr lang="en-US"/>
              <a:t>How many sets of design equations will be needed?</a:t>
            </a:r>
          </a:p>
          <a:p>
            <a:pPr marL="762000" lvl="1"/>
            <a:r>
              <a:rPr lang="en-US"/>
              <a:t>There are two phases and reactants and/or products are present in both phases, so two sets of design equations will be needed</a:t>
            </a:r>
          </a:p>
          <a:p>
            <a:r>
              <a:rPr lang="en-US"/>
              <a:t>What are the two sets of design equations for?</a:t>
            </a:r>
          </a:p>
        </p:txBody>
      </p:sp>
      <p:sp>
        <p:nvSpPr>
          <p:cNvPr id="18434" name="Rectangle 2"/>
          <p:cNvSpPr>
            <a:spLocks noChangeArrowheads="1"/>
          </p:cNvSpPr>
          <p:nvPr>
            <p:ph type="title"/>
          </p:nvPr>
        </p:nvSpPr>
        <p:spPr>
          <a:ln/>
        </p:spPr>
        <p:txBody>
          <a:bodyPr/>
          <a:lstStyle/>
          <a:p>
            <a:r>
              <a:rPr lang="en-US"/>
              <a:t>Solution</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body" idx="1"/>
          </p:nvPr>
        </p:nvSpPr>
        <p:spPr>
          <a:ln/>
        </p:spPr>
        <p:txBody>
          <a:bodyPr/>
          <a:lstStyle/>
          <a:p>
            <a:r>
              <a:rPr lang="en-US"/>
              <a:t>How many sets of design equations will be needed?</a:t>
            </a:r>
          </a:p>
          <a:p>
            <a:pPr marL="762000" lvl="1"/>
            <a:r>
              <a:rPr lang="en-US"/>
              <a:t>There are two phases and reactants and/or products are present in both phases, so two sets of design equations will be needed</a:t>
            </a:r>
          </a:p>
          <a:p>
            <a:r>
              <a:rPr lang="en-US"/>
              <a:t>What are the two sets of design equations for?</a:t>
            </a:r>
          </a:p>
          <a:p>
            <a:pPr marL="762000" lvl="1"/>
            <a:r>
              <a:rPr lang="en-US"/>
              <a:t>One set for the gas phase and one set for the liquid phase</a:t>
            </a:r>
          </a:p>
          <a:p>
            <a:r>
              <a:rPr lang="en-US"/>
              <a:t>What design equations will be needed for the gas phase?</a:t>
            </a:r>
          </a:p>
        </p:txBody>
      </p:sp>
      <p:sp>
        <p:nvSpPr>
          <p:cNvPr id="19458" name="Rectangle 2"/>
          <p:cNvSpPr>
            <a:spLocks noChangeArrowheads="1"/>
          </p:cNvSpPr>
          <p:nvPr>
            <p:ph type="title"/>
          </p:nvPr>
        </p:nvSpPr>
        <p:spPr>
          <a:ln/>
        </p:spPr>
        <p:txBody>
          <a:bodyPr/>
          <a:lstStyle/>
          <a:p>
            <a:r>
              <a:rPr lang="en-US"/>
              <a:t>Solution</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body" idx="1"/>
          </p:nvPr>
        </p:nvSpPr>
        <p:spPr>
          <a:ln/>
        </p:spPr>
        <p:txBody>
          <a:bodyPr/>
          <a:lstStyle/>
          <a:p>
            <a:r>
              <a:rPr lang="en-US"/>
              <a:t>How many sets of design equations will be needed?</a:t>
            </a:r>
          </a:p>
          <a:p>
            <a:pPr marL="762000" lvl="1"/>
            <a:r>
              <a:rPr lang="en-US"/>
              <a:t>There are two phases and reactants and/or products are present in both phases, so two sets of design equations will be needed</a:t>
            </a:r>
          </a:p>
          <a:p>
            <a:r>
              <a:rPr lang="en-US"/>
              <a:t>What are the two sets of design equations for?</a:t>
            </a:r>
          </a:p>
          <a:p>
            <a:pPr marL="762000" lvl="1"/>
            <a:r>
              <a:rPr lang="en-US"/>
              <a:t>One set for the gas phase and one set for the liquid phase</a:t>
            </a:r>
          </a:p>
          <a:p>
            <a:r>
              <a:rPr lang="en-US"/>
              <a:t>What design equations will be needed for the gas phase?</a:t>
            </a:r>
          </a:p>
          <a:p>
            <a:pPr marL="762000" lvl="1"/>
            <a:r>
              <a:rPr lang="en-US"/>
              <a:t>The reactor is isothermal, so the mole balance design equations can be solved independently of the energy balance</a:t>
            </a:r>
          </a:p>
          <a:p>
            <a:pPr marL="762000" lvl="1"/>
            <a:r>
              <a:rPr lang="en-US"/>
              <a:t>In this problem, energy balances will not be needed to answer the question</a:t>
            </a:r>
          </a:p>
          <a:p>
            <a:pPr marL="762000" lvl="1"/>
            <a:r>
              <a:rPr lang="en-US"/>
              <a:t>Only mole balances are needed</a:t>
            </a:r>
          </a:p>
          <a:p>
            <a:pPr marL="762000" lvl="1"/>
            <a:r>
              <a:rPr lang="en-US"/>
              <a:t>The only reactant or product in the gas phase is CO</a:t>
            </a:r>
            <a:r>
              <a:rPr lang="en-US" baseline="-6000"/>
              <a:t>2</a:t>
            </a:r>
            <a:r>
              <a:rPr lang="en-US"/>
              <a:t>, so a mole balance on CO</a:t>
            </a:r>
            <a:r>
              <a:rPr lang="en-US" baseline="-6000"/>
              <a:t>2</a:t>
            </a:r>
            <a:r>
              <a:rPr lang="en-US"/>
              <a:t> is needed.</a:t>
            </a:r>
          </a:p>
          <a:p>
            <a:r>
              <a:rPr lang="en-US"/>
              <a:t>What assumptions can we make about the gas phase when writing its mole balance?</a:t>
            </a:r>
          </a:p>
        </p:txBody>
      </p:sp>
      <p:sp>
        <p:nvSpPr>
          <p:cNvPr id="20482" name="Rectangle 2"/>
          <p:cNvSpPr>
            <a:spLocks noChangeArrowheads="1"/>
          </p:cNvSpPr>
          <p:nvPr>
            <p:ph type="title"/>
          </p:nvPr>
        </p:nvSpPr>
        <p:spPr>
          <a:ln/>
        </p:spPr>
        <p:txBody>
          <a:bodyPr/>
          <a:lstStyle/>
          <a:p>
            <a:r>
              <a:rPr lang="en-US"/>
              <a:t>Solution</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PingFang SC Semibold"/>
        <a:cs typeface="PingFang SC Semibold"/>
      </a:majorFont>
      <a:minorFont>
        <a:latin typeface="Helvetica"/>
        <a:ea typeface="PingFang SC Semibold"/>
        <a:cs typeface="PingFang SC Semibol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PingFang SC Regular"/>
        <a:cs typeface="PingFang SC Regular"/>
      </a:majorFont>
      <a:minorFont>
        <a:latin typeface="Gill Sans"/>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PingFang SC Regular"/>
        <a:cs typeface="PingFang SC Regular"/>
      </a:majorFont>
      <a:minorFont>
        <a:latin typeface="Gill Sans"/>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PingFang SC Regular"/>
        <a:cs typeface="PingFang SC Regular"/>
      </a:majorFont>
      <a:minorFont>
        <a:latin typeface="Gill Sans"/>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2197</Words>
  <Characters>0</Characters>
  <Application>Microsoft Macintosh PowerPoint</Application>
  <PresentationFormat>Custom</PresentationFormat>
  <Lines>0</Lines>
  <Paragraphs>179</Paragraphs>
  <Slides>20</Slides>
  <Notes>0</Notes>
  <HiddenSlides>0</HiddenSlides>
  <MMClips>0</MMClips>
  <ScaleCrop>false</ScaleCrop>
  <HeadingPairs>
    <vt:vector size="6" baseType="variant">
      <vt:variant>
        <vt:lpstr>Fonts Used</vt:lpstr>
      </vt:variant>
      <vt:variant>
        <vt:i4>7</vt:i4>
      </vt:variant>
      <vt:variant>
        <vt:lpstr>Theme</vt:lpstr>
      </vt:variant>
      <vt:variant>
        <vt:i4>11</vt:i4>
      </vt:variant>
      <vt:variant>
        <vt:lpstr>Slide Titles</vt:lpstr>
      </vt:variant>
      <vt:variant>
        <vt:i4>20</vt:i4>
      </vt:variant>
    </vt:vector>
  </HeadingPairs>
  <TitlesOfParts>
    <vt:vector size="38" baseType="lpstr">
      <vt:lpstr>Helvetica</vt:lpstr>
      <vt:lpstr>PingFang SC Regular</vt:lpstr>
      <vt:lpstr>PingFang SC Semibold</vt:lpstr>
      <vt:lpstr>Lucida Grande</vt:lpstr>
      <vt:lpstr>Gill Sans</vt:lpstr>
      <vt:lpstr>Arial</vt:lpstr>
      <vt:lpstr>Times New Roman Italic</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Reactors Other Than CSTRs and PFRs</vt:lpstr>
      <vt:lpstr>Questions?</vt:lpstr>
      <vt:lpstr>PowerPoint Presentation</vt:lpstr>
      <vt:lpstr>Solution</vt:lpstr>
      <vt:lpstr>Solution</vt:lpstr>
      <vt:lpstr>Solution</vt:lpstr>
      <vt:lpstr>Solution</vt:lpstr>
      <vt:lpstr>Solution</vt:lpstr>
      <vt:lpstr>Solution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1</cp:revision>
  <dcterms:modified xsi:type="dcterms:W3CDTF">2016-01-07T20:50:05Z</dcterms:modified>
</cp:coreProperties>
</file>