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</p:sldMasterIdLst>
  <p:sldIdLst>
    <p:sldId id="256" r:id="rId11"/>
    <p:sldId id="257" r:id="rId12"/>
    <p:sldId id="258" r:id="rId13"/>
    <p:sldId id="259" r:id="rId14"/>
    <p:sldId id="271" r:id="rId15"/>
    <p:sldId id="261" r:id="rId16"/>
    <p:sldId id="260" r:id="rId1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Heiti SC Light" charset="-122"/>
        <a:cs typeface="Heiti SC Light" charset="-122"/>
        <a:sym typeface="Helvetic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84" d="100"/>
          <a:sy n="84" d="100"/>
        </p:scale>
        <p:origin x="1880" y="1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20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3628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87009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4252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839456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3357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09172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63579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097446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730908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5546723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567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05167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024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1216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953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4138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6923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6248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294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37225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7625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144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75109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3603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9978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342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4673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191408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1255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535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41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5915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5223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54520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69045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6594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41300"/>
            <a:ext cx="2803525" cy="854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41300"/>
            <a:ext cx="8261350" cy="8543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422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312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018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157449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1530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165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9491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22656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03304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397581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0382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3052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3490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224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04999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4890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68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9938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5717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951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209935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07459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5028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79955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25133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230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553848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897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836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595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1627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7417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6017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110201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3375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7301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4001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8858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077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406766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744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7706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3692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09199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26587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399054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2012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9163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6001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07121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546540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6169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00781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7358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716015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630267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078102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22277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44015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4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48197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915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026652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2623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9438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0928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45398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09015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900176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0496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543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Helvetica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9pPr>
          </a:lstStyle>
          <a:p>
            <a:r>
              <a:rPr lang="en-US" altLang="en-US" sz="1800">
                <a:ea typeface="Helvetica" charset="0"/>
                <a:cs typeface="Helvetica" charset="0"/>
              </a:rPr>
              <a:t>© 2015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-122"/>
          <a:cs typeface="Heiti SC Medium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-122"/>
          <a:cs typeface="Heiti SC Light" charset="-122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-122"/>
          <a:cs typeface="Heiti SC Light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Class 36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Where We’re 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 altLang="en-US"/>
              <a:t>Part IV - Non-Ideal Reactions and Reactors</a:t>
            </a:r>
          </a:p>
          <a:p>
            <a:pPr marL="762000" lvl="1"/>
            <a:r>
              <a:rPr lang="en-US" altLang="en-US"/>
              <a:t>A. Alternatives to the Ideal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33. Axial Dispersion Model</a:t>
            </a:r>
          </a:p>
          <a:p>
            <a:pPr marL="1206500" lvl="2">
              <a:buClr>
                <a:srgbClr val="999999"/>
              </a:buClr>
            </a:pPr>
            <a:r>
              <a:rPr lang="en-US" altLang="en-US">
                <a:solidFill>
                  <a:srgbClr val="999999"/>
                </a:solidFill>
              </a:rPr>
              <a:t>34. 2-D and 3-D Tubular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35. Zoned Reactor Models</a:t>
            </a:r>
          </a:p>
          <a:p>
            <a:pPr marL="1206500" lvl="2"/>
            <a:r>
              <a:rPr lang="en-US" altLang="en-US"/>
              <a:t>36. Segregated Flow Models</a:t>
            </a:r>
          </a:p>
          <a:p>
            <a:pPr marL="1206500" lvl="2"/>
            <a:r>
              <a:rPr lang="en-US" altLang="en-US"/>
              <a:t>37. Overview of Multi-Phase Reactors</a:t>
            </a:r>
          </a:p>
          <a:p>
            <a:pPr marL="762000" lvl="1"/>
            <a:r>
              <a:rPr lang="en-US" altLang="en-US"/>
              <a:t>B. Coupled Chemical and Physical Kinetics</a:t>
            </a:r>
          </a:p>
          <a:p>
            <a:pPr marL="1206500" lvl="2"/>
            <a:r>
              <a:rPr lang="en-US" altLang="en-US"/>
              <a:t>38. Heterogeneous Catalytic Reactions</a:t>
            </a:r>
          </a:p>
          <a:p>
            <a:pPr marL="1206500" lvl="2"/>
            <a:r>
              <a:rPr lang="en-US" altLang="en-US"/>
              <a:t>39. Gas-Liquid Reactions</a:t>
            </a:r>
          </a:p>
          <a:p>
            <a:pPr marL="1206500" lvl="2"/>
            <a:r>
              <a:rPr lang="en-US" altLang="en-US"/>
              <a:t>40. Gas-Solid Reactions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body" idx="1"/>
          </p:nvPr>
        </p:nvSpPr>
        <p:spPr>
          <a:xfrm>
            <a:off x="1270000" y="1308100"/>
            <a:ext cx="10464800" cy="7658100"/>
          </a:xfrm>
          <a:ln/>
        </p:spPr>
        <p:txBody>
          <a:bodyPr/>
          <a:lstStyle/>
          <a:p>
            <a:r>
              <a:rPr lang="en-US" altLang="en-US"/>
              <a:t>Segregated flow models may be useful when the flow in a reactor does not conform to the assumptions of an ideal PFR or CSTR</a:t>
            </a:r>
          </a:p>
          <a:p>
            <a:pPr marL="762000" lvl="1"/>
            <a:r>
              <a:rPr lang="en-US" altLang="en-US"/>
              <a:t>They are most easily formulated if the reactor being modeled is isothermal</a:t>
            </a:r>
          </a:p>
          <a:p>
            <a:pPr marL="762000" lvl="1"/>
            <a:r>
              <a:rPr lang="en-US" altLang="en-US"/>
              <a:t>They require knowledge or measurement of the age function or the age distribution function</a:t>
            </a:r>
          </a:p>
          <a:p>
            <a:pPr marL="1206500" lvl="2"/>
            <a:r>
              <a:rPr lang="en-US" altLang="en-US"/>
              <a:t>See Unit 11</a:t>
            </a:r>
          </a:p>
          <a:p>
            <a:r>
              <a:rPr lang="en-US" altLang="en-US"/>
              <a:t>Assumptions of the segregated flow models</a:t>
            </a:r>
          </a:p>
          <a:p>
            <a:pPr marL="762000" lvl="1"/>
            <a:r>
              <a:rPr lang="en-US" altLang="en-US"/>
              <a:t>The fluid flowing through the reactor is assumed to be composed of very small fluid elements</a:t>
            </a:r>
          </a:p>
          <a:p>
            <a:pPr marL="1206500" lvl="2"/>
            <a:r>
              <a:rPr lang="en-US" altLang="en-US"/>
              <a:t>The mixing </a:t>
            </a:r>
            <a:r>
              <a:rPr lang="en-US" altLang="en-US" i="1" u="sng"/>
              <a:t>within</a:t>
            </a:r>
            <a:r>
              <a:rPr lang="en-US" altLang="en-US"/>
              <a:t> the fluid elements is referred to as micro-mixing</a:t>
            </a:r>
          </a:p>
          <a:p>
            <a:pPr marL="1206500" lvl="2"/>
            <a:r>
              <a:rPr lang="en-US" altLang="en-US"/>
              <a:t>Perfect micro-mixing is assumed</a:t>
            </a:r>
          </a:p>
          <a:p>
            <a:pPr marL="762000" lvl="1"/>
            <a:r>
              <a:rPr lang="en-US" altLang="en-US"/>
              <a:t>Mixing </a:t>
            </a:r>
            <a:r>
              <a:rPr lang="en-US" altLang="en-US" i="1" u="sng"/>
              <a:t>between</a:t>
            </a:r>
            <a:r>
              <a:rPr lang="en-US" altLang="en-US"/>
              <a:t> fluid elements only occurs at certain times</a:t>
            </a:r>
          </a:p>
          <a:p>
            <a:pPr marL="1206500" lvl="2"/>
            <a:r>
              <a:rPr lang="en-US" altLang="en-US"/>
              <a:t>Mixing between fluid elements is referred to as macro-mixing</a:t>
            </a:r>
          </a:p>
          <a:p>
            <a:pPr marL="1206500" lvl="2"/>
            <a:r>
              <a:rPr lang="en-US" altLang="en-US"/>
              <a:t>Two different segregated flow models can be formulated depending upon when the macro-mixing occurs</a:t>
            </a:r>
          </a:p>
          <a:p>
            <a:pPr marL="762000" lvl="1"/>
            <a:r>
              <a:rPr lang="en-US" altLang="en-US"/>
              <a:t>The residence times of the fluid elements are not all the same; they are distributed according to the residence time distribution for the reactor being modeled</a:t>
            </a:r>
          </a:p>
          <a:p>
            <a:r>
              <a:rPr lang="en-US" altLang="en-US"/>
              <a:t>In the late-mixing segregated flow model, the average conversion is found by integrating over the age distribution function</a:t>
            </a:r>
          </a:p>
          <a:p>
            <a:pPr marL="762000" lvl="1">
              <a:spcBef>
                <a:spcPts val="7100"/>
              </a:spcBef>
            </a:pPr>
            <a:r>
              <a:rPr lang="en-US" altLang="en-US"/>
              <a:t>Any intensive reactor property, other than the conversion, that depends on the fluid element residence time can be computed in an analogous manner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Segregated Flow Model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00" y="7467600"/>
            <a:ext cx="2800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Late-mixing segregated flow model</a:t>
            </a:r>
          </a:p>
          <a:p>
            <a:pPr marL="762000" lvl="1"/>
            <a:r>
              <a:rPr lang="en-US" altLang="en-US"/>
              <a:t>All of the fluid elements enter the reactor at the same time</a:t>
            </a:r>
          </a:p>
          <a:p>
            <a:pPr marL="762000" lvl="1"/>
            <a:r>
              <a:rPr lang="en-US" altLang="en-US"/>
              <a:t>The fluid elements exit the reactor at different times, according to the residence time distribution for the reactor being modeled</a:t>
            </a:r>
          </a:p>
          <a:p>
            <a:pPr marL="762000" lvl="1"/>
            <a:r>
              <a:rPr lang="en-US" altLang="en-US"/>
              <a:t>After the fluid elements have all exited the reactor, they macro-mix to yield a uniform composition</a:t>
            </a:r>
          </a:p>
          <a:p>
            <a:pPr marL="762000" lvl="1"/>
            <a:r>
              <a:rPr lang="en-US" altLang="en-US"/>
              <a:t>It is equivalent to a PFR with the product removed along its length so that the distribution of fluid element residence times matches the age distribution function</a:t>
            </a:r>
          </a:p>
          <a:p>
            <a:pPr>
              <a:spcBef>
                <a:spcPts val="8300"/>
              </a:spcBef>
            </a:pPr>
            <a:r>
              <a:rPr lang="en-US" altLang="en-US"/>
              <a:t>Early-mixing segregated flow model</a:t>
            </a:r>
          </a:p>
          <a:p>
            <a:pPr marL="762000" lvl="1"/>
            <a:r>
              <a:rPr lang="en-US" altLang="en-US"/>
              <a:t>All of the fluid elements leave the reactor at the same time</a:t>
            </a:r>
          </a:p>
          <a:p>
            <a:pPr marL="762000" lvl="1"/>
            <a:r>
              <a:rPr lang="en-US" altLang="en-US"/>
              <a:t>The fluid elements enter the reactor at different times according to the residence time distribution function for the reactor being modeled</a:t>
            </a:r>
          </a:p>
          <a:p>
            <a:pPr marL="762000" lvl="1"/>
            <a:r>
              <a:rPr lang="en-US" altLang="en-US"/>
              <a:t>As soon as a fluid element enters the reactor, it macro-mixes with the fluid elements that are already in the reactor</a:t>
            </a:r>
          </a:p>
          <a:p>
            <a:pPr marL="762000" lvl="1"/>
            <a:r>
              <a:rPr lang="en-US" altLang="en-US"/>
              <a:t>It is equivalent to a PFR with the feed distributed along its length so that the distribution of fluid element residence times matches the age distribution function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Variations on the Segregated Flow Model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4445000"/>
            <a:ext cx="4572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8077200"/>
            <a:ext cx="4572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 altLang="en-US"/>
              <a:t>Questions?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Activity 36.1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346200"/>
            <a:ext cx="10464800" cy="7708900"/>
          </a:xfrm>
          <a:ln/>
        </p:spPr>
        <p:txBody>
          <a:bodyPr/>
          <a:lstStyle/>
          <a:p>
            <a:pPr marL="0" indent="0">
              <a:lnSpc>
                <a:spcPct val="150000"/>
              </a:lnSpc>
              <a:buNone/>
              <a:tabLst>
                <a:tab pos="9732963" algn="r"/>
                <a:tab pos="9732963" algn="r"/>
              </a:tabLst>
            </a:pPr>
            <a:r>
              <a:rPr lang="en-US" altLang="en-US" dirty="0"/>
              <a:t>In Example 36.1, the irreversible elementary reaction in equation (1) occurred isothermally in a non-ideal reactor. At the reactor temperature the reaction was second order in A, and the rate coefficient was equal to 0.5 L mol</a:t>
            </a:r>
            <a:r>
              <a:rPr lang="en-US" altLang="en-US" baseline="32000" dirty="0"/>
              <a:t>-1</a:t>
            </a:r>
            <a:r>
              <a:rPr lang="en-US" altLang="en-US" dirty="0"/>
              <a:t> min</a:t>
            </a:r>
            <a:r>
              <a:rPr lang="en-US" altLang="en-US" baseline="32000" dirty="0"/>
              <a:t>-1</a:t>
            </a:r>
            <a:r>
              <a:rPr lang="en-US" altLang="en-US" dirty="0"/>
              <a:t>. The reactor volume was 25 L, and the feed consisted of 4 L min</a:t>
            </a:r>
            <a:r>
              <a:rPr lang="en-US" altLang="en-US" baseline="32000" dirty="0"/>
              <a:t>-1</a:t>
            </a:r>
            <a:r>
              <a:rPr lang="en-US" altLang="en-US" dirty="0"/>
              <a:t> of a solution containing A at a concentration of 2.3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. The age function for this reactor had been measured and is given in equation (2). Suppose, instead that reaction (1) is first order with a rate coefficient of 0.7 min</a:t>
            </a:r>
            <a:r>
              <a:rPr lang="en-US" altLang="en-US" baseline="32000" dirty="0"/>
              <a:t>-1</a:t>
            </a:r>
            <a:r>
              <a:rPr lang="en-US" altLang="en-US" dirty="0"/>
              <a:t>. Use a late-mixing segregated flow model to compute the conversion in the reactor and compare it to the conversion predicted by the ideal CSTR model.</a:t>
            </a:r>
          </a:p>
          <a:p>
            <a:pPr marL="0" indent="0">
              <a:lnSpc>
                <a:spcPct val="150000"/>
              </a:lnSpc>
              <a:buNone/>
              <a:tabLst>
                <a:tab pos="9732963" algn="r"/>
                <a:tab pos="9732963" algn="r"/>
              </a:tabLst>
            </a:pPr>
            <a:endParaRPr lang="en-US" altLang="en-US" dirty="0"/>
          </a:p>
          <a:p>
            <a:pPr marL="0" indent="0">
              <a:buNone/>
              <a:tabLst>
                <a:tab pos="619125" algn="l"/>
                <a:tab pos="9732963" algn="r"/>
              </a:tabLst>
            </a:pPr>
            <a:r>
              <a:rPr lang="en-US" altLang="en-US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	A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→ Z</a:t>
            </a:r>
            <a:r>
              <a:rPr lang="en-US" altLang="en-US" dirty="0"/>
              <a:t>	(1)</a:t>
            </a:r>
          </a:p>
          <a:p>
            <a:pPr marL="0" indent="0">
              <a:spcBef>
                <a:spcPts val="3000"/>
              </a:spcBef>
              <a:buNone/>
              <a:tabLst>
                <a:tab pos="9732963" algn="r"/>
                <a:tab pos="9732963" algn="r"/>
              </a:tabLst>
            </a:pPr>
            <a:r>
              <a:rPr lang="en-US" altLang="en-US" dirty="0"/>
              <a:t>	(2)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7531100"/>
            <a:ext cx="32480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Where We’re Going</a:t>
            </a:r>
          </a:p>
        </p:txBody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 altLang="en-US"/>
              <a:t>Part IV - Non-Ideal Reactions and Reactors</a:t>
            </a:r>
          </a:p>
          <a:p>
            <a:pPr marL="762000" lvl="1"/>
            <a:r>
              <a:rPr lang="en-US" altLang="en-US"/>
              <a:t>A. Alternatives to the Ideal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33. Axial Dispersion Model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34. 2-D and 3-D Tubular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35. Zoned Reactor Models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36. Segregated Flow Models</a:t>
            </a:r>
          </a:p>
          <a:p>
            <a:pPr marL="1206500" lvl="2"/>
            <a:r>
              <a:rPr lang="en-US" altLang="en-US"/>
              <a:t>37. Overview of Multi-Phase Reactors</a:t>
            </a:r>
          </a:p>
          <a:p>
            <a:pPr marL="762000" lvl="1"/>
            <a:r>
              <a:rPr lang="en-US" altLang="en-US"/>
              <a:t>B. Coupled Chemical and Physical Kinetics</a:t>
            </a:r>
          </a:p>
          <a:p>
            <a:pPr marL="1206500" lvl="2"/>
            <a:r>
              <a:rPr lang="en-US" altLang="en-US"/>
              <a:t>38. Heterogeneous Catalytic Reactions</a:t>
            </a:r>
          </a:p>
          <a:p>
            <a:pPr marL="1206500" lvl="2"/>
            <a:r>
              <a:rPr lang="en-US" altLang="en-US"/>
              <a:t>39. Gas-Liquid Reactions</a:t>
            </a:r>
          </a:p>
          <a:p>
            <a:pPr marL="1206500" lvl="2"/>
            <a:r>
              <a:rPr lang="en-US" altLang="en-US"/>
              <a:t>40. Gas-Solid Reactions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-122"/>
            <a:cs typeface="Heiti SC Light" charset="-122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Pages>0</Pages>
  <Words>685</Words>
  <Characters>0</Characters>
  <Application>Microsoft Macintosh PowerPoint</Application>
  <PresentationFormat>Custom</PresentationFormat>
  <Lines>0</Lines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Helvetica</vt:lpstr>
      <vt:lpstr>Heiti SC Light</vt:lpstr>
      <vt:lpstr>Heiti SC Medium</vt:lpstr>
      <vt:lpstr>Lucida Grande</vt:lpstr>
      <vt:lpstr>Gill Sans</vt:lpstr>
      <vt:lpstr>Arial</vt:lpstr>
      <vt:lpstr>Title &amp; Subtitle</vt:lpstr>
      <vt:lpstr>Title &amp; Bullets</vt:lpstr>
      <vt:lpstr>Title - Top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Segregated Flow Model</vt:lpstr>
      <vt:lpstr>Variations on the Segregated Flow Model</vt:lpstr>
      <vt:lpstr>Questions?</vt:lpstr>
      <vt:lpstr>Activity 36.1</vt:lpstr>
      <vt:lpstr>Where We’re Going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>Microsoft Office User</dc:creator>
  <cp:keywords/>
  <dc:description/>
  <cp:lastModifiedBy>Microsoft Office User</cp:lastModifiedBy>
  <cp:revision>2</cp:revision>
  <dcterms:created xsi:type="dcterms:W3CDTF">2015-12-16T20:16:47Z</dcterms:created>
  <dcterms:modified xsi:type="dcterms:W3CDTF">2015-12-16T20:19:57Z</dcterms:modified>
</cp:coreProperties>
</file>