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57" r:id="rId12"/>
    <p:sldId id="258" r:id="rId13"/>
    <p:sldId id="259" r:id="rId14"/>
    <p:sldId id="271" r:id="rId15"/>
    <p:sldId id="261" r:id="rId16"/>
    <p:sldId id="260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4" d="100"/>
          <a:sy n="84" d="100"/>
        </p:scale>
        <p:origin x="1880" y="1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7207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36282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87009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14252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1839456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578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09172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63579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5097446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7309086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5546723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567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05167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9024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1216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3953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741381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6923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6248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2294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37225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47625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6144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475109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3603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9978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7342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4673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191408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1255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535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841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591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352237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8545204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69045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6594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41300"/>
            <a:ext cx="2803525" cy="854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41300"/>
            <a:ext cx="8261350" cy="8543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422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312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0188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574493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15308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7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1659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9491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22656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033045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975815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03827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3052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3490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2248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049991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48904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6819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9938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57175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19511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2099351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07459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50289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597150"/>
            <a:ext cx="2803525" cy="6470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8261350" cy="6470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79955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25133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230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5538484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97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8362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5957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1627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74178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36017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110201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33755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73019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40012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8858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80774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8406766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9744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77061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3692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091997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265872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8399054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0121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69163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6001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5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071217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0546540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46169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00781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3586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716015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630267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4078102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22277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44015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4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0481978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69156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7026652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2623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94388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50928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453981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09015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7900176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0496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5435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Helvetica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en-US" sz="1800">
                <a:ea typeface="Helvetica" charset="0"/>
                <a:cs typeface="Helvetica" charset="0"/>
              </a:rPr>
              <a:t>© 2015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Class 36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Where We’re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999999"/>
              </a:buClr>
            </a:pPr>
            <a:r>
              <a:rPr lang="en-US" altLang="en-US">
                <a:solidFill>
                  <a:srgbClr val="999999"/>
                </a:solidFill>
              </a:rPr>
              <a:t>34. 2-D and 3-D Tubular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35. Zoned Reactor Models</a:t>
            </a:r>
          </a:p>
          <a:p>
            <a:pPr marL="1206500" lvl="2"/>
            <a:r>
              <a:rPr lang="en-US" altLang="en-US"/>
              <a:t>36. Segregated Flow Models</a:t>
            </a:r>
          </a:p>
          <a:p>
            <a:pPr marL="1206500" lvl="2"/>
            <a:r>
              <a:rPr lang="en-US" altLang="en-US"/>
              <a:t>37. Overview of Multi-Phase Reactors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/>
            <a:r>
              <a:rPr lang="en-US" altLang="en-US"/>
              <a:t>38. Heterogeneous Catalytic Reactions</a:t>
            </a:r>
          </a:p>
          <a:p>
            <a:pPr marL="1206500" lvl="2"/>
            <a:r>
              <a:rPr lang="en-US" altLang="en-US"/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308100"/>
            <a:ext cx="10464800" cy="7658100"/>
          </a:xfrm>
          <a:ln/>
        </p:spPr>
        <p:txBody>
          <a:bodyPr/>
          <a:lstStyle/>
          <a:p>
            <a:r>
              <a:rPr lang="en-US" altLang="en-US"/>
              <a:t>Segregated flow models may be useful when the flow in a reactor does not conform to the assumptions of an ideal PFR or CSTR</a:t>
            </a:r>
          </a:p>
          <a:p>
            <a:pPr marL="762000" lvl="1"/>
            <a:r>
              <a:rPr lang="en-US" altLang="en-US"/>
              <a:t>They are most easily formulated if the reactor being modeled is isothermal</a:t>
            </a:r>
          </a:p>
          <a:p>
            <a:pPr marL="762000" lvl="1"/>
            <a:r>
              <a:rPr lang="en-US" altLang="en-US"/>
              <a:t>They require knowledge or measurement of the age function or the age distribution function</a:t>
            </a:r>
          </a:p>
          <a:p>
            <a:pPr marL="1206500" lvl="2"/>
            <a:r>
              <a:rPr lang="en-US" altLang="en-US"/>
              <a:t>See Unit 11</a:t>
            </a:r>
          </a:p>
          <a:p>
            <a:r>
              <a:rPr lang="en-US" altLang="en-US"/>
              <a:t>Assumptions of the segregated flow models</a:t>
            </a:r>
          </a:p>
          <a:p>
            <a:pPr marL="762000" lvl="1"/>
            <a:r>
              <a:rPr lang="en-US" altLang="en-US"/>
              <a:t>The fluid flowing through the reactor is assumed to be composed of very small fluid elements</a:t>
            </a:r>
          </a:p>
          <a:p>
            <a:pPr marL="1206500" lvl="2"/>
            <a:r>
              <a:rPr lang="en-US" altLang="en-US"/>
              <a:t>The mixing </a:t>
            </a:r>
            <a:r>
              <a:rPr lang="en-US" altLang="en-US" i="1" u="sng"/>
              <a:t>within</a:t>
            </a:r>
            <a:r>
              <a:rPr lang="en-US" altLang="en-US"/>
              <a:t> the fluid elements is referred to as micro-mixing</a:t>
            </a:r>
          </a:p>
          <a:p>
            <a:pPr marL="1206500" lvl="2"/>
            <a:r>
              <a:rPr lang="en-US" altLang="en-US"/>
              <a:t>Perfect micro-mixing is assumed</a:t>
            </a:r>
          </a:p>
          <a:p>
            <a:pPr marL="762000" lvl="1"/>
            <a:r>
              <a:rPr lang="en-US" altLang="en-US"/>
              <a:t>Mixing </a:t>
            </a:r>
            <a:r>
              <a:rPr lang="en-US" altLang="en-US" i="1" u="sng"/>
              <a:t>between</a:t>
            </a:r>
            <a:r>
              <a:rPr lang="en-US" altLang="en-US"/>
              <a:t> fluid elements only occurs at certain times</a:t>
            </a:r>
          </a:p>
          <a:p>
            <a:pPr marL="1206500" lvl="2"/>
            <a:r>
              <a:rPr lang="en-US" altLang="en-US"/>
              <a:t>Mixing between fluid elements is referred to as macro-mixing</a:t>
            </a:r>
          </a:p>
          <a:p>
            <a:pPr marL="1206500" lvl="2"/>
            <a:r>
              <a:rPr lang="en-US" altLang="en-US"/>
              <a:t>Two different segregated flow models can be formulated depending upon when the macro-mixing occurs</a:t>
            </a:r>
          </a:p>
          <a:p>
            <a:pPr marL="762000" lvl="1"/>
            <a:r>
              <a:rPr lang="en-US" altLang="en-US"/>
              <a:t>The residence times of the fluid elements are not all the same; they are distributed according to the residence time distribution for the reactor being modeled</a:t>
            </a:r>
          </a:p>
          <a:p>
            <a:r>
              <a:rPr lang="en-US" altLang="en-US"/>
              <a:t>In the late-mixing segregated flow model, the average conversion is found by integrating over the age distribution function</a:t>
            </a:r>
          </a:p>
          <a:p>
            <a:pPr marL="762000" lvl="1">
              <a:spcBef>
                <a:spcPts val="7100"/>
              </a:spcBef>
            </a:pPr>
            <a:r>
              <a:rPr lang="en-US" altLang="en-US"/>
              <a:t>Any intensive reactor property, other than the conversion, that depends on the fluid element residence time can be computed in an analogous manner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Segregated Flow Model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7467600"/>
            <a:ext cx="28003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Late-mixing segregated flow model</a:t>
            </a:r>
          </a:p>
          <a:p>
            <a:pPr marL="762000" lvl="1"/>
            <a:r>
              <a:rPr lang="en-US" altLang="en-US"/>
              <a:t>All of the fluid elements enter the reactor at the same time</a:t>
            </a:r>
          </a:p>
          <a:p>
            <a:pPr marL="762000" lvl="1"/>
            <a:r>
              <a:rPr lang="en-US" altLang="en-US"/>
              <a:t>The fluid elements exit the reactor at different times, according to the residence time distribution for the reactor being modeled</a:t>
            </a:r>
          </a:p>
          <a:p>
            <a:pPr marL="762000" lvl="1"/>
            <a:r>
              <a:rPr lang="en-US" altLang="en-US"/>
              <a:t>After the fluid elements have all exited the reactor, they macro-mix to yield a uniform composition</a:t>
            </a:r>
          </a:p>
          <a:p>
            <a:pPr marL="762000" lvl="1"/>
            <a:r>
              <a:rPr lang="en-US" altLang="en-US"/>
              <a:t>It is equivalent to a PFR with the product removed along its length so that the distribution of fluid element residence times matches the age distribution function</a:t>
            </a:r>
          </a:p>
          <a:p>
            <a:pPr>
              <a:spcBef>
                <a:spcPts val="8300"/>
              </a:spcBef>
            </a:pPr>
            <a:r>
              <a:rPr lang="en-US" altLang="en-US"/>
              <a:t>Early-mixing segregated flow model</a:t>
            </a:r>
          </a:p>
          <a:p>
            <a:pPr marL="762000" lvl="1"/>
            <a:r>
              <a:rPr lang="en-US" altLang="en-US"/>
              <a:t>All of the fluid elements leave the reactor at the same time</a:t>
            </a:r>
          </a:p>
          <a:p>
            <a:pPr marL="762000" lvl="1"/>
            <a:r>
              <a:rPr lang="en-US" altLang="en-US"/>
              <a:t>The fluid elements enter the reactor at different times according to the residence time distribution function for the reactor being modeled</a:t>
            </a:r>
          </a:p>
          <a:p>
            <a:pPr marL="762000" lvl="1"/>
            <a:r>
              <a:rPr lang="en-US" altLang="en-US"/>
              <a:t>As soon as a fluid element enters the reactor, it macro-mixes with the fluid elements that are already in the reactor</a:t>
            </a:r>
          </a:p>
          <a:p>
            <a:pPr marL="762000" lvl="1"/>
            <a:r>
              <a:rPr lang="en-US" altLang="en-US"/>
              <a:t>It is equivalent to a PFR with the feed distributed along its length so that the distribution of fluid element residence times matches the age distribution function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Variations on the Segregated Flow Model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4445000"/>
            <a:ext cx="45720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8077200"/>
            <a:ext cx="45720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 altLang="en-US"/>
              <a:t>Questions?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36.1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46200"/>
            <a:ext cx="10464800" cy="7708900"/>
          </a:xfrm>
          <a:ln/>
        </p:spPr>
        <p:txBody>
          <a:bodyPr/>
          <a:lstStyle/>
          <a:p>
            <a:pPr marL="0" indent="0">
              <a:lnSpc>
                <a:spcPct val="150000"/>
              </a:lnSpc>
              <a:buNone/>
              <a:tabLst>
                <a:tab pos="9732963" algn="r"/>
                <a:tab pos="9732963" algn="r"/>
              </a:tabLst>
            </a:pPr>
            <a:r>
              <a:rPr lang="en-US" altLang="en-US" dirty="0"/>
              <a:t>In Example 36.1, the irreversible elementary reaction in equation (1) occurred isothermally in a non-ideal reactor. At the reactor temperature the reaction was second order in A, and the rate coefficient was equal to 0.5 L mol</a:t>
            </a:r>
            <a:r>
              <a:rPr lang="en-US" altLang="en-US" baseline="32000" dirty="0"/>
              <a:t>-1</a:t>
            </a:r>
            <a:r>
              <a:rPr lang="en-US" altLang="en-US" dirty="0"/>
              <a:t> min</a:t>
            </a:r>
            <a:r>
              <a:rPr lang="en-US" altLang="en-US" baseline="32000" dirty="0"/>
              <a:t>-1</a:t>
            </a:r>
            <a:r>
              <a:rPr lang="en-US" altLang="en-US" dirty="0"/>
              <a:t>. The reactor volume was 25 L, and the feed consisted of 4 L min</a:t>
            </a:r>
            <a:r>
              <a:rPr lang="en-US" altLang="en-US" baseline="32000" dirty="0"/>
              <a:t>-1</a:t>
            </a:r>
            <a:r>
              <a:rPr lang="en-US" altLang="en-US" dirty="0"/>
              <a:t> of a solution containing A at a concentration of 2.3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. The age function for this reactor had been measured and is given in equation (2). Suppose, instead that reaction (1) is first order with a rate coefficient of 0.7 min</a:t>
            </a:r>
            <a:r>
              <a:rPr lang="en-US" altLang="en-US" baseline="32000" dirty="0"/>
              <a:t>-1</a:t>
            </a:r>
            <a:r>
              <a:rPr lang="en-US" altLang="en-US" dirty="0"/>
              <a:t>. Use a late-mixing segregated flow model to compute the conversion in the reactor and compare it to the conversion predicted by the ideal CSTR model.</a:t>
            </a:r>
          </a:p>
          <a:p>
            <a:pPr marL="0" indent="0">
              <a:lnSpc>
                <a:spcPct val="150000"/>
              </a:lnSpc>
              <a:buNone/>
              <a:tabLst>
                <a:tab pos="9732963" algn="r"/>
                <a:tab pos="9732963" algn="r"/>
              </a:tabLst>
            </a:pPr>
            <a:endParaRPr lang="en-US" altLang="en-US" dirty="0"/>
          </a:p>
          <a:p>
            <a:pPr marL="0" indent="0">
              <a:buNone/>
              <a:tabLst>
                <a:tab pos="619125" algn="l"/>
                <a:tab pos="9732963" algn="r"/>
              </a:tabLst>
            </a:pPr>
            <a:r>
              <a:rPr lang="en-US" altLang="en-US" dirty="0" smtClean="0">
                <a:latin typeface="Arial" charset="0"/>
                <a:ea typeface="Arial" charset="0"/>
                <a:cs typeface="Arial" charset="0"/>
                <a:sym typeface="Arial" charset="0"/>
              </a:rPr>
              <a:t>	A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  <a:sym typeface="Arial" charset="0"/>
              </a:rPr>
              <a:t>→ Z</a:t>
            </a:r>
            <a:r>
              <a:rPr lang="en-US" altLang="en-US" dirty="0"/>
              <a:t>	(1)</a:t>
            </a:r>
          </a:p>
          <a:p>
            <a:pPr marL="0" indent="0">
              <a:spcBef>
                <a:spcPts val="3000"/>
              </a:spcBef>
              <a:buNone/>
              <a:tabLst>
                <a:tab pos="9732963" algn="r"/>
                <a:tab pos="9732963" algn="r"/>
              </a:tabLst>
            </a:pPr>
            <a:r>
              <a:rPr lang="en-US" altLang="en-US" dirty="0"/>
              <a:t>	(2)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5" y="7531100"/>
            <a:ext cx="32480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Where We’re Going</a:t>
            </a:r>
          </a:p>
        </p:txBody>
      </p:sp>
      <p:sp>
        <p:nvSpPr>
          <p:cNvPr id="296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34. 2-D and 3-D Tubular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35. Zoned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36. Segregated Flow Models</a:t>
            </a:r>
          </a:p>
          <a:p>
            <a:pPr marL="1206500" lvl="2"/>
            <a:r>
              <a:rPr lang="en-US" altLang="en-US"/>
              <a:t>37. Overview of Multi-Phase Reactors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/>
            <a:r>
              <a:rPr lang="en-US" altLang="en-US"/>
              <a:t>38. Heterogeneous Catalytic Reactions</a:t>
            </a:r>
          </a:p>
          <a:p>
            <a:pPr marL="1206500" lvl="2"/>
            <a:r>
              <a:rPr lang="en-US" altLang="en-US"/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Pages>0</Pages>
  <Words>685</Words>
  <Characters>0</Characters>
  <Application>Microsoft Macintosh PowerPoint</Application>
  <PresentationFormat>Custom</PresentationFormat>
  <Lines>0</Lines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Helvetica</vt:lpstr>
      <vt:lpstr>Heiti SC Light</vt:lpstr>
      <vt:lpstr>Heiti SC Medium</vt:lpstr>
      <vt:lpstr>Lucida Grande</vt:lpstr>
      <vt:lpstr>Gill Sans</vt:lpstr>
      <vt:lpstr>Arial</vt:lpstr>
      <vt:lpstr>Title &amp; Subtitle</vt:lpstr>
      <vt:lpstr>Title &amp; 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Segregated Flow Model</vt:lpstr>
      <vt:lpstr>Variations on the Segregated Flow Model</vt:lpstr>
      <vt:lpstr>Questions?</vt:lpstr>
      <vt:lpstr>Activity 36.1</vt:lpstr>
      <vt:lpstr>Where We’re Going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>Microsoft Office User</dc:creator>
  <cp:keywords/>
  <dc:description/>
  <cp:lastModifiedBy>Microsoft Office User</cp:lastModifiedBy>
  <cp:revision>2</cp:revision>
  <dcterms:created xsi:type="dcterms:W3CDTF">2015-12-16T20:16:47Z</dcterms:created>
  <dcterms:modified xsi:type="dcterms:W3CDTF">2015-12-16T20:19:57Z</dcterms:modified>
</cp:coreProperties>
</file>