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57" r:id="rId13"/>
    <p:sldId id="258" r:id="rId14"/>
    <p:sldId id="259" r:id="rId15"/>
    <p:sldId id="271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2" r:id="rId27"/>
    <p:sldId id="273" r:id="rId28"/>
    <p:sldId id="260" r:id="rId2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84" d="100"/>
          <a:sy n="84" d="100"/>
        </p:scale>
        <p:origin x="1880" y="18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9.xml"/><Relationship Id="rId21" Type="http://schemas.openxmlformats.org/officeDocument/2006/relationships/slide" Target="slides/slide10.xml"/><Relationship Id="rId22" Type="http://schemas.openxmlformats.org/officeDocument/2006/relationships/slide" Target="slides/slide11.xml"/><Relationship Id="rId23" Type="http://schemas.openxmlformats.org/officeDocument/2006/relationships/slide" Target="slides/slide12.xml"/><Relationship Id="rId24" Type="http://schemas.openxmlformats.org/officeDocument/2006/relationships/slide" Target="slides/slide13.xml"/><Relationship Id="rId25" Type="http://schemas.openxmlformats.org/officeDocument/2006/relationships/slide" Target="slides/slide14.xml"/><Relationship Id="rId26" Type="http://schemas.openxmlformats.org/officeDocument/2006/relationships/slide" Target="slides/slide15.xml"/><Relationship Id="rId27" Type="http://schemas.openxmlformats.org/officeDocument/2006/relationships/slide" Target="slides/slide16.xml"/><Relationship Id="rId28" Type="http://schemas.openxmlformats.org/officeDocument/2006/relationships/slide" Target="slides/slide17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7207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36282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0497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9156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026652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262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94388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50928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453981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09015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900176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049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05167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54351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87009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4252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1839456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33578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09172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63579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097446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7309086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55467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12161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56796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902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3953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741381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6923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6248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2294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37225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7625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6144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75109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3603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9978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7342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4673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191408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1255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535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41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85915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352237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54520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769045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6594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41300"/>
            <a:ext cx="2803525" cy="854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41300"/>
            <a:ext cx="8261350" cy="8543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422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4646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0839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574733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753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968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716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94917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12067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83354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756125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5199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431800"/>
            <a:ext cx="2803525" cy="85725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431800"/>
            <a:ext cx="8261350" cy="8572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9552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3124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6018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157449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15308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9938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1659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226562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033045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3975815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0382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3052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34903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9224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5049991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489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8362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68195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5717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1951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2099351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007459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50289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79955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25133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7230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55384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8406766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89788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595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1627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7417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36017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7110201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33755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73019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40012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88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7071217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807746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97448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77061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3692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3091997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265872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839905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20121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69163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600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0481978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30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0546540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46169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00781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73586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716015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630267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078102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22277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440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Helvetica" charset="0"/>
              </a:defRPr>
            </a:lvl1pPr>
            <a:lvl2pPr algn="l">
              <a:defRPr sz="1200">
                <a:solidFill>
                  <a:schemeClr val="tx1"/>
                </a:solidFill>
                <a:latin typeface="Helvetica" charset="0"/>
              </a:defRPr>
            </a:lvl2pPr>
            <a:lvl3pPr algn="l">
              <a:defRPr sz="1200">
                <a:solidFill>
                  <a:schemeClr val="tx1"/>
                </a:solidFill>
                <a:latin typeface="Helvetica" charset="0"/>
              </a:defRPr>
            </a:lvl3pPr>
            <a:lvl4pPr algn="l">
              <a:defRPr sz="1200">
                <a:solidFill>
                  <a:schemeClr val="tx1"/>
                </a:solidFill>
                <a:latin typeface="Helvetica" charset="0"/>
              </a:defRPr>
            </a:lvl4pPr>
            <a:lvl5pPr algn="l">
              <a:defRPr sz="1200">
                <a:solidFill>
                  <a:schemeClr val="tx1"/>
                </a:solidFill>
                <a:latin typeface="Helvetic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9pPr>
          </a:lstStyle>
          <a:p>
            <a:r>
              <a:rPr lang="en-US" altLang="en-US" sz="1800">
                <a:ea typeface="Helvetica" charset="0"/>
                <a:cs typeface="Helvetica" charset="0"/>
              </a:rPr>
              <a:t>© 2015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Class 36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Read through the problem statement and each time you encounter a quantity, assign it to the appropriate variable symbol</a:t>
            </a:r>
          </a:p>
          <a:p>
            <a:pPr marL="762000" lvl="1"/>
            <a:r>
              <a:rPr lang="en-US" altLang="en-US" i="1"/>
              <a:t>k</a:t>
            </a:r>
            <a:r>
              <a:rPr lang="en-US" altLang="en-US"/>
              <a:t> = 0.7 min</a:t>
            </a:r>
            <a:r>
              <a:rPr lang="en-US" altLang="en-US" baseline="32000"/>
              <a:t>-1</a:t>
            </a:r>
            <a:r>
              <a:rPr lang="en-US" altLang="en-US"/>
              <a:t>, </a:t>
            </a:r>
            <a:r>
              <a:rPr lang="en-US" altLang="en-US" i="1"/>
              <a:t>V</a:t>
            </a:r>
            <a:r>
              <a:rPr lang="en-US" altLang="en-US"/>
              <a:t> = 25 L,     = 4 L min</a:t>
            </a:r>
            <a:r>
              <a:rPr lang="en-US" altLang="en-US" baseline="32000"/>
              <a:t>-1</a:t>
            </a:r>
            <a:r>
              <a:rPr lang="en-US" altLang="en-US"/>
              <a:t> and </a:t>
            </a:r>
            <a:r>
              <a:rPr lang="en-US" altLang="en-US" i="1"/>
              <a:t>C</a:t>
            </a:r>
            <a:r>
              <a:rPr lang="en-US" altLang="en-US" i="1" baseline="-6000"/>
              <a:t>A,feed</a:t>
            </a:r>
            <a:r>
              <a:rPr lang="en-US" altLang="en-US"/>
              <a:t> = 2.3 mol L</a:t>
            </a:r>
            <a:r>
              <a:rPr lang="en-US" altLang="en-US" baseline="32000"/>
              <a:t>-1</a:t>
            </a:r>
            <a:endParaRPr lang="en-US" altLang="en-US"/>
          </a:p>
          <a:p>
            <a:r>
              <a:rPr lang="en-US" altLang="en-US"/>
              <a:t>Read through the problem statement and write down any relationships it provides</a:t>
            </a:r>
          </a:p>
          <a:p>
            <a:pPr marL="762000" lvl="1"/>
            <a:r>
              <a:rPr lang="en-US" altLang="en-US"/>
              <a:t> </a:t>
            </a:r>
          </a:p>
          <a:p>
            <a:pPr marL="762000" lvl="1"/>
            <a:r>
              <a:rPr lang="en-US" altLang="en-US"/>
              <a:t> </a:t>
            </a:r>
          </a:p>
          <a:p>
            <a:r>
              <a:rPr lang="en-US" altLang="en-US"/>
              <a:t>Write the equation you will use to model the reactor</a:t>
            </a:r>
          </a:p>
          <a:p>
            <a:pPr>
              <a:spcBef>
                <a:spcPts val="7800"/>
              </a:spcBef>
            </a:pPr>
            <a:r>
              <a:rPr lang="en-US" altLang="en-US"/>
              <a:t>Decide how you will solve that equation and determine what you need in order to do so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75" y="12573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2435225"/>
            <a:ext cx="93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5" y="2806700"/>
            <a:ext cx="25812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3644900"/>
            <a:ext cx="2667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Read through the problem statement and each time you encounter a quantity, assign it to the appropriate variable symbol</a:t>
            </a:r>
          </a:p>
          <a:p>
            <a:pPr marL="762000" lvl="1"/>
            <a:r>
              <a:rPr lang="en-US" altLang="en-US" i="1"/>
              <a:t>k</a:t>
            </a:r>
            <a:r>
              <a:rPr lang="en-US" altLang="en-US"/>
              <a:t> = 0.7 min</a:t>
            </a:r>
            <a:r>
              <a:rPr lang="en-US" altLang="en-US" baseline="32000"/>
              <a:t>-1</a:t>
            </a:r>
            <a:r>
              <a:rPr lang="en-US" altLang="en-US"/>
              <a:t>, </a:t>
            </a:r>
            <a:r>
              <a:rPr lang="en-US" altLang="en-US" i="1"/>
              <a:t>V</a:t>
            </a:r>
            <a:r>
              <a:rPr lang="en-US" altLang="en-US"/>
              <a:t> = 25 L,     = 4 L min</a:t>
            </a:r>
            <a:r>
              <a:rPr lang="en-US" altLang="en-US" baseline="32000"/>
              <a:t>-1</a:t>
            </a:r>
            <a:r>
              <a:rPr lang="en-US" altLang="en-US"/>
              <a:t> and </a:t>
            </a:r>
            <a:r>
              <a:rPr lang="en-US" altLang="en-US" i="1"/>
              <a:t>C</a:t>
            </a:r>
            <a:r>
              <a:rPr lang="en-US" altLang="en-US" i="1" baseline="-6000"/>
              <a:t>A,feed</a:t>
            </a:r>
            <a:r>
              <a:rPr lang="en-US" altLang="en-US"/>
              <a:t> = 2.3 mol L</a:t>
            </a:r>
            <a:r>
              <a:rPr lang="en-US" altLang="en-US" baseline="32000"/>
              <a:t>-1</a:t>
            </a:r>
            <a:endParaRPr lang="en-US" altLang="en-US"/>
          </a:p>
          <a:p>
            <a:r>
              <a:rPr lang="en-US" altLang="en-US"/>
              <a:t>Read through the problem statement and write down any relationships it provides</a:t>
            </a:r>
          </a:p>
          <a:p>
            <a:pPr marL="762000" lvl="1"/>
            <a:r>
              <a:rPr lang="en-US" altLang="en-US"/>
              <a:t> </a:t>
            </a:r>
          </a:p>
          <a:p>
            <a:pPr marL="762000" lvl="1"/>
            <a:r>
              <a:rPr lang="en-US" altLang="en-US"/>
              <a:t> </a:t>
            </a:r>
          </a:p>
          <a:p>
            <a:r>
              <a:rPr lang="en-US" altLang="en-US"/>
              <a:t>Write the equation you will use to model the reactor</a:t>
            </a:r>
          </a:p>
          <a:p>
            <a:pPr>
              <a:spcBef>
                <a:spcPts val="7800"/>
              </a:spcBef>
            </a:pPr>
            <a:r>
              <a:rPr lang="en-US" altLang="en-US"/>
              <a:t>Decide how you will solve that equation and determine what you need in order to do so</a:t>
            </a:r>
          </a:p>
          <a:p>
            <a:pPr marL="762000" lvl="1"/>
            <a:r>
              <a:rPr lang="en-US" altLang="en-US"/>
              <a:t>The equation can be integrated numerically</a:t>
            </a:r>
          </a:p>
          <a:p>
            <a:pPr marL="762000" lvl="1"/>
            <a:r>
              <a:rPr lang="en-US" altLang="en-US"/>
              <a:t>An expression for the conversion in a fluid element as a function of its reaction time is needed</a:t>
            </a:r>
          </a:p>
          <a:p>
            <a:pPr marL="762000" lvl="1"/>
            <a:r>
              <a:rPr lang="en-US" altLang="en-US"/>
              <a:t>The age distribution function is needed</a:t>
            </a:r>
          </a:p>
          <a:p>
            <a:r>
              <a:rPr lang="en-US" altLang="en-US"/>
              <a:t>Generate an expression for the conversion in a fluid element as a function of its residence (reaction) time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75" y="12573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2435225"/>
            <a:ext cx="93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5" y="2806700"/>
            <a:ext cx="25812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3644900"/>
            <a:ext cx="2667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Read through the problem statement and each time you encounter a quantity, assign it to the appropriate variable symbol</a:t>
            </a:r>
          </a:p>
          <a:p>
            <a:pPr marL="762000" lvl="1"/>
            <a:r>
              <a:rPr lang="en-US" altLang="en-US" i="1"/>
              <a:t>k</a:t>
            </a:r>
            <a:r>
              <a:rPr lang="en-US" altLang="en-US"/>
              <a:t> = 0.7 min</a:t>
            </a:r>
            <a:r>
              <a:rPr lang="en-US" altLang="en-US" baseline="32000"/>
              <a:t>-1</a:t>
            </a:r>
            <a:r>
              <a:rPr lang="en-US" altLang="en-US"/>
              <a:t>, </a:t>
            </a:r>
            <a:r>
              <a:rPr lang="en-US" altLang="en-US" i="1"/>
              <a:t>V</a:t>
            </a:r>
            <a:r>
              <a:rPr lang="en-US" altLang="en-US"/>
              <a:t> = 25 L,     = 4 L min</a:t>
            </a:r>
            <a:r>
              <a:rPr lang="en-US" altLang="en-US" baseline="32000"/>
              <a:t>-1</a:t>
            </a:r>
            <a:r>
              <a:rPr lang="en-US" altLang="en-US"/>
              <a:t> and </a:t>
            </a:r>
            <a:r>
              <a:rPr lang="en-US" altLang="en-US" i="1"/>
              <a:t>C</a:t>
            </a:r>
            <a:r>
              <a:rPr lang="en-US" altLang="en-US" i="1" baseline="-6000"/>
              <a:t>A,feed</a:t>
            </a:r>
            <a:r>
              <a:rPr lang="en-US" altLang="en-US"/>
              <a:t> = 2.3 mol L</a:t>
            </a:r>
            <a:r>
              <a:rPr lang="en-US" altLang="en-US" baseline="32000"/>
              <a:t>-1</a:t>
            </a:r>
            <a:endParaRPr lang="en-US" altLang="en-US"/>
          </a:p>
          <a:p>
            <a:r>
              <a:rPr lang="en-US" altLang="en-US"/>
              <a:t>Read through the problem statement and write down any relationships it provides</a:t>
            </a:r>
          </a:p>
          <a:p>
            <a:pPr marL="762000" lvl="1"/>
            <a:r>
              <a:rPr lang="en-US" altLang="en-US"/>
              <a:t> </a:t>
            </a:r>
          </a:p>
          <a:p>
            <a:pPr marL="762000" lvl="1"/>
            <a:r>
              <a:rPr lang="en-US" altLang="en-US"/>
              <a:t> </a:t>
            </a:r>
          </a:p>
          <a:p>
            <a:r>
              <a:rPr lang="en-US" altLang="en-US"/>
              <a:t>Write the equation you will use to model the reactor</a:t>
            </a:r>
          </a:p>
          <a:p>
            <a:pPr>
              <a:spcBef>
                <a:spcPts val="7800"/>
              </a:spcBef>
            </a:pPr>
            <a:r>
              <a:rPr lang="en-US" altLang="en-US"/>
              <a:t>Decide how you will solve that equation and determine what you need in order to do so</a:t>
            </a:r>
          </a:p>
          <a:p>
            <a:pPr marL="762000" lvl="1"/>
            <a:r>
              <a:rPr lang="en-US" altLang="en-US"/>
              <a:t>The equation can be integrated numerically</a:t>
            </a:r>
          </a:p>
          <a:p>
            <a:pPr marL="762000" lvl="1"/>
            <a:r>
              <a:rPr lang="en-US" altLang="en-US"/>
              <a:t>An expression for the conversion in a fluid element as a function of its reaction time is needed</a:t>
            </a:r>
          </a:p>
          <a:p>
            <a:pPr marL="762000" lvl="1"/>
            <a:r>
              <a:rPr lang="en-US" altLang="en-US"/>
              <a:t>The age distribution function is needed</a:t>
            </a:r>
          </a:p>
          <a:p>
            <a:r>
              <a:rPr lang="en-US" altLang="en-US"/>
              <a:t>Generate an expression for the conversion in a fluid element as a function of its residence (reaction) time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75" y="12573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2435225"/>
            <a:ext cx="93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5" y="2806700"/>
            <a:ext cx="25812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3644900"/>
            <a:ext cx="2667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264400"/>
            <a:ext cx="3327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188200"/>
            <a:ext cx="18351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7416800"/>
            <a:ext cx="25812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153400"/>
            <a:ext cx="393223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Generate the age distribution function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Generate the age distribution function</a:t>
            </a:r>
          </a:p>
          <a:p>
            <a:pPr>
              <a:spcBef>
                <a:spcPts val="6600"/>
              </a:spcBef>
            </a:pPr>
            <a:r>
              <a:rPr lang="en-US" altLang="en-US"/>
              <a:t>Check that the age distribution function is properly normalized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952500"/>
            <a:ext cx="60309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Generate the age distribution function</a:t>
            </a:r>
          </a:p>
          <a:p>
            <a:pPr>
              <a:spcBef>
                <a:spcPts val="6600"/>
              </a:spcBef>
            </a:pPr>
            <a:r>
              <a:rPr lang="en-US" altLang="en-US"/>
              <a:t>Check that the age distribution function is properly normalized</a:t>
            </a:r>
          </a:p>
          <a:p>
            <a:pPr marL="762000" lvl="1">
              <a:spcBef>
                <a:spcPts val="7900"/>
              </a:spcBef>
            </a:pPr>
            <a:r>
              <a:rPr lang="en-US" altLang="en-US"/>
              <a:t>it is</a:t>
            </a:r>
          </a:p>
          <a:p>
            <a:r>
              <a:rPr lang="en-US" altLang="en-US"/>
              <a:t>Substitute in the late-mixing segregated flow model equation and solve for the conversion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952500"/>
            <a:ext cx="60309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2171700"/>
            <a:ext cx="43561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Generate the age distribution function</a:t>
            </a:r>
          </a:p>
          <a:p>
            <a:pPr>
              <a:spcBef>
                <a:spcPts val="6600"/>
              </a:spcBef>
            </a:pPr>
            <a:r>
              <a:rPr lang="en-US" altLang="en-US"/>
              <a:t>Check that the age distribution function is properly normalized</a:t>
            </a:r>
          </a:p>
          <a:p>
            <a:pPr marL="762000" lvl="1">
              <a:spcBef>
                <a:spcPts val="7900"/>
              </a:spcBef>
            </a:pPr>
            <a:r>
              <a:rPr lang="en-US" altLang="en-US"/>
              <a:t>it is</a:t>
            </a:r>
          </a:p>
          <a:p>
            <a:r>
              <a:rPr lang="en-US" altLang="en-US"/>
              <a:t>Substitute in the late-mixing segregated flow model equation and solve for the conversion</a:t>
            </a:r>
          </a:p>
          <a:p>
            <a:pPr marL="762000" lvl="1">
              <a:spcBef>
                <a:spcPts val="7300"/>
              </a:spcBef>
            </a:pPr>
            <a:r>
              <a:rPr lang="en-US" altLang="en-US"/>
              <a:t>The conversion is 81.4%</a:t>
            </a:r>
          </a:p>
          <a:p>
            <a:r>
              <a:rPr lang="en-US" altLang="en-US"/>
              <a:t>Compare to the conversion predicted by the ideal CSTR model and comment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952500"/>
            <a:ext cx="60309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2171700"/>
            <a:ext cx="43561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4229100"/>
            <a:ext cx="79660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Generate the age distribution function</a:t>
            </a:r>
          </a:p>
          <a:p>
            <a:pPr>
              <a:spcBef>
                <a:spcPts val="6600"/>
              </a:spcBef>
            </a:pPr>
            <a:r>
              <a:rPr lang="en-US" altLang="en-US"/>
              <a:t>Check that the age distribution function is properly normalized</a:t>
            </a:r>
          </a:p>
          <a:p>
            <a:pPr marL="762000" lvl="1">
              <a:spcBef>
                <a:spcPts val="7900"/>
              </a:spcBef>
            </a:pPr>
            <a:r>
              <a:rPr lang="en-US" altLang="en-US"/>
              <a:t>it is</a:t>
            </a:r>
          </a:p>
          <a:p>
            <a:r>
              <a:rPr lang="en-US" altLang="en-US"/>
              <a:t>Substitute in the late-mixing segregated flow model equation and solve for the conversion</a:t>
            </a:r>
          </a:p>
          <a:p>
            <a:pPr marL="762000" lvl="1">
              <a:spcBef>
                <a:spcPts val="7300"/>
              </a:spcBef>
            </a:pPr>
            <a:r>
              <a:rPr lang="en-US" altLang="en-US"/>
              <a:t>The conversion is 81.4%</a:t>
            </a:r>
          </a:p>
          <a:p>
            <a:r>
              <a:rPr lang="en-US" altLang="en-US"/>
              <a:t>Compare to the conversion predicted by the ideal CSTR model and comment</a:t>
            </a:r>
          </a:p>
          <a:p>
            <a:pPr marL="762000" lvl="1">
              <a:spcBef>
                <a:spcPts val="6000"/>
              </a:spcBef>
            </a:pPr>
            <a:r>
              <a:rPr lang="en-US" altLang="en-US"/>
              <a:t>The conversion is 81.4%</a:t>
            </a:r>
          </a:p>
          <a:p>
            <a:pPr marL="762000" lvl="1"/>
            <a:r>
              <a:rPr lang="en-US" altLang="en-US"/>
              <a:t>Using the segregated flow model with an ideal CSTR age function leads to a different conversion than using the ideal CSTR model </a:t>
            </a:r>
            <a:r>
              <a:rPr lang="en-US" altLang="en-US" b="1" i="1"/>
              <a:t>except when the kinetics are first order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952500"/>
            <a:ext cx="60309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2171700"/>
            <a:ext cx="43561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4229100"/>
            <a:ext cx="79660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6146800"/>
            <a:ext cx="46402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6197600"/>
            <a:ext cx="175418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Where We’re Going</a:t>
            </a:r>
          </a:p>
        </p:txBody>
      </p:sp>
      <p:sp>
        <p:nvSpPr>
          <p:cNvPr id="2969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 - Chemical Reaction Kinetics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III - Chemical Reaction Engineering</a:t>
            </a:r>
          </a:p>
          <a:p>
            <a:r>
              <a:rPr lang="en-US" altLang="en-US"/>
              <a:t>Part IV - Non-Ideal Reactions and Reactors</a:t>
            </a:r>
          </a:p>
          <a:p>
            <a:pPr marL="762000" lvl="1"/>
            <a:r>
              <a:rPr lang="en-US" altLang="en-US"/>
              <a:t>A. Alternatives to the Ideal Reactor Models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33. Axial Dispersion Model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34. 2-D and 3-D Tubular Reactor Models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35. Zoned Reactor Models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36. Segregated Flow Models</a:t>
            </a:r>
          </a:p>
          <a:p>
            <a:pPr marL="1206500" lvl="2"/>
            <a:r>
              <a:rPr lang="en-US" altLang="en-US"/>
              <a:t>37. Overview of Multi-Phase Reactors</a:t>
            </a:r>
          </a:p>
          <a:p>
            <a:pPr marL="762000" lvl="1"/>
            <a:r>
              <a:rPr lang="en-US" altLang="en-US"/>
              <a:t>B. Coupled Chemical and Physical Kinetics</a:t>
            </a:r>
          </a:p>
          <a:p>
            <a:pPr marL="1206500" lvl="2"/>
            <a:r>
              <a:rPr lang="en-US" altLang="en-US"/>
              <a:t>38. Heterogeneous Catalytic Reactions</a:t>
            </a:r>
          </a:p>
          <a:p>
            <a:pPr marL="1206500" lvl="2"/>
            <a:r>
              <a:rPr lang="en-US" altLang="en-US"/>
              <a:t>39. Gas-Liquid Reactions</a:t>
            </a:r>
          </a:p>
          <a:p>
            <a:pPr marL="1206500" lvl="2"/>
            <a:r>
              <a:rPr lang="en-US" altLang="en-US"/>
              <a:t>40. Gas-Solid Reactions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Where We’re Going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 - Chemical Reaction Kinetics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III - Chemical Reaction Engineering</a:t>
            </a:r>
          </a:p>
          <a:p>
            <a:r>
              <a:rPr lang="en-US" altLang="en-US"/>
              <a:t>Part IV - Non-Ideal Reactions and Reactors</a:t>
            </a:r>
          </a:p>
          <a:p>
            <a:pPr marL="762000" lvl="1"/>
            <a:r>
              <a:rPr lang="en-US" altLang="en-US"/>
              <a:t>A. Alternatives to the Ideal Reactor Models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33. Axial Dispersion Model</a:t>
            </a:r>
          </a:p>
          <a:p>
            <a:pPr marL="1206500" lvl="2">
              <a:buClr>
                <a:srgbClr val="999999"/>
              </a:buClr>
            </a:pPr>
            <a:r>
              <a:rPr lang="en-US" altLang="en-US">
                <a:solidFill>
                  <a:srgbClr val="999999"/>
                </a:solidFill>
              </a:rPr>
              <a:t>34. 2-D and 3-D Tubular Reactor Models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35. Zoned Reactor Models</a:t>
            </a:r>
          </a:p>
          <a:p>
            <a:pPr marL="1206500" lvl="2"/>
            <a:r>
              <a:rPr lang="en-US" altLang="en-US"/>
              <a:t>36. Segregated Flow Models</a:t>
            </a:r>
          </a:p>
          <a:p>
            <a:pPr marL="1206500" lvl="2"/>
            <a:r>
              <a:rPr lang="en-US" altLang="en-US"/>
              <a:t>37. Overview of Multi-Phase Reactors</a:t>
            </a:r>
          </a:p>
          <a:p>
            <a:pPr marL="762000" lvl="1"/>
            <a:r>
              <a:rPr lang="en-US" altLang="en-US"/>
              <a:t>B. Coupled Chemical and Physical Kinetics</a:t>
            </a:r>
          </a:p>
          <a:p>
            <a:pPr marL="1206500" lvl="2"/>
            <a:r>
              <a:rPr lang="en-US" altLang="en-US"/>
              <a:t>38. Heterogeneous Catalytic Reactions</a:t>
            </a:r>
          </a:p>
          <a:p>
            <a:pPr marL="1206500" lvl="2"/>
            <a:r>
              <a:rPr lang="en-US" altLang="en-US"/>
              <a:t>39. Gas-Liquid Reactions</a:t>
            </a:r>
          </a:p>
          <a:p>
            <a:pPr marL="1206500" lvl="2"/>
            <a:r>
              <a:rPr lang="en-US" altLang="en-US"/>
              <a:t>40. Gas-Solid Reactions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body" idx="1"/>
          </p:nvPr>
        </p:nvSpPr>
        <p:spPr>
          <a:xfrm>
            <a:off x="1270000" y="1308100"/>
            <a:ext cx="10464800" cy="7658100"/>
          </a:xfrm>
          <a:ln/>
        </p:spPr>
        <p:txBody>
          <a:bodyPr/>
          <a:lstStyle/>
          <a:p>
            <a:r>
              <a:rPr lang="en-US" altLang="en-US"/>
              <a:t>Segregated flow models may be useful when the flow in a reactor does not conform to the assumptions of an ideal PFR or CSTR</a:t>
            </a:r>
          </a:p>
          <a:p>
            <a:pPr marL="762000" lvl="1"/>
            <a:r>
              <a:rPr lang="en-US" altLang="en-US"/>
              <a:t>They are most easily formulated if the reactor being modeled is isothermal</a:t>
            </a:r>
          </a:p>
          <a:p>
            <a:pPr marL="762000" lvl="1"/>
            <a:r>
              <a:rPr lang="en-US" altLang="en-US"/>
              <a:t>They require knowledge or measurement of the age function or the age distribution function</a:t>
            </a:r>
          </a:p>
          <a:p>
            <a:pPr marL="1206500" lvl="2"/>
            <a:r>
              <a:rPr lang="en-US" altLang="en-US"/>
              <a:t>See Unit 11</a:t>
            </a:r>
          </a:p>
          <a:p>
            <a:r>
              <a:rPr lang="en-US" altLang="en-US"/>
              <a:t>Assumptions of the segregated flow models</a:t>
            </a:r>
          </a:p>
          <a:p>
            <a:pPr marL="762000" lvl="1"/>
            <a:r>
              <a:rPr lang="en-US" altLang="en-US"/>
              <a:t>The fluid flowing through the reactor is assumed to be composed of very small fluid elements</a:t>
            </a:r>
          </a:p>
          <a:p>
            <a:pPr marL="1206500" lvl="2"/>
            <a:r>
              <a:rPr lang="en-US" altLang="en-US"/>
              <a:t>The mixing </a:t>
            </a:r>
            <a:r>
              <a:rPr lang="en-US" altLang="en-US" i="1" u="sng"/>
              <a:t>within</a:t>
            </a:r>
            <a:r>
              <a:rPr lang="en-US" altLang="en-US"/>
              <a:t> the fluid elements is referred to as micro-mixing</a:t>
            </a:r>
          </a:p>
          <a:p>
            <a:pPr marL="1206500" lvl="2"/>
            <a:r>
              <a:rPr lang="en-US" altLang="en-US"/>
              <a:t>Perfect micro-mixing is assumed</a:t>
            </a:r>
          </a:p>
          <a:p>
            <a:pPr marL="762000" lvl="1"/>
            <a:r>
              <a:rPr lang="en-US" altLang="en-US"/>
              <a:t>Mixing </a:t>
            </a:r>
            <a:r>
              <a:rPr lang="en-US" altLang="en-US" i="1" u="sng"/>
              <a:t>between</a:t>
            </a:r>
            <a:r>
              <a:rPr lang="en-US" altLang="en-US"/>
              <a:t> fluid elements only occurs at certain times</a:t>
            </a:r>
          </a:p>
          <a:p>
            <a:pPr marL="1206500" lvl="2"/>
            <a:r>
              <a:rPr lang="en-US" altLang="en-US"/>
              <a:t>Mixing between fluid elements is referred to as macro-mixing</a:t>
            </a:r>
          </a:p>
          <a:p>
            <a:pPr marL="1206500" lvl="2"/>
            <a:r>
              <a:rPr lang="en-US" altLang="en-US"/>
              <a:t>Two different segregated flow models can be formulated depending upon when the macro-mixing occurs</a:t>
            </a:r>
          </a:p>
          <a:p>
            <a:pPr marL="762000" lvl="1"/>
            <a:r>
              <a:rPr lang="en-US" altLang="en-US"/>
              <a:t>The residence times of the fluid elements are not all the same; they are distributed according to the residence time distribution for the reactor being modeled</a:t>
            </a:r>
          </a:p>
          <a:p>
            <a:r>
              <a:rPr lang="en-US" altLang="en-US"/>
              <a:t>In the late-mixing segregated flow model, the average conversion is found by integrating over the age distribution function</a:t>
            </a:r>
          </a:p>
          <a:p>
            <a:pPr marL="762000" lvl="1">
              <a:spcBef>
                <a:spcPts val="7100"/>
              </a:spcBef>
            </a:pPr>
            <a:r>
              <a:rPr lang="en-US" altLang="en-US"/>
              <a:t>Any intensive reactor property, other than the conversion, that depends on the fluid element residence time can be computed in an analogous manner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Segregated Flow Model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700" y="7467600"/>
            <a:ext cx="28003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Late-mixing segregated flow model</a:t>
            </a:r>
          </a:p>
          <a:p>
            <a:pPr marL="762000" lvl="1"/>
            <a:r>
              <a:rPr lang="en-US" altLang="en-US"/>
              <a:t>All of the fluid elements enter the reactor at the same time</a:t>
            </a:r>
          </a:p>
          <a:p>
            <a:pPr marL="762000" lvl="1"/>
            <a:r>
              <a:rPr lang="en-US" altLang="en-US"/>
              <a:t>The fluid elements exit the reactor at different times, according to the residence time distribution for the reactor being modeled</a:t>
            </a:r>
          </a:p>
          <a:p>
            <a:pPr marL="762000" lvl="1"/>
            <a:r>
              <a:rPr lang="en-US" altLang="en-US"/>
              <a:t>After the fluid elements have all exited the reactor, they macro-mix to yield a uniform composition</a:t>
            </a:r>
          </a:p>
          <a:p>
            <a:pPr marL="762000" lvl="1"/>
            <a:r>
              <a:rPr lang="en-US" altLang="en-US"/>
              <a:t>It is equivalent to a PFR with the product removed along its length so that the distribution of fluid element residence times matches the age distribution function</a:t>
            </a:r>
          </a:p>
          <a:p>
            <a:pPr>
              <a:spcBef>
                <a:spcPts val="8300"/>
              </a:spcBef>
            </a:pPr>
            <a:r>
              <a:rPr lang="en-US" altLang="en-US"/>
              <a:t>Early-mixing segregated flow model</a:t>
            </a:r>
          </a:p>
          <a:p>
            <a:pPr marL="762000" lvl="1"/>
            <a:r>
              <a:rPr lang="en-US" altLang="en-US"/>
              <a:t>All of the fluid elements leave the reactor at the same time</a:t>
            </a:r>
          </a:p>
          <a:p>
            <a:pPr marL="762000" lvl="1"/>
            <a:r>
              <a:rPr lang="en-US" altLang="en-US"/>
              <a:t>The fluid elements enter the reactor at different times according to the residence time distribution function for the reactor being modeled</a:t>
            </a:r>
          </a:p>
          <a:p>
            <a:pPr marL="762000" lvl="1"/>
            <a:r>
              <a:rPr lang="en-US" altLang="en-US"/>
              <a:t>As soon as a fluid element enters the reactor, it macro-mixes with the fluid elements that are already in the reactor</a:t>
            </a:r>
          </a:p>
          <a:p>
            <a:pPr marL="762000" lvl="1"/>
            <a:r>
              <a:rPr lang="en-US" altLang="en-US"/>
              <a:t>It is equivalent to a PFR with the feed distributed along its length so that the distribution of fluid element residence times matches the age distribution function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Variations on the Segregated Flow Model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4445000"/>
            <a:ext cx="4572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8077200"/>
            <a:ext cx="4572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 altLang="en-US"/>
              <a:t>Questions?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Activity 36.1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346200"/>
            <a:ext cx="10464800" cy="7708900"/>
          </a:xfrm>
          <a:ln/>
        </p:spPr>
        <p:txBody>
          <a:bodyPr/>
          <a:lstStyle/>
          <a:p>
            <a:pPr marL="0" indent="0">
              <a:lnSpc>
                <a:spcPct val="150000"/>
              </a:lnSpc>
              <a:buNone/>
              <a:tabLst>
                <a:tab pos="9732963" algn="r"/>
                <a:tab pos="9732963" algn="r"/>
              </a:tabLst>
            </a:pPr>
            <a:r>
              <a:rPr lang="en-US" altLang="en-US" dirty="0"/>
              <a:t>In Example 36.1, the irreversible elementary reaction in equation (1) occurred isothermally in a non-ideal reactor. At the reactor temperature the reaction was second order in A, and the rate coefficient was equal to 0.5 L mol</a:t>
            </a:r>
            <a:r>
              <a:rPr lang="en-US" altLang="en-US" baseline="32000" dirty="0"/>
              <a:t>-1</a:t>
            </a:r>
            <a:r>
              <a:rPr lang="en-US" altLang="en-US" dirty="0"/>
              <a:t> min</a:t>
            </a:r>
            <a:r>
              <a:rPr lang="en-US" altLang="en-US" baseline="32000" dirty="0"/>
              <a:t>-1</a:t>
            </a:r>
            <a:r>
              <a:rPr lang="en-US" altLang="en-US" dirty="0"/>
              <a:t>. The reactor volume was 25 L, and the feed consisted of 4 L min</a:t>
            </a:r>
            <a:r>
              <a:rPr lang="en-US" altLang="en-US" baseline="32000" dirty="0"/>
              <a:t>-1</a:t>
            </a:r>
            <a:r>
              <a:rPr lang="en-US" altLang="en-US" dirty="0"/>
              <a:t> of a solution containing A at a concentration of 2.3 </a:t>
            </a:r>
            <a:r>
              <a:rPr lang="en-US" altLang="en-US" dirty="0" err="1"/>
              <a:t>mol</a:t>
            </a:r>
            <a:r>
              <a:rPr lang="en-US" altLang="en-US" dirty="0"/>
              <a:t> L</a:t>
            </a:r>
            <a:r>
              <a:rPr lang="en-US" altLang="en-US" baseline="32000" dirty="0"/>
              <a:t>-1</a:t>
            </a:r>
            <a:r>
              <a:rPr lang="en-US" altLang="en-US" dirty="0"/>
              <a:t>. The age function for this reactor had been measured and is given in equation (2). Suppose, instead that reaction (1) is first order with a rate coefficient of 0.7 min</a:t>
            </a:r>
            <a:r>
              <a:rPr lang="en-US" altLang="en-US" baseline="32000" dirty="0"/>
              <a:t>-1</a:t>
            </a:r>
            <a:r>
              <a:rPr lang="en-US" altLang="en-US" dirty="0"/>
              <a:t>. Use a late-mixing segregated flow model to compute the conversion in the reactor and compare it to the conversion predicted by the ideal CSTR model.</a:t>
            </a:r>
          </a:p>
          <a:p>
            <a:pPr marL="0" indent="0">
              <a:lnSpc>
                <a:spcPct val="150000"/>
              </a:lnSpc>
              <a:buNone/>
              <a:tabLst>
                <a:tab pos="9732963" algn="r"/>
                <a:tab pos="9732963" algn="r"/>
              </a:tabLst>
            </a:pPr>
            <a:endParaRPr lang="en-US" altLang="en-US" dirty="0"/>
          </a:p>
          <a:p>
            <a:pPr marL="0" indent="0">
              <a:buNone/>
              <a:tabLst>
                <a:tab pos="619125" algn="l"/>
                <a:tab pos="9732963" algn="r"/>
              </a:tabLst>
            </a:pPr>
            <a:r>
              <a:rPr lang="en-US" altLang="en-US" dirty="0" smtClean="0">
                <a:latin typeface="Arial" charset="0"/>
                <a:ea typeface="Arial" charset="0"/>
                <a:cs typeface="Arial" charset="0"/>
                <a:sym typeface="Arial" charset="0"/>
              </a:rPr>
              <a:t>	A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→ Z</a:t>
            </a:r>
            <a:r>
              <a:rPr lang="en-US" altLang="en-US" dirty="0"/>
              <a:t>	(1)</a:t>
            </a:r>
          </a:p>
          <a:p>
            <a:pPr marL="0" indent="0">
              <a:spcBef>
                <a:spcPts val="3000"/>
              </a:spcBef>
              <a:buNone/>
              <a:tabLst>
                <a:tab pos="9732963" algn="r"/>
                <a:tab pos="9732963" algn="r"/>
              </a:tabLst>
            </a:pPr>
            <a:r>
              <a:rPr lang="en-US" altLang="en-US" dirty="0"/>
              <a:t>	(2)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75" y="7531100"/>
            <a:ext cx="32480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Read through the problem statement and each time you encounter a quantity, assign it to the appropriate variable symbol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Read through the problem statement and each time you encounter a quantity, assign it to the appropriate variable symbol</a:t>
            </a:r>
          </a:p>
          <a:p>
            <a:pPr marL="762000" lvl="1"/>
            <a:r>
              <a:rPr lang="en-US" altLang="en-US" i="1"/>
              <a:t>k</a:t>
            </a:r>
            <a:r>
              <a:rPr lang="en-US" altLang="en-US"/>
              <a:t> = 0.7 min</a:t>
            </a:r>
            <a:r>
              <a:rPr lang="en-US" altLang="en-US" baseline="32000"/>
              <a:t>-1</a:t>
            </a:r>
            <a:r>
              <a:rPr lang="en-US" altLang="en-US"/>
              <a:t>, </a:t>
            </a:r>
            <a:r>
              <a:rPr lang="en-US" altLang="en-US" i="1"/>
              <a:t>V</a:t>
            </a:r>
            <a:r>
              <a:rPr lang="en-US" altLang="en-US"/>
              <a:t> = 25 L,     = 4 L min</a:t>
            </a:r>
            <a:r>
              <a:rPr lang="en-US" altLang="en-US" baseline="32000"/>
              <a:t>-1</a:t>
            </a:r>
            <a:r>
              <a:rPr lang="en-US" altLang="en-US"/>
              <a:t> and </a:t>
            </a:r>
            <a:r>
              <a:rPr lang="en-US" altLang="en-US" i="1"/>
              <a:t>C</a:t>
            </a:r>
            <a:r>
              <a:rPr lang="en-US" altLang="en-US" i="1" baseline="-6000"/>
              <a:t>A,feed</a:t>
            </a:r>
            <a:r>
              <a:rPr lang="en-US" altLang="en-US"/>
              <a:t> = 2.3 mol L</a:t>
            </a:r>
            <a:r>
              <a:rPr lang="en-US" altLang="en-US" baseline="32000"/>
              <a:t>-1</a:t>
            </a:r>
            <a:endParaRPr lang="en-US" altLang="en-US"/>
          </a:p>
          <a:p>
            <a:r>
              <a:rPr lang="en-US" altLang="en-US"/>
              <a:t>Read through the problem statement and write down any relationships it provides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75" y="12573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Read through the problem statement and each time you encounter a quantity, assign it to the appropriate variable symbol</a:t>
            </a:r>
          </a:p>
          <a:p>
            <a:pPr marL="762000" lvl="1"/>
            <a:r>
              <a:rPr lang="en-US" altLang="en-US" i="1"/>
              <a:t>k</a:t>
            </a:r>
            <a:r>
              <a:rPr lang="en-US" altLang="en-US"/>
              <a:t> = 0.7 min</a:t>
            </a:r>
            <a:r>
              <a:rPr lang="en-US" altLang="en-US" baseline="32000"/>
              <a:t>-1</a:t>
            </a:r>
            <a:r>
              <a:rPr lang="en-US" altLang="en-US"/>
              <a:t>, </a:t>
            </a:r>
            <a:r>
              <a:rPr lang="en-US" altLang="en-US" i="1"/>
              <a:t>V</a:t>
            </a:r>
            <a:r>
              <a:rPr lang="en-US" altLang="en-US"/>
              <a:t> = 25 L,     = 4 L min</a:t>
            </a:r>
            <a:r>
              <a:rPr lang="en-US" altLang="en-US" baseline="32000"/>
              <a:t>-1</a:t>
            </a:r>
            <a:r>
              <a:rPr lang="en-US" altLang="en-US"/>
              <a:t> and </a:t>
            </a:r>
            <a:r>
              <a:rPr lang="en-US" altLang="en-US" i="1"/>
              <a:t>C</a:t>
            </a:r>
            <a:r>
              <a:rPr lang="en-US" altLang="en-US" i="1" baseline="-6000"/>
              <a:t>A,feed</a:t>
            </a:r>
            <a:r>
              <a:rPr lang="en-US" altLang="en-US"/>
              <a:t> = 2.3 mol L</a:t>
            </a:r>
            <a:r>
              <a:rPr lang="en-US" altLang="en-US" baseline="32000"/>
              <a:t>-1</a:t>
            </a:r>
            <a:endParaRPr lang="en-US" altLang="en-US"/>
          </a:p>
          <a:p>
            <a:r>
              <a:rPr lang="en-US" altLang="en-US"/>
              <a:t>Read through the problem statement and write down any relationships it provides</a:t>
            </a:r>
          </a:p>
          <a:p>
            <a:pPr marL="762000" lvl="1"/>
            <a:r>
              <a:rPr lang="en-US" altLang="en-US"/>
              <a:t> </a:t>
            </a:r>
          </a:p>
          <a:p>
            <a:pPr marL="762000" lvl="1"/>
            <a:r>
              <a:rPr lang="en-US" altLang="en-US"/>
              <a:t> </a:t>
            </a:r>
          </a:p>
          <a:p>
            <a:r>
              <a:rPr lang="en-US" altLang="en-US"/>
              <a:t>Write the equation you will use to model the reactor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75" y="12573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2435225"/>
            <a:ext cx="93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5" y="2806700"/>
            <a:ext cx="25812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Pages>0</Pages>
  <Words>1338</Words>
  <Characters>0</Characters>
  <Application>Microsoft Macintosh PowerPoint</Application>
  <PresentationFormat>Custom</PresentationFormat>
  <Lines>0</Lines>
  <Paragraphs>124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18</vt:i4>
      </vt:variant>
    </vt:vector>
  </HeadingPairs>
  <TitlesOfParts>
    <vt:vector size="35" baseType="lpstr">
      <vt:lpstr>Helvetica</vt:lpstr>
      <vt:lpstr>Heiti SC Light</vt:lpstr>
      <vt:lpstr>Heiti SC Medium</vt:lpstr>
      <vt:lpstr>Lucida Grande</vt:lpstr>
      <vt:lpstr>Gill Sans</vt:lpstr>
      <vt:lpstr>Arial</vt:lpstr>
      <vt:lpstr>Title &amp; Subtitle</vt:lpstr>
      <vt:lpstr>Title &amp; Bullets</vt:lpstr>
      <vt:lpstr>Title - Top</vt:lpstr>
      <vt:lpstr>Bullets</vt:lpstr>
      <vt:lpstr>Photo - Vertical</vt:lpstr>
      <vt:lpstr>Photo - Horizontal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We’re Going</vt:lpstr>
      <vt:lpstr>Segregated Flow Model</vt:lpstr>
      <vt:lpstr>Variations on the Segregated Flow Model</vt:lpstr>
      <vt:lpstr>Questions?</vt:lpstr>
      <vt:lpstr>Activity 36.1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We’re Going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>Microsoft Office User</dc:creator>
  <cp:keywords/>
  <dc:description/>
  <cp:lastModifiedBy>Microsoft Office User</cp:lastModifiedBy>
  <cp:revision>1</cp:revision>
  <dcterms:created xsi:type="dcterms:W3CDTF">2015-12-16T20:16:47Z</dcterms:created>
  <dcterms:modified xsi:type="dcterms:W3CDTF">2015-12-16T20:18:55Z</dcterms:modified>
</cp:coreProperties>
</file>