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57" r:id="rId13"/>
    <p:sldId id="258" r:id="rId14"/>
    <p:sldId id="259" r:id="rId15"/>
    <p:sldId id="271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2" r:id="rId27"/>
    <p:sldId id="273" r:id="rId28"/>
    <p:sldId id="260" r:id="rId2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Helvetica" charset="0"/>
        <a:ea typeface="Heiti SC Light" charset="-122"/>
        <a:cs typeface="Heiti SC Light" charset="-122"/>
        <a:sym typeface="Helvetica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84" d="100"/>
          <a:sy n="84" d="100"/>
        </p:scale>
        <p:origin x="1880" y="18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slide" Target="slides/slide16.xml"/><Relationship Id="rId28" Type="http://schemas.openxmlformats.org/officeDocument/2006/relationships/slide" Target="slides/slide17.xml"/><Relationship Id="rId2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97207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36282"/>
      </p:ext>
    </p:extLst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0497"/>
      </p:ext>
    </p:extLst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69156"/>
      </p:ext>
    </p:extLst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97026652"/>
      </p:ext>
    </p:extLst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2623"/>
      </p:ext>
    </p:extLst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994388"/>
      </p:ext>
    </p:extLst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650928"/>
      </p:ext>
    </p:extLst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1453981"/>
      </p:ext>
    </p:extLst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09015"/>
      </p:ext>
    </p:extLst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7900176"/>
      </p:ext>
    </p:extLst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049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05167"/>
      </p:ext>
    </p:extLst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54351"/>
      </p:ext>
    </p:extLst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287009"/>
      </p:ext>
    </p:extLst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14252"/>
      </p:ext>
    </p:extLst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1839456"/>
      </p:ext>
    </p:extLst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233578"/>
      </p:ext>
    </p:extLst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09172"/>
      </p:ext>
    </p:extLst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63579"/>
      </p:ext>
    </p:extLst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5097446"/>
      </p:ext>
    </p:extLst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7309086"/>
      </p:ext>
    </p:extLst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5554672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112161"/>
      </p:ext>
    </p:extLst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56796"/>
      </p:ext>
    </p:extLst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09024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3953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7413819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6923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06248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2294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737225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476256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6144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4751092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336038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9978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87342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46731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191408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1255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3535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841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8591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352237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8545204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690458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65942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41300"/>
            <a:ext cx="2803525" cy="854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41300"/>
            <a:ext cx="8261350" cy="85439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422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746469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70839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747334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7533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9683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7166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94917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120670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183354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7561253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51999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431800"/>
            <a:ext cx="2803525" cy="857250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431800"/>
            <a:ext cx="8261350" cy="8572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95524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93124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0188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1574493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815308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5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899388"/>
      </p:ext>
    </p:extLst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16599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2226562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033045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97581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203827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30522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234903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92248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5049991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489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8362"/>
      </p:ext>
    </p:extLst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68195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57175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119511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2099351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007459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950289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2597150"/>
            <a:ext cx="2803525" cy="6470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8261350" cy="64706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79955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225133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27230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553848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8406766"/>
      </p:ext>
    </p:extLst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3763" y="2597150"/>
            <a:ext cx="5532437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597150"/>
            <a:ext cx="5532438" cy="61880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8978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35957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16275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774178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36017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110201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763" y="519113"/>
            <a:ext cx="11217275" cy="18859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2597150"/>
            <a:ext cx="11217275" cy="61880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33755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7513" y="519113"/>
            <a:ext cx="2803525" cy="82661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3763" y="519113"/>
            <a:ext cx="8261350" cy="82661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173019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4001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188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7071217"/>
      </p:ext>
    </p:extLst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807746"/>
      </p:ext>
    </p:extLst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097448"/>
      </p:ext>
    </p:extLst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77061"/>
      </p:ext>
    </p:extLst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3692"/>
      </p:ext>
    </p:extLst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3091997"/>
      </p:ext>
    </p:extLst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265872"/>
      </p:ext>
    </p:extLst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8399054"/>
      </p:ext>
    </p:extLst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0121"/>
      </p:ext>
    </p:extLst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69163"/>
      </p:ext>
    </p:extLst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600" y="1597025"/>
            <a:ext cx="9753600" cy="33956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22863"/>
            <a:ext cx="9753600" cy="23542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600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0481978"/>
      </p:ext>
    </p:extLst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530"/>
      </p:ext>
    </p:extLst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7413" y="2432050"/>
            <a:ext cx="11217275" cy="40560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413" y="6527800"/>
            <a:ext cx="11217275" cy="21336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0546540"/>
      </p:ext>
    </p:extLst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46169"/>
      </p:ext>
    </p:extLst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519113"/>
            <a:ext cx="11217275" cy="188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5350" y="2390775"/>
            <a:ext cx="5502275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5350" y="3562350"/>
            <a:ext cx="5502275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83363" y="2390775"/>
            <a:ext cx="5529262" cy="1171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83363" y="3562350"/>
            <a:ext cx="5529262" cy="5240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00781"/>
      </p:ext>
    </p:extLst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373586"/>
      </p:ext>
    </p:extLst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716015"/>
      </p:ext>
    </p:extLst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0630267"/>
      </p:ext>
    </p:extLst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5350" y="650875"/>
            <a:ext cx="4194175" cy="22748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529263" y="1404938"/>
            <a:ext cx="6583362" cy="69310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5350" y="2925763"/>
            <a:ext cx="4194175" cy="54213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4078102"/>
      </p:ext>
    </p:extLst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522277"/>
      </p:ext>
    </p:extLst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4401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algn="l">
              <a:defRPr sz="1200">
                <a:solidFill>
                  <a:schemeClr val="tx1"/>
                </a:solidFill>
                <a:latin typeface="Helvetica" charset="0"/>
              </a:defRPr>
            </a:lvl1pPr>
            <a:lvl2pPr algn="l">
              <a:defRPr sz="1200">
                <a:solidFill>
                  <a:schemeClr val="tx1"/>
                </a:solidFill>
                <a:latin typeface="Helvetica" charset="0"/>
              </a:defRPr>
            </a:lvl2pPr>
            <a:lvl3pPr algn="l">
              <a:defRPr sz="1200">
                <a:solidFill>
                  <a:schemeClr val="tx1"/>
                </a:solidFill>
                <a:latin typeface="Helvetica" charset="0"/>
              </a:defRPr>
            </a:lvl3pPr>
            <a:lvl4pPr algn="l">
              <a:defRPr sz="1200">
                <a:solidFill>
                  <a:schemeClr val="tx1"/>
                </a:solidFill>
                <a:latin typeface="Helvetica" charset="0"/>
              </a:defRPr>
            </a:lvl4pPr>
            <a:lvl5pPr algn="l">
              <a:defRPr sz="1200">
                <a:solidFill>
                  <a:schemeClr val="tx1"/>
                </a:solidFill>
                <a:latin typeface="Helvetica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Helvetica" charset="0"/>
              </a:defRPr>
            </a:lvl9pPr>
          </a:lstStyle>
          <a:p>
            <a:r>
              <a:rPr lang="en-US" altLang="en-US" sz="1800">
                <a:ea typeface="Helvetica" charset="0"/>
                <a:cs typeface="Helvetica" charset="0"/>
              </a:rPr>
              <a:t>© 2015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-122"/>
          <a:cs typeface="Heiti SC Medium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8400" kern="12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-122"/>
          <a:cs typeface="Heiti SC Light" charset="-122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Helvetica" charset="0"/>
              </a:rPr>
              <a:t>Second level</a:t>
            </a:r>
          </a:p>
          <a:p>
            <a:pPr lvl="2"/>
            <a:r>
              <a:rPr lang="en-US" altLang="en-US">
                <a:sym typeface="Helvetica" charset="0"/>
              </a:rPr>
              <a:t>Third level</a:t>
            </a:r>
          </a:p>
          <a:p>
            <a:pPr lvl="3"/>
            <a:r>
              <a:rPr lang="en-US" altLang="en-US">
                <a:sym typeface="Helvetica" charset="0"/>
              </a:rPr>
              <a:t>Fourth level</a:t>
            </a:r>
          </a:p>
          <a:p>
            <a:pPr lvl="4"/>
            <a:r>
              <a:rPr lang="en-US" alt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-122"/>
          <a:cs typeface="Heiti SC Light" charset="-122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 kern="12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Class 36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  <a:p>
            <a:pPr marL="762000" lvl="1"/>
            <a:r>
              <a:rPr lang="en-US" altLang="en-US" i="1"/>
              <a:t>k</a:t>
            </a:r>
            <a:r>
              <a:rPr lang="en-US" altLang="en-US"/>
              <a:t> = 0.7 min</a:t>
            </a:r>
            <a:r>
              <a:rPr lang="en-US" altLang="en-US" baseline="32000"/>
              <a:t>-1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/>
              <a:t> = 25 L,     = 4 L min</a:t>
            </a:r>
            <a:r>
              <a:rPr lang="en-US" altLang="en-US" baseline="32000"/>
              <a:t>-1</a:t>
            </a:r>
            <a:r>
              <a:rPr lang="en-US" altLang="en-US"/>
              <a:t> and </a:t>
            </a:r>
            <a:r>
              <a:rPr lang="en-US" altLang="en-US" i="1"/>
              <a:t>C</a:t>
            </a:r>
            <a:r>
              <a:rPr lang="en-US" altLang="en-US" i="1" baseline="-6000"/>
              <a:t>A,feed</a:t>
            </a:r>
            <a:r>
              <a:rPr lang="en-US" altLang="en-US"/>
              <a:t> = 2.3 mol L</a:t>
            </a:r>
            <a:r>
              <a:rPr lang="en-US" altLang="en-US" baseline="32000"/>
              <a:t>-1</a:t>
            </a:r>
            <a:endParaRPr lang="en-US" altLang="en-US"/>
          </a:p>
          <a:p>
            <a:r>
              <a:rPr lang="en-US" altLang="en-US"/>
              <a:t>Read through the problem statement and write down any relationships it provides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/>
            <a:r>
              <a:rPr lang="en-US" altLang="en-US"/>
              <a:t> </a:t>
            </a:r>
          </a:p>
          <a:p>
            <a:r>
              <a:rPr lang="en-US" altLang="en-US"/>
              <a:t>Write the equation you will use to model the reactor</a:t>
            </a:r>
          </a:p>
          <a:p>
            <a:pPr>
              <a:spcBef>
                <a:spcPts val="7800"/>
              </a:spcBef>
            </a:pPr>
            <a:r>
              <a:rPr lang="en-US" altLang="en-US"/>
              <a:t>Decide how you will solve that equation and determine what you need in order to do so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1257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2435225"/>
            <a:ext cx="9398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2806700"/>
            <a:ext cx="25812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3644900"/>
            <a:ext cx="266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  <a:p>
            <a:pPr marL="762000" lvl="1"/>
            <a:r>
              <a:rPr lang="en-US" altLang="en-US" i="1"/>
              <a:t>k</a:t>
            </a:r>
            <a:r>
              <a:rPr lang="en-US" altLang="en-US"/>
              <a:t> = 0.7 min</a:t>
            </a:r>
            <a:r>
              <a:rPr lang="en-US" altLang="en-US" baseline="32000"/>
              <a:t>-1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/>
              <a:t> = 25 L,     = 4 L min</a:t>
            </a:r>
            <a:r>
              <a:rPr lang="en-US" altLang="en-US" baseline="32000"/>
              <a:t>-1</a:t>
            </a:r>
            <a:r>
              <a:rPr lang="en-US" altLang="en-US"/>
              <a:t> and </a:t>
            </a:r>
            <a:r>
              <a:rPr lang="en-US" altLang="en-US" i="1"/>
              <a:t>C</a:t>
            </a:r>
            <a:r>
              <a:rPr lang="en-US" altLang="en-US" i="1" baseline="-6000"/>
              <a:t>A,feed</a:t>
            </a:r>
            <a:r>
              <a:rPr lang="en-US" altLang="en-US"/>
              <a:t> = 2.3 mol L</a:t>
            </a:r>
            <a:r>
              <a:rPr lang="en-US" altLang="en-US" baseline="32000"/>
              <a:t>-1</a:t>
            </a:r>
            <a:endParaRPr lang="en-US" altLang="en-US"/>
          </a:p>
          <a:p>
            <a:r>
              <a:rPr lang="en-US" altLang="en-US"/>
              <a:t>Read through the problem statement and write down any relationships it provides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/>
            <a:r>
              <a:rPr lang="en-US" altLang="en-US"/>
              <a:t> </a:t>
            </a:r>
          </a:p>
          <a:p>
            <a:r>
              <a:rPr lang="en-US" altLang="en-US"/>
              <a:t>Write the equation you will use to model the reactor</a:t>
            </a:r>
          </a:p>
          <a:p>
            <a:pPr>
              <a:spcBef>
                <a:spcPts val="7800"/>
              </a:spcBef>
            </a:pPr>
            <a:r>
              <a:rPr lang="en-US" altLang="en-US"/>
              <a:t>Decide how you will solve that equation and determine what you need in order to do so</a:t>
            </a:r>
          </a:p>
          <a:p>
            <a:pPr marL="762000" lvl="1"/>
            <a:r>
              <a:rPr lang="en-US" altLang="en-US"/>
              <a:t>The equation can be integrated numerically</a:t>
            </a:r>
          </a:p>
          <a:p>
            <a:pPr marL="762000" lvl="1"/>
            <a:r>
              <a:rPr lang="en-US" altLang="en-US"/>
              <a:t>An expression for the conversion in a fluid element as a function of its reaction time is needed</a:t>
            </a:r>
          </a:p>
          <a:p>
            <a:pPr marL="762000" lvl="1"/>
            <a:r>
              <a:rPr lang="en-US" altLang="en-US"/>
              <a:t>The age distribution function is needed</a:t>
            </a:r>
          </a:p>
          <a:p>
            <a:r>
              <a:rPr lang="en-US" altLang="en-US"/>
              <a:t>Generate an expression for the conversion in a fluid element as a function of its residence (reaction) time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1257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2435225"/>
            <a:ext cx="9398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2806700"/>
            <a:ext cx="25812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3644900"/>
            <a:ext cx="266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  <a:p>
            <a:pPr marL="762000" lvl="1"/>
            <a:r>
              <a:rPr lang="en-US" altLang="en-US" i="1"/>
              <a:t>k</a:t>
            </a:r>
            <a:r>
              <a:rPr lang="en-US" altLang="en-US"/>
              <a:t> = 0.7 min</a:t>
            </a:r>
            <a:r>
              <a:rPr lang="en-US" altLang="en-US" baseline="32000"/>
              <a:t>-1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/>
              <a:t> = 25 L,     = 4 L min</a:t>
            </a:r>
            <a:r>
              <a:rPr lang="en-US" altLang="en-US" baseline="32000"/>
              <a:t>-1</a:t>
            </a:r>
            <a:r>
              <a:rPr lang="en-US" altLang="en-US"/>
              <a:t> and </a:t>
            </a:r>
            <a:r>
              <a:rPr lang="en-US" altLang="en-US" i="1"/>
              <a:t>C</a:t>
            </a:r>
            <a:r>
              <a:rPr lang="en-US" altLang="en-US" i="1" baseline="-6000"/>
              <a:t>A,feed</a:t>
            </a:r>
            <a:r>
              <a:rPr lang="en-US" altLang="en-US"/>
              <a:t> = 2.3 mol L</a:t>
            </a:r>
            <a:r>
              <a:rPr lang="en-US" altLang="en-US" baseline="32000"/>
              <a:t>-1</a:t>
            </a:r>
            <a:endParaRPr lang="en-US" altLang="en-US"/>
          </a:p>
          <a:p>
            <a:r>
              <a:rPr lang="en-US" altLang="en-US"/>
              <a:t>Read through the problem statement and write down any relationships it provides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/>
            <a:r>
              <a:rPr lang="en-US" altLang="en-US"/>
              <a:t> </a:t>
            </a:r>
          </a:p>
          <a:p>
            <a:r>
              <a:rPr lang="en-US" altLang="en-US"/>
              <a:t>Write the equation you will use to model the reactor</a:t>
            </a:r>
          </a:p>
          <a:p>
            <a:pPr>
              <a:spcBef>
                <a:spcPts val="7800"/>
              </a:spcBef>
            </a:pPr>
            <a:r>
              <a:rPr lang="en-US" altLang="en-US"/>
              <a:t>Decide how you will solve that equation and determine what you need in order to do so</a:t>
            </a:r>
          </a:p>
          <a:p>
            <a:pPr marL="762000" lvl="1"/>
            <a:r>
              <a:rPr lang="en-US" altLang="en-US"/>
              <a:t>The equation can be integrated numerically</a:t>
            </a:r>
          </a:p>
          <a:p>
            <a:pPr marL="762000" lvl="1"/>
            <a:r>
              <a:rPr lang="en-US" altLang="en-US"/>
              <a:t>An expression for the conversion in a fluid element as a function of its reaction time is needed</a:t>
            </a:r>
          </a:p>
          <a:p>
            <a:pPr marL="762000" lvl="1"/>
            <a:r>
              <a:rPr lang="en-US" altLang="en-US"/>
              <a:t>The age distribution function is needed</a:t>
            </a:r>
          </a:p>
          <a:p>
            <a:r>
              <a:rPr lang="en-US" altLang="en-US"/>
              <a:t>Generate an expression for the conversion in a fluid element as a function of its residence (reaction) time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1257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2435225"/>
            <a:ext cx="9398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2806700"/>
            <a:ext cx="25812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7200" y="3644900"/>
            <a:ext cx="2667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264400"/>
            <a:ext cx="3327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7188200"/>
            <a:ext cx="183515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8600" y="7416800"/>
            <a:ext cx="2581275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8153400"/>
            <a:ext cx="3932238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Generate the age distribution function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Generate the age distribution function</a:t>
            </a:r>
          </a:p>
          <a:p>
            <a:pPr>
              <a:spcBef>
                <a:spcPts val="6600"/>
              </a:spcBef>
            </a:pPr>
            <a:r>
              <a:rPr lang="en-US" altLang="en-US"/>
              <a:t>Check that the age distribution function is properly normalized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952500"/>
            <a:ext cx="6030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Generate the age distribution function</a:t>
            </a:r>
          </a:p>
          <a:p>
            <a:pPr>
              <a:spcBef>
                <a:spcPts val="6600"/>
              </a:spcBef>
            </a:pPr>
            <a:r>
              <a:rPr lang="en-US" altLang="en-US"/>
              <a:t>Check that the age distribution function is properly normalized</a:t>
            </a:r>
          </a:p>
          <a:p>
            <a:pPr marL="762000" lvl="1">
              <a:spcBef>
                <a:spcPts val="7900"/>
              </a:spcBef>
            </a:pPr>
            <a:r>
              <a:rPr lang="en-US" altLang="en-US"/>
              <a:t>it is</a:t>
            </a:r>
          </a:p>
          <a:p>
            <a:r>
              <a:rPr lang="en-US" altLang="en-US"/>
              <a:t>Substitute in the late-mixing segregated flow model equation and solve for the conversion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952500"/>
            <a:ext cx="6030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2171700"/>
            <a:ext cx="43561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Generate the age distribution function</a:t>
            </a:r>
          </a:p>
          <a:p>
            <a:pPr>
              <a:spcBef>
                <a:spcPts val="6600"/>
              </a:spcBef>
            </a:pPr>
            <a:r>
              <a:rPr lang="en-US" altLang="en-US"/>
              <a:t>Check that the age distribution function is properly normalized</a:t>
            </a:r>
          </a:p>
          <a:p>
            <a:pPr marL="762000" lvl="1">
              <a:spcBef>
                <a:spcPts val="7900"/>
              </a:spcBef>
            </a:pPr>
            <a:r>
              <a:rPr lang="en-US" altLang="en-US"/>
              <a:t>it is</a:t>
            </a:r>
          </a:p>
          <a:p>
            <a:r>
              <a:rPr lang="en-US" altLang="en-US"/>
              <a:t>Substitute in the late-mixing segregated flow model equation and solve for the conversion</a:t>
            </a:r>
          </a:p>
          <a:p>
            <a:pPr marL="762000" lvl="1">
              <a:spcBef>
                <a:spcPts val="7300"/>
              </a:spcBef>
            </a:pPr>
            <a:r>
              <a:rPr lang="en-US" altLang="en-US"/>
              <a:t>The conversion is 81.4%</a:t>
            </a:r>
          </a:p>
          <a:p>
            <a:r>
              <a:rPr lang="en-US" altLang="en-US"/>
              <a:t>Compare to the conversion predicted by the ideal CSTR model and comment</a:t>
            </a: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952500"/>
            <a:ext cx="6030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2171700"/>
            <a:ext cx="43561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700" y="4229100"/>
            <a:ext cx="796607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Generate the age distribution function</a:t>
            </a:r>
          </a:p>
          <a:p>
            <a:pPr>
              <a:spcBef>
                <a:spcPts val="6600"/>
              </a:spcBef>
            </a:pPr>
            <a:r>
              <a:rPr lang="en-US" altLang="en-US"/>
              <a:t>Check that the age distribution function is properly normalized</a:t>
            </a:r>
          </a:p>
          <a:p>
            <a:pPr marL="762000" lvl="1">
              <a:spcBef>
                <a:spcPts val="7900"/>
              </a:spcBef>
            </a:pPr>
            <a:r>
              <a:rPr lang="en-US" altLang="en-US"/>
              <a:t>it is</a:t>
            </a:r>
          </a:p>
          <a:p>
            <a:r>
              <a:rPr lang="en-US" altLang="en-US"/>
              <a:t>Substitute in the late-mixing segregated flow model equation and solve for the conversion</a:t>
            </a:r>
          </a:p>
          <a:p>
            <a:pPr marL="762000" lvl="1">
              <a:spcBef>
                <a:spcPts val="7300"/>
              </a:spcBef>
            </a:pPr>
            <a:r>
              <a:rPr lang="en-US" altLang="en-US"/>
              <a:t>The conversion is 81.4%</a:t>
            </a:r>
          </a:p>
          <a:p>
            <a:r>
              <a:rPr lang="en-US" altLang="en-US"/>
              <a:t>Compare to the conversion predicted by the ideal CSTR model and comment</a:t>
            </a:r>
          </a:p>
          <a:p>
            <a:pPr marL="762000" lvl="1">
              <a:spcBef>
                <a:spcPts val="6000"/>
              </a:spcBef>
            </a:pPr>
            <a:r>
              <a:rPr lang="en-US" altLang="en-US"/>
              <a:t>The conversion is 81.4%</a:t>
            </a:r>
          </a:p>
          <a:p>
            <a:pPr marL="762000" lvl="1"/>
            <a:r>
              <a:rPr lang="en-US" altLang="en-US"/>
              <a:t>Using the segregated flow model with an ideal CSTR age function leads to a different conversion than using the ideal CSTR model </a:t>
            </a:r>
            <a:r>
              <a:rPr lang="en-US" altLang="en-US" b="1" i="1"/>
              <a:t>except when the kinetics are first order</a:t>
            </a: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952500"/>
            <a:ext cx="6030913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9100" y="2171700"/>
            <a:ext cx="43561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3700" y="4229100"/>
            <a:ext cx="796607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813" y="6146800"/>
            <a:ext cx="4640262" cy="84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0" y="6197600"/>
            <a:ext cx="1754188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Where We’re Going</a:t>
            </a:r>
          </a:p>
        </p:txBody>
      </p:sp>
      <p:sp>
        <p:nvSpPr>
          <p:cNvPr id="2969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34. 2-D and 3-D Tubular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35. Zoned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36. Segregated Flow Models</a:t>
            </a:r>
          </a:p>
          <a:p>
            <a:pPr marL="1206500" lvl="2"/>
            <a:r>
              <a:rPr lang="en-US" altLang="en-US"/>
              <a:t>37. Overview of Multi-Phase Reactors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/>
            <a:r>
              <a:rPr lang="en-US" altLang="en-US"/>
              <a:t>38. Heterogeneous Catalytic Reactions</a:t>
            </a:r>
          </a:p>
          <a:p>
            <a:pPr marL="1206500" lvl="2"/>
            <a:r>
              <a:rPr lang="en-US" altLang="en-US"/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Where We’re 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 - Chemical Reaction Kinetics</a:t>
            </a:r>
          </a:p>
          <a:p>
            <a:pPr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Part III - Chemical Reaction Engineering</a:t>
            </a:r>
          </a:p>
          <a:p>
            <a:r>
              <a:rPr lang="en-US" altLang="en-US"/>
              <a:t>Part IV - Non-Ideal Reactions and Reactors</a:t>
            </a:r>
          </a:p>
          <a:p>
            <a:pPr marL="762000" lvl="1"/>
            <a:r>
              <a:rPr lang="en-US" altLang="en-US"/>
              <a:t>A. Alternatives to the Ideal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33. Axial Dispersion Model</a:t>
            </a:r>
          </a:p>
          <a:p>
            <a:pPr marL="1206500" lvl="2">
              <a:buClr>
                <a:srgbClr val="999999"/>
              </a:buClr>
            </a:pPr>
            <a:r>
              <a:rPr lang="en-US" altLang="en-US">
                <a:solidFill>
                  <a:srgbClr val="999999"/>
                </a:solidFill>
              </a:rPr>
              <a:t>34. 2-D and 3-D Tubular Reactor Models</a:t>
            </a:r>
          </a:p>
          <a:p>
            <a:pPr marL="1206500" lvl="2">
              <a:buClr>
                <a:srgbClr val="B3B3B3"/>
              </a:buClr>
            </a:pPr>
            <a:r>
              <a:rPr lang="en-US" altLang="en-US">
                <a:solidFill>
                  <a:srgbClr val="B3B3B3"/>
                </a:solidFill>
              </a:rPr>
              <a:t>35. Zoned Reactor Models</a:t>
            </a:r>
          </a:p>
          <a:p>
            <a:pPr marL="1206500" lvl="2"/>
            <a:r>
              <a:rPr lang="en-US" altLang="en-US"/>
              <a:t>36. Segregated Flow Models</a:t>
            </a:r>
          </a:p>
          <a:p>
            <a:pPr marL="1206500" lvl="2"/>
            <a:r>
              <a:rPr lang="en-US" altLang="en-US"/>
              <a:t>37. Overview of Multi-Phase Reactors</a:t>
            </a:r>
          </a:p>
          <a:p>
            <a:pPr marL="762000" lvl="1"/>
            <a:r>
              <a:rPr lang="en-US" altLang="en-US"/>
              <a:t>B. Coupled Chemical and Physical Kinetics</a:t>
            </a:r>
          </a:p>
          <a:p>
            <a:pPr marL="1206500" lvl="2"/>
            <a:r>
              <a:rPr lang="en-US" altLang="en-US"/>
              <a:t>38. Heterogeneous Catalytic Reactions</a:t>
            </a:r>
          </a:p>
          <a:p>
            <a:pPr marL="1206500" lvl="2"/>
            <a:r>
              <a:rPr lang="en-US" altLang="en-US"/>
              <a:t>39. Gas-Liquid Reactions</a:t>
            </a:r>
          </a:p>
          <a:p>
            <a:pPr marL="1206500" lvl="2"/>
            <a:r>
              <a:rPr lang="en-US" altLang="en-US"/>
              <a:t>40. Gas-Solid Reactions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body" idx="1"/>
          </p:nvPr>
        </p:nvSpPr>
        <p:spPr>
          <a:xfrm>
            <a:off x="1270000" y="1308100"/>
            <a:ext cx="10464800" cy="7658100"/>
          </a:xfrm>
          <a:ln/>
        </p:spPr>
        <p:txBody>
          <a:bodyPr/>
          <a:lstStyle/>
          <a:p>
            <a:r>
              <a:rPr lang="en-US" altLang="en-US"/>
              <a:t>Segregated flow models may be useful when the flow in a reactor does not conform to the assumptions of an ideal PFR or CSTR</a:t>
            </a:r>
          </a:p>
          <a:p>
            <a:pPr marL="762000" lvl="1"/>
            <a:r>
              <a:rPr lang="en-US" altLang="en-US"/>
              <a:t>They are most easily formulated if the reactor being modeled is isothermal</a:t>
            </a:r>
          </a:p>
          <a:p>
            <a:pPr marL="762000" lvl="1"/>
            <a:r>
              <a:rPr lang="en-US" altLang="en-US"/>
              <a:t>They require knowledge or measurement of the age function or the age distribution function</a:t>
            </a:r>
          </a:p>
          <a:p>
            <a:pPr marL="1206500" lvl="2"/>
            <a:r>
              <a:rPr lang="en-US" altLang="en-US"/>
              <a:t>See Unit 11</a:t>
            </a:r>
          </a:p>
          <a:p>
            <a:r>
              <a:rPr lang="en-US" altLang="en-US"/>
              <a:t>Assumptions of the segregated flow models</a:t>
            </a:r>
          </a:p>
          <a:p>
            <a:pPr marL="762000" lvl="1"/>
            <a:r>
              <a:rPr lang="en-US" altLang="en-US"/>
              <a:t>The fluid flowing through the reactor is assumed to be composed of very small fluid elements</a:t>
            </a:r>
          </a:p>
          <a:p>
            <a:pPr marL="1206500" lvl="2"/>
            <a:r>
              <a:rPr lang="en-US" altLang="en-US"/>
              <a:t>The mixing </a:t>
            </a:r>
            <a:r>
              <a:rPr lang="en-US" altLang="en-US" i="1" u="sng"/>
              <a:t>within</a:t>
            </a:r>
            <a:r>
              <a:rPr lang="en-US" altLang="en-US"/>
              <a:t> the fluid elements is referred to as micro-mixing</a:t>
            </a:r>
          </a:p>
          <a:p>
            <a:pPr marL="1206500" lvl="2"/>
            <a:r>
              <a:rPr lang="en-US" altLang="en-US"/>
              <a:t>Perfect micro-mixing is assumed</a:t>
            </a:r>
          </a:p>
          <a:p>
            <a:pPr marL="762000" lvl="1"/>
            <a:r>
              <a:rPr lang="en-US" altLang="en-US"/>
              <a:t>Mixing </a:t>
            </a:r>
            <a:r>
              <a:rPr lang="en-US" altLang="en-US" i="1" u="sng"/>
              <a:t>between</a:t>
            </a:r>
            <a:r>
              <a:rPr lang="en-US" altLang="en-US"/>
              <a:t> fluid elements only occurs at certain times</a:t>
            </a:r>
          </a:p>
          <a:p>
            <a:pPr marL="1206500" lvl="2"/>
            <a:r>
              <a:rPr lang="en-US" altLang="en-US"/>
              <a:t>Mixing between fluid elements is referred to as macro-mixing</a:t>
            </a:r>
          </a:p>
          <a:p>
            <a:pPr marL="1206500" lvl="2"/>
            <a:r>
              <a:rPr lang="en-US" altLang="en-US"/>
              <a:t>Two different segregated flow models can be formulated depending upon when the macro-mixing occurs</a:t>
            </a:r>
          </a:p>
          <a:p>
            <a:pPr marL="762000" lvl="1"/>
            <a:r>
              <a:rPr lang="en-US" altLang="en-US"/>
              <a:t>The residence times of the fluid elements are not all the same; they are distributed according to the residence time distribution for the reactor being modeled</a:t>
            </a:r>
          </a:p>
          <a:p>
            <a:r>
              <a:rPr lang="en-US" altLang="en-US"/>
              <a:t>In the late-mixing segregated flow model, the average conversion is found by integrating over the age distribution function</a:t>
            </a:r>
          </a:p>
          <a:p>
            <a:pPr marL="762000" lvl="1">
              <a:spcBef>
                <a:spcPts val="7100"/>
              </a:spcBef>
            </a:pPr>
            <a:r>
              <a:rPr lang="en-US" altLang="en-US"/>
              <a:t>Any intensive reactor property, other than the conversion, that depends on the fluid element residence time can be computed in an analogous manner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Segregated Flow Model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7467600"/>
            <a:ext cx="28003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Late-mixing segregated flow model</a:t>
            </a:r>
          </a:p>
          <a:p>
            <a:pPr marL="762000" lvl="1"/>
            <a:r>
              <a:rPr lang="en-US" altLang="en-US"/>
              <a:t>All of the fluid elements enter the reactor at the same time</a:t>
            </a:r>
          </a:p>
          <a:p>
            <a:pPr marL="762000" lvl="1"/>
            <a:r>
              <a:rPr lang="en-US" altLang="en-US"/>
              <a:t>The fluid elements exit the reactor at different times, according to the residence time distribution for the reactor being modeled</a:t>
            </a:r>
          </a:p>
          <a:p>
            <a:pPr marL="762000" lvl="1"/>
            <a:r>
              <a:rPr lang="en-US" altLang="en-US"/>
              <a:t>After the fluid elements have all exited the reactor, they macro-mix to yield a uniform composition</a:t>
            </a:r>
          </a:p>
          <a:p>
            <a:pPr marL="762000" lvl="1"/>
            <a:r>
              <a:rPr lang="en-US" altLang="en-US"/>
              <a:t>It is equivalent to a PFR with the product removed along its length so that the distribution of fluid element residence times matches the age distribution function</a:t>
            </a:r>
          </a:p>
          <a:p>
            <a:pPr>
              <a:spcBef>
                <a:spcPts val="8300"/>
              </a:spcBef>
            </a:pPr>
            <a:r>
              <a:rPr lang="en-US" altLang="en-US"/>
              <a:t>Early-mixing segregated flow model</a:t>
            </a:r>
          </a:p>
          <a:p>
            <a:pPr marL="762000" lvl="1"/>
            <a:r>
              <a:rPr lang="en-US" altLang="en-US"/>
              <a:t>All of the fluid elements leave the reactor at the same time</a:t>
            </a:r>
          </a:p>
          <a:p>
            <a:pPr marL="762000" lvl="1"/>
            <a:r>
              <a:rPr lang="en-US" altLang="en-US"/>
              <a:t>The fluid elements enter the reactor at different times according to the residence time distribution function for the reactor being modeled</a:t>
            </a:r>
          </a:p>
          <a:p>
            <a:pPr marL="762000" lvl="1"/>
            <a:r>
              <a:rPr lang="en-US" altLang="en-US"/>
              <a:t>As soon as a fluid element enters the reactor, it macro-mixes with the fluid elements that are already in the reactor</a:t>
            </a:r>
          </a:p>
          <a:p>
            <a:pPr marL="762000" lvl="1"/>
            <a:r>
              <a:rPr lang="en-US" altLang="en-US"/>
              <a:t>It is equivalent to a PFR with the feed distributed along its length so that the distribution of fluid element residence times matches the age distribution function</a:t>
            </a:r>
          </a:p>
        </p:txBody>
      </p:sp>
      <p:sp>
        <p:nvSpPr>
          <p:cNvPr id="15362" name="Rectangle 2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Variations on the Segregated Flow Model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4445000"/>
            <a:ext cx="45720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00" y="8077200"/>
            <a:ext cx="45720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 altLang="en-US"/>
              <a:t>Questions?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Activity 36.1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xfrm>
            <a:off x="1270000" y="1346200"/>
            <a:ext cx="10464800" cy="7708900"/>
          </a:xfrm>
          <a:ln/>
        </p:spPr>
        <p:txBody>
          <a:bodyPr/>
          <a:lstStyle/>
          <a:p>
            <a:pPr marL="0" indent="0">
              <a:lnSpc>
                <a:spcPct val="150000"/>
              </a:lnSpc>
              <a:buNone/>
              <a:tabLst>
                <a:tab pos="9732963" algn="r"/>
                <a:tab pos="9732963" algn="r"/>
              </a:tabLst>
            </a:pPr>
            <a:r>
              <a:rPr lang="en-US" altLang="en-US" dirty="0"/>
              <a:t>In Example 36.1, the irreversible elementary reaction in equation (1) occurred isothermally in a non-ideal reactor. At the reactor temperature the reaction was second order in A, and the rate coefficient was equal to 0.5 L mol</a:t>
            </a:r>
            <a:r>
              <a:rPr lang="en-US" altLang="en-US" baseline="32000" dirty="0"/>
              <a:t>-1</a:t>
            </a:r>
            <a:r>
              <a:rPr lang="en-US" altLang="en-US" dirty="0"/>
              <a:t> min</a:t>
            </a:r>
            <a:r>
              <a:rPr lang="en-US" altLang="en-US" baseline="32000" dirty="0"/>
              <a:t>-1</a:t>
            </a:r>
            <a:r>
              <a:rPr lang="en-US" altLang="en-US" dirty="0"/>
              <a:t>. The reactor volume was 25 L, and the feed consisted of 4 L min</a:t>
            </a:r>
            <a:r>
              <a:rPr lang="en-US" altLang="en-US" baseline="32000" dirty="0"/>
              <a:t>-1</a:t>
            </a:r>
            <a:r>
              <a:rPr lang="en-US" altLang="en-US" dirty="0"/>
              <a:t> of a solution containing A at a concentration of 2.3 </a:t>
            </a:r>
            <a:r>
              <a:rPr lang="en-US" altLang="en-US" dirty="0" err="1"/>
              <a:t>mol</a:t>
            </a:r>
            <a:r>
              <a:rPr lang="en-US" altLang="en-US" dirty="0"/>
              <a:t> L</a:t>
            </a:r>
            <a:r>
              <a:rPr lang="en-US" altLang="en-US" baseline="32000" dirty="0"/>
              <a:t>-1</a:t>
            </a:r>
            <a:r>
              <a:rPr lang="en-US" altLang="en-US" dirty="0"/>
              <a:t>. The age function for this reactor had been measured and is given in equation (2). Suppose, instead that reaction (1) is first order with a rate coefficient of 0.7 min</a:t>
            </a:r>
            <a:r>
              <a:rPr lang="en-US" altLang="en-US" baseline="32000" dirty="0"/>
              <a:t>-1</a:t>
            </a:r>
            <a:r>
              <a:rPr lang="en-US" altLang="en-US" dirty="0"/>
              <a:t>. Use a late-mixing segregated flow model to compute the conversion in the reactor and compare it to the conversion predicted by the ideal CSTR model.</a:t>
            </a:r>
          </a:p>
          <a:p>
            <a:pPr marL="0" indent="0">
              <a:lnSpc>
                <a:spcPct val="150000"/>
              </a:lnSpc>
              <a:buNone/>
              <a:tabLst>
                <a:tab pos="9732963" algn="r"/>
                <a:tab pos="9732963" algn="r"/>
              </a:tabLst>
            </a:pPr>
            <a:endParaRPr lang="en-US" altLang="en-US" dirty="0"/>
          </a:p>
          <a:p>
            <a:pPr marL="0" indent="0">
              <a:buNone/>
              <a:tabLst>
                <a:tab pos="619125" algn="l"/>
                <a:tab pos="9732963" algn="r"/>
              </a:tabLst>
            </a:pPr>
            <a:r>
              <a:rPr lang="en-US" altLang="en-US" dirty="0" smtClean="0">
                <a:latin typeface="Arial" charset="0"/>
                <a:ea typeface="Arial" charset="0"/>
                <a:cs typeface="Arial" charset="0"/>
                <a:sym typeface="Arial" charset="0"/>
              </a:rPr>
              <a:t>	A </a:t>
            </a:r>
            <a:r>
              <a:rPr lang="en-US" altLang="en-US" dirty="0">
                <a:latin typeface="Arial" charset="0"/>
                <a:ea typeface="Arial" charset="0"/>
                <a:cs typeface="Arial" charset="0"/>
                <a:sym typeface="Arial" charset="0"/>
              </a:rPr>
              <a:t>→ Z</a:t>
            </a:r>
            <a:r>
              <a:rPr lang="en-US" altLang="en-US" dirty="0"/>
              <a:t>	(1)</a:t>
            </a:r>
          </a:p>
          <a:p>
            <a:pPr marL="0" indent="0">
              <a:spcBef>
                <a:spcPts val="3000"/>
              </a:spcBef>
              <a:buNone/>
              <a:tabLst>
                <a:tab pos="9732963" algn="r"/>
                <a:tab pos="9732963" algn="r"/>
              </a:tabLst>
            </a:pPr>
            <a:r>
              <a:rPr lang="en-US" altLang="en-US" dirty="0"/>
              <a:t>	(2)</a:t>
            </a: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075" y="7531100"/>
            <a:ext cx="32480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  <a:p>
            <a:pPr marL="762000" lvl="1"/>
            <a:r>
              <a:rPr lang="en-US" altLang="en-US" i="1"/>
              <a:t>k</a:t>
            </a:r>
            <a:r>
              <a:rPr lang="en-US" altLang="en-US"/>
              <a:t> = 0.7 min</a:t>
            </a:r>
            <a:r>
              <a:rPr lang="en-US" altLang="en-US" baseline="32000"/>
              <a:t>-1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/>
              <a:t> = 25 L,     = 4 L min</a:t>
            </a:r>
            <a:r>
              <a:rPr lang="en-US" altLang="en-US" baseline="32000"/>
              <a:t>-1</a:t>
            </a:r>
            <a:r>
              <a:rPr lang="en-US" altLang="en-US"/>
              <a:t> and </a:t>
            </a:r>
            <a:r>
              <a:rPr lang="en-US" altLang="en-US" i="1"/>
              <a:t>C</a:t>
            </a:r>
            <a:r>
              <a:rPr lang="en-US" altLang="en-US" i="1" baseline="-6000"/>
              <a:t>A,feed</a:t>
            </a:r>
            <a:r>
              <a:rPr lang="en-US" altLang="en-US"/>
              <a:t> = 2.3 mol L</a:t>
            </a:r>
            <a:r>
              <a:rPr lang="en-US" altLang="en-US" baseline="32000"/>
              <a:t>-1</a:t>
            </a:r>
            <a:endParaRPr lang="en-US" altLang="en-US"/>
          </a:p>
          <a:p>
            <a:r>
              <a:rPr lang="en-US" altLang="en-US"/>
              <a:t>Read through the problem statement and write down any relationships it provides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1257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altLang="en-US"/>
              <a:t>Read through the problem statement and each time you encounter a quantity, assign it to the appropriate variable symbol</a:t>
            </a:r>
          </a:p>
          <a:p>
            <a:pPr marL="762000" lvl="1"/>
            <a:r>
              <a:rPr lang="en-US" altLang="en-US" i="1"/>
              <a:t>k</a:t>
            </a:r>
            <a:r>
              <a:rPr lang="en-US" altLang="en-US"/>
              <a:t> = 0.7 min</a:t>
            </a:r>
            <a:r>
              <a:rPr lang="en-US" altLang="en-US" baseline="32000"/>
              <a:t>-1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/>
              <a:t> = 25 L,     = 4 L min</a:t>
            </a:r>
            <a:r>
              <a:rPr lang="en-US" altLang="en-US" baseline="32000"/>
              <a:t>-1</a:t>
            </a:r>
            <a:r>
              <a:rPr lang="en-US" altLang="en-US"/>
              <a:t> and </a:t>
            </a:r>
            <a:r>
              <a:rPr lang="en-US" altLang="en-US" i="1"/>
              <a:t>C</a:t>
            </a:r>
            <a:r>
              <a:rPr lang="en-US" altLang="en-US" i="1" baseline="-6000"/>
              <a:t>A,feed</a:t>
            </a:r>
            <a:r>
              <a:rPr lang="en-US" altLang="en-US"/>
              <a:t> = 2.3 mol L</a:t>
            </a:r>
            <a:r>
              <a:rPr lang="en-US" altLang="en-US" baseline="32000"/>
              <a:t>-1</a:t>
            </a:r>
            <a:endParaRPr lang="en-US" altLang="en-US"/>
          </a:p>
          <a:p>
            <a:r>
              <a:rPr lang="en-US" altLang="en-US"/>
              <a:t>Read through the problem statement and write down any relationships it provides</a:t>
            </a:r>
          </a:p>
          <a:p>
            <a:pPr marL="762000" lvl="1"/>
            <a:r>
              <a:rPr lang="en-US" altLang="en-US"/>
              <a:t> </a:t>
            </a:r>
          </a:p>
          <a:p>
            <a:pPr marL="762000" lvl="1"/>
            <a:r>
              <a:rPr lang="en-US" altLang="en-US"/>
              <a:t> </a:t>
            </a:r>
          </a:p>
          <a:p>
            <a:r>
              <a:rPr lang="en-US" altLang="en-US"/>
              <a:t>Write the equation you will use to model the reactor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75" y="1257300"/>
            <a:ext cx="244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2435225"/>
            <a:ext cx="9398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7075" y="2806700"/>
            <a:ext cx="25812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itle - Top">
  <a:themeElements>
    <a:clrScheme name="Title - To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-122"/>
            <a:cs typeface="Heiti SC Light" charset="-122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Pages>0</Pages>
  <Words>1338</Words>
  <Characters>0</Characters>
  <Application>Microsoft Macintosh PowerPoint</Application>
  <PresentationFormat>Custom</PresentationFormat>
  <Lines>0</Lines>
  <Paragraphs>124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18</vt:i4>
      </vt:variant>
    </vt:vector>
  </HeadingPairs>
  <TitlesOfParts>
    <vt:vector size="35" baseType="lpstr">
      <vt:lpstr>Helvetica</vt:lpstr>
      <vt:lpstr>Heiti SC Light</vt:lpstr>
      <vt:lpstr>Heiti SC Medium</vt:lpstr>
      <vt:lpstr>Lucida Grande</vt:lpstr>
      <vt:lpstr>Gill Sans</vt:lpstr>
      <vt:lpstr>Arial</vt:lpstr>
      <vt:lpstr>Title &amp; Subtitle</vt:lpstr>
      <vt:lpstr>Title &amp; Bullets</vt:lpstr>
      <vt:lpstr>Title - Top</vt:lpstr>
      <vt:lpstr>Bullets</vt:lpstr>
      <vt:lpstr>Photo - Vertical</vt:lpstr>
      <vt:lpstr>Photo - Horizontal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Segregated Flow Model</vt:lpstr>
      <vt:lpstr>Variations on the Segregated Flow Model</vt:lpstr>
      <vt:lpstr>Questions?</vt:lpstr>
      <vt:lpstr>Activity 36.1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Where We’re Going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>Microsoft Office User</dc:creator>
  <cp:keywords/>
  <dc:description/>
  <cp:lastModifiedBy>Microsoft Office User</cp:lastModifiedBy>
  <cp:revision>1</cp:revision>
  <dcterms:created xsi:type="dcterms:W3CDTF">2015-12-16T20:16:47Z</dcterms:created>
  <dcterms:modified xsi:type="dcterms:W3CDTF">2015-12-16T20:18:55Z</dcterms:modified>
</cp:coreProperties>
</file>