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</p:sldMasterIdLst>
  <p:sldIdLst>
    <p:sldId id="256" r:id="rId12"/>
    <p:sldId id="257" r:id="rId13"/>
    <p:sldId id="258" r:id="rId14"/>
    <p:sldId id="259" r:id="rId15"/>
    <p:sldId id="271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2" r:id="rId27"/>
    <p:sldId id="273" r:id="rId28"/>
    <p:sldId id="260" r:id="rId29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-122"/>
        <a:cs typeface="Heiti SC Light" charset="-122"/>
        <a:sym typeface="Helvetica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-122"/>
        <a:cs typeface="Heiti SC Light" charset="-122"/>
        <a:sym typeface="Helvetica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-122"/>
        <a:cs typeface="Heiti SC Light" charset="-122"/>
        <a:sym typeface="Helvetica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-122"/>
        <a:cs typeface="Heiti SC Light" charset="-122"/>
        <a:sym typeface="Helvetica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Helvetica" charset="0"/>
        <a:ea typeface="Heiti SC Light" charset="-122"/>
        <a:cs typeface="Heiti SC Light" charset="-122"/>
        <a:sym typeface="Helvetica" charset="0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Heiti SC Light" charset="-122"/>
        <a:cs typeface="Heiti SC Light" charset="-122"/>
        <a:sym typeface="Helvetica" charset="0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Heiti SC Light" charset="-122"/>
        <a:cs typeface="Heiti SC Light" charset="-122"/>
        <a:sym typeface="Helvetica" charset="0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Heiti SC Light" charset="-122"/>
        <a:cs typeface="Heiti SC Light" charset="-122"/>
        <a:sym typeface="Helvetica" charset="0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Helvetica" charset="0"/>
        <a:ea typeface="Heiti SC Light" charset="-122"/>
        <a:cs typeface="Heiti SC Light" charset="-122"/>
        <a:sym typeface="Helvetic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 varScale="1">
        <p:scale>
          <a:sx n="84" d="100"/>
          <a:sy n="84" d="100"/>
        </p:scale>
        <p:origin x="1880" y="184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9.xml"/><Relationship Id="rId21" Type="http://schemas.openxmlformats.org/officeDocument/2006/relationships/slide" Target="slides/slide10.xml"/><Relationship Id="rId22" Type="http://schemas.openxmlformats.org/officeDocument/2006/relationships/slide" Target="slides/slide11.xml"/><Relationship Id="rId23" Type="http://schemas.openxmlformats.org/officeDocument/2006/relationships/slide" Target="slides/slide12.xml"/><Relationship Id="rId24" Type="http://schemas.openxmlformats.org/officeDocument/2006/relationships/slide" Target="slides/slide13.xml"/><Relationship Id="rId25" Type="http://schemas.openxmlformats.org/officeDocument/2006/relationships/slide" Target="slides/slide14.xml"/><Relationship Id="rId26" Type="http://schemas.openxmlformats.org/officeDocument/2006/relationships/slide" Target="slides/slide15.xml"/><Relationship Id="rId27" Type="http://schemas.openxmlformats.org/officeDocument/2006/relationships/slide" Target="slides/slide16.xml"/><Relationship Id="rId28" Type="http://schemas.openxmlformats.org/officeDocument/2006/relationships/slide" Target="slides/slide17.xml"/><Relationship Id="rId2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slide" Target="slides/slide4.xml"/><Relationship Id="rId16" Type="http://schemas.openxmlformats.org/officeDocument/2006/relationships/slide" Target="slides/slide5.xml"/><Relationship Id="rId17" Type="http://schemas.openxmlformats.org/officeDocument/2006/relationships/slide" Target="slides/slide6.xml"/><Relationship Id="rId18" Type="http://schemas.openxmlformats.org/officeDocument/2006/relationships/slide" Target="slides/slide7.xml"/><Relationship Id="rId1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972074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436282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30497"/>
      </p:ext>
    </p:extLst>
  </p:cSld>
  <p:clrMapOvr>
    <a:masterClrMapping/>
  </p:clrMapOvr>
  <p:transition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569156"/>
      </p:ext>
    </p:extLst>
  </p:cSld>
  <p:clrMapOvr>
    <a:masterClrMapping/>
  </p:clrMapOvr>
  <p:transition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97026652"/>
      </p:ext>
    </p:extLst>
  </p:cSld>
  <p:clrMapOvr>
    <a:masterClrMapping/>
  </p:clrMapOvr>
  <p:transition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24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948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42623"/>
      </p:ext>
    </p:extLst>
  </p:cSld>
  <p:clrMapOvr>
    <a:masterClrMapping/>
  </p:clrMapOvr>
  <p:transition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994388"/>
      </p:ext>
    </p:extLst>
  </p:cSld>
  <p:clrMapOvr>
    <a:masterClrMapping/>
  </p:clrMapOvr>
  <p:transition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650928"/>
      </p:ext>
    </p:extLst>
  </p:cSld>
  <p:clrMapOvr>
    <a:masterClrMapping/>
  </p:clrMapOvr>
  <p:transition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1453981"/>
      </p:ext>
    </p:extLst>
  </p:cSld>
  <p:clrMapOvr>
    <a:masterClrMapping/>
  </p:clrMapOvr>
  <p:transition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09015"/>
      </p:ext>
    </p:extLst>
  </p:cSld>
  <p:clrMapOvr>
    <a:masterClrMapping/>
  </p:clrMapOvr>
  <p:transition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7900176"/>
      </p:ext>
    </p:extLst>
  </p:cSld>
  <p:clrMapOvr>
    <a:masterClrMapping/>
  </p:clrMapOvr>
  <p:transition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5049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1638300"/>
            <a:ext cx="2616200" cy="7264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1638300"/>
            <a:ext cx="7696200" cy="7264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005167"/>
      </p:ext>
    </p:extLst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54351"/>
      </p:ext>
    </p:extLst>
  </p:cSld>
  <p:clrMapOvr>
    <a:masterClrMapping/>
  </p:clrMapOvr>
  <p:transition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287009"/>
      </p:ext>
    </p:extLst>
  </p:cSld>
  <p:clrMapOvr>
    <a:masterClrMapping/>
  </p:clrMapOvr>
  <p:transition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614252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61839456"/>
      </p:ext>
    </p:extLst>
  </p:cSld>
  <p:clrMapOvr>
    <a:masterClrMapping/>
  </p:clrMapOvr>
  <p:transition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2700" y="16510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75100" y="16510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233578"/>
      </p:ext>
    </p:extLst>
  </p:cSld>
  <p:clrMapOvr>
    <a:masterClrMapping/>
  </p:clrMapOvr>
  <p:transition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809172"/>
      </p:ext>
    </p:extLst>
  </p:cSld>
  <p:clrMapOvr>
    <a:masterClrMapping/>
  </p:clrMapOvr>
  <p:transition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763579"/>
      </p:ext>
    </p:extLst>
  </p:cSld>
  <p:clrMapOvr>
    <a:masterClrMapping/>
  </p:clrMapOvr>
  <p:transition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5097446"/>
      </p:ext>
    </p:extLst>
  </p:cSld>
  <p:clrMapOvr>
    <a:masterClrMapping/>
  </p:clrMapOvr>
  <p:transition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7309086"/>
      </p:ext>
    </p:extLst>
  </p:cSld>
  <p:clrMapOvr>
    <a:masterClrMapping/>
  </p:clrMapOvr>
  <p:transition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554672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112161"/>
      </p:ext>
    </p:extLst>
  </p:cSld>
  <p:clrMapOvr>
    <a:masterClrMapping/>
  </p:clrMapOvr>
  <p:transition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756796"/>
      </p:ext>
    </p:extLst>
  </p:cSld>
  <p:clrMapOvr>
    <a:masterClrMapping/>
  </p:clrMapOvr>
  <p:transition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99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99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09024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53953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741381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12900"/>
            <a:ext cx="51562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12900"/>
            <a:ext cx="51562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76923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62488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32294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737225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476256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61446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475109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33603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399787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873428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746731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191408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21255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5357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784109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859151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352237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854520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7690458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465942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241300"/>
            <a:ext cx="2803525" cy="85439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41300"/>
            <a:ext cx="8261350" cy="85439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34228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746469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708393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5747334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431800"/>
            <a:ext cx="5156200" cy="857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431800"/>
            <a:ext cx="5156200" cy="857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47533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19683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37166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5029200"/>
            <a:ext cx="5156200" cy="3873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5029200"/>
            <a:ext cx="5156200" cy="3873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794917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20670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1833546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87561253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751999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431800"/>
            <a:ext cx="2803525" cy="8572500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431800"/>
            <a:ext cx="8261350" cy="8572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895524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593124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760188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1574493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000" y="1612900"/>
            <a:ext cx="28575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900" y="1612900"/>
            <a:ext cx="28575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815308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5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899388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016599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2226562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5033045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3975815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203827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35550" y="254000"/>
            <a:ext cx="1466850" cy="866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000" y="254000"/>
            <a:ext cx="4248150" cy="866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430522"/>
      </p:ext>
    </p:extLst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234903"/>
      </p:ext>
    </p:extLst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492248"/>
      </p:ext>
    </p:extLst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5049991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94890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08362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68195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657175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119511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2099351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007459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950289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2597150"/>
            <a:ext cx="2803525" cy="64706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8261350" cy="64706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179955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25133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27230"/>
      </p:ext>
    </p:extLst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553848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8406766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489788"/>
      </p:ext>
    </p:extLst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35957"/>
      </p:ext>
    </p:extLst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116275"/>
      </p:ext>
    </p:extLst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74178"/>
      </p:ext>
    </p:extLst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36017"/>
      </p:ext>
    </p:extLst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7110201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433755"/>
      </p:ext>
    </p:extLst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519113"/>
            <a:ext cx="2803525" cy="8266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519113"/>
            <a:ext cx="8261350" cy="82661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173019"/>
      </p:ext>
    </p:extLst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840012"/>
      </p:ext>
    </p:extLst>
  </p:cSld>
  <p:clrMapOvr>
    <a:masterClrMapping/>
  </p:clrMapOvr>
  <p:transition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885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7071217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807746"/>
      </p:ext>
    </p:extLst>
  </p:cSld>
  <p:clrMapOvr>
    <a:masterClrMapping/>
  </p:clrMapOvr>
  <p:transition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62400" y="1600200"/>
            <a:ext cx="2540000" cy="7302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097448"/>
      </p:ext>
    </p:extLst>
  </p:cSld>
  <p:clrMapOvr>
    <a:masterClrMapping/>
  </p:clrMapOvr>
  <p:transition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377061"/>
      </p:ext>
    </p:extLst>
  </p:cSld>
  <p:clrMapOvr>
    <a:masterClrMapping/>
  </p:clrMapOvr>
  <p:transition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3692"/>
      </p:ext>
    </p:extLst>
  </p:cSld>
  <p:clrMapOvr>
    <a:masterClrMapping/>
  </p:clrMapOvr>
  <p:transition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3091997"/>
      </p:ext>
    </p:extLst>
  </p:cSld>
  <p:clrMapOvr>
    <a:masterClrMapping/>
  </p:clrMapOvr>
  <p:transition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265872"/>
      </p:ext>
    </p:extLst>
  </p:cSld>
  <p:clrMapOvr>
    <a:masterClrMapping/>
  </p:clrMapOvr>
  <p:transition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18399054"/>
      </p:ext>
    </p:extLst>
  </p:cSld>
  <p:clrMapOvr>
    <a:masterClrMapping/>
  </p:clrMapOvr>
  <p:transition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120121"/>
      </p:ext>
    </p:extLst>
  </p:cSld>
  <p:clrMapOvr>
    <a:masterClrMapping/>
  </p:clrMapOvr>
  <p:transition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4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4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969163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5600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0481978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0530"/>
      </p:ext>
    </p:extLst>
  </p:cSld>
  <p:clrMapOvr>
    <a:masterClrMapping/>
  </p:clrMapOvr>
  <p:transition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0546540"/>
      </p:ext>
    </p:extLst>
  </p:cSld>
  <p:clrMapOvr>
    <a:masterClrMapping/>
  </p:clrMapOvr>
  <p:transition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0000" y="1651000"/>
            <a:ext cx="5156200" cy="728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651000"/>
            <a:ext cx="5156200" cy="728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046169"/>
      </p:ext>
    </p:extLst>
  </p:cSld>
  <p:clrMapOvr>
    <a:masterClrMapping/>
  </p:clrMapOvr>
  <p:transition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00781"/>
      </p:ext>
    </p:extLst>
  </p:cSld>
  <p:clrMapOvr>
    <a:masterClrMapping/>
  </p:clrMapOvr>
  <p:transition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373586"/>
      </p:ext>
    </p:extLst>
  </p:cSld>
  <p:clrMapOvr>
    <a:masterClrMapping/>
  </p:clrMapOvr>
  <p:transition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9716015"/>
      </p:ext>
    </p:extLst>
  </p:cSld>
  <p:clrMapOvr>
    <a:masterClrMapping/>
  </p:clrMapOvr>
  <p:transition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0630267"/>
      </p:ext>
    </p:extLst>
  </p:cSld>
  <p:clrMapOvr>
    <a:masterClrMapping/>
  </p:clrMapOvr>
  <p:transition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4078102"/>
      </p:ext>
    </p:extLst>
  </p:cSld>
  <p:clrMapOvr>
    <a:masterClrMapping/>
  </p:clrMapOvr>
  <p:transition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522277"/>
      </p:ext>
    </p:extLst>
  </p:cSld>
  <p:clrMapOvr>
    <a:masterClrMapping/>
  </p:clrMapOvr>
  <p:transition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18600" y="254000"/>
            <a:ext cx="2616200" cy="868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0000" y="254000"/>
            <a:ext cx="7696200" cy="868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94401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5029200"/>
            <a:ext cx="10464800" cy="387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1026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1638300"/>
            <a:ext cx="10464800" cy="330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7" name="Rectangle 3"/>
          <p:cNvSpPr>
            <a:spLocks/>
          </p:cNvSpPr>
          <p:nvPr/>
        </p:nvSpPr>
        <p:spPr bwMode="auto">
          <a:xfrm>
            <a:off x="1293813" y="8985250"/>
            <a:ext cx="3840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algn="l">
              <a:defRPr sz="1200">
                <a:solidFill>
                  <a:schemeClr val="tx1"/>
                </a:solidFill>
                <a:latin typeface="Helvetica" charset="0"/>
              </a:defRPr>
            </a:lvl1pPr>
            <a:lvl2pPr algn="l">
              <a:defRPr sz="1200">
                <a:solidFill>
                  <a:schemeClr val="tx1"/>
                </a:solidFill>
                <a:latin typeface="Helvetica" charset="0"/>
              </a:defRPr>
            </a:lvl2pPr>
            <a:lvl3pPr algn="l">
              <a:defRPr sz="1200">
                <a:solidFill>
                  <a:schemeClr val="tx1"/>
                </a:solidFill>
                <a:latin typeface="Helvetica" charset="0"/>
              </a:defRPr>
            </a:lvl3pPr>
            <a:lvl4pPr algn="l">
              <a:defRPr sz="1200">
                <a:solidFill>
                  <a:schemeClr val="tx1"/>
                </a:solidFill>
                <a:latin typeface="Helvetica" charset="0"/>
              </a:defRPr>
            </a:lvl4pPr>
            <a:lvl5pPr algn="l">
              <a:defRPr sz="1200">
                <a:solidFill>
                  <a:schemeClr val="tx1"/>
                </a:solidFill>
                <a:latin typeface="Helvetica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Helvetica" charset="0"/>
              </a:defRPr>
            </a:lvl9pPr>
          </a:lstStyle>
          <a:p>
            <a:r>
              <a:rPr lang="en-US" altLang="en-US" sz="1800">
                <a:ea typeface="Helvetica" charset="0"/>
                <a:cs typeface="Helvetica" charset="0"/>
              </a:rPr>
              <a:t>© 2015 Carl Lund, all rights reserved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-122"/>
          <a:cs typeface="Heiti SC Medium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-122"/>
          <a:cs typeface="Heiti SC Medium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-122"/>
          <a:cs typeface="Heiti SC Medium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-122"/>
          <a:cs typeface="Heiti SC Medium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-122"/>
          <a:cs typeface="Heiti SC Medium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-122"/>
          <a:cs typeface="Heiti SC Medium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-122"/>
          <a:cs typeface="Heiti SC Medium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Helvetica" charset="0"/>
          <a:ea typeface="Heiti SC Medium" charset="-122"/>
          <a:cs typeface="Heiti SC Medium" charset="-122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10242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65024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11266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82700" y="16510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12900"/>
            <a:ext cx="104648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2050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413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431800"/>
            <a:ext cx="10464800" cy="857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8400" kern="12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635000" y="1612900"/>
            <a:ext cx="5867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5122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635000" y="254000"/>
            <a:ext cx="5867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77978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8400" kern="12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400">
          <a:solidFill>
            <a:schemeClr val="tx1"/>
          </a:solidFill>
          <a:latin typeface="Gill Sans" charset="0"/>
          <a:ea typeface="Heiti SC Light" charset="-122"/>
          <a:cs typeface="Heiti SC Light" charset="-122"/>
          <a:sym typeface="Gill Sans" charset="0"/>
        </a:defRPr>
      </a:lvl9pPr>
    </p:titleStyle>
    <p:bodyStyle>
      <a:lvl1pPr marL="889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1333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1778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22225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2667000" indent="-571500" algn="l" rtl="0" fontAlgn="base">
        <a:spcBef>
          <a:spcPts val="2400"/>
        </a:spcBef>
        <a:spcAft>
          <a:spcPct val="0"/>
        </a:spcAft>
        <a:buSzPct val="171000"/>
        <a:buFont typeface="Gill Sans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  <p:sp>
        <p:nvSpPr>
          <p:cNvPr id="8194" name="Rectangle 2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00200"/>
            <a:ext cx="5232400" cy="730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>
            <p:ph type="body" idx="1"/>
          </p:nvPr>
        </p:nvSpPr>
        <p:spPr bwMode="auto">
          <a:xfrm>
            <a:off x="1270000" y="1651000"/>
            <a:ext cx="10464800" cy="728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Helvetica" charset="0"/>
              </a:rPr>
              <a:t>Second level</a:t>
            </a:r>
          </a:p>
          <a:p>
            <a:pPr lvl="2"/>
            <a:r>
              <a:rPr lang="en-US" altLang="en-US">
                <a:sym typeface="Helvetica" charset="0"/>
              </a:rPr>
              <a:t>Third level</a:t>
            </a:r>
          </a:p>
          <a:p>
            <a:pPr lvl="3"/>
            <a:r>
              <a:rPr lang="en-US" altLang="en-US">
                <a:sym typeface="Helvetica" charset="0"/>
              </a:rPr>
              <a:t>Fourth level</a:t>
            </a:r>
          </a:p>
          <a:p>
            <a:pPr lvl="4"/>
            <a:r>
              <a:rPr lang="en-US" altLang="en-US">
                <a:sym typeface="Helvetica" charset="0"/>
              </a:rPr>
              <a:t>Fifth level</a:t>
            </a:r>
          </a:p>
        </p:txBody>
      </p:sp>
      <p:sp>
        <p:nvSpPr>
          <p:cNvPr id="9218" name="Rectangle 2"/>
          <p:cNvSpPr>
            <a:spLocks noChangeArrowheads="1"/>
          </p:cNvSpPr>
          <p:nvPr>
            <p:ph type="title"/>
          </p:nvPr>
        </p:nvSpPr>
        <p:spPr bwMode="auto">
          <a:xfrm>
            <a:off x="1270000" y="254000"/>
            <a:ext cx="104648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Helvetica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  <a:sym typeface="Helvetica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Helvetica" charset="0"/>
          <a:ea typeface="Heiti SC Light" charset="-122"/>
          <a:cs typeface="Heiti SC Light" charset="-122"/>
          <a:sym typeface="Helvetica" charset="0"/>
        </a:defRPr>
      </a:lvl9pPr>
    </p:titleStyle>
    <p:bodyStyle>
      <a:lvl1pPr marL="3175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1pPr>
      <a:lvl2pPr marL="7112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2pPr>
      <a:lvl3pPr marL="11557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25000"/>
        <a:buFont typeface="Helvetica" charset="0"/>
        <a:buChar char="-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3pPr>
      <a:lvl4pPr marL="1600200" indent="-317500" algn="l" rtl="0" fontAlgn="base">
        <a:spcBef>
          <a:spcPts val="600"/>
        </a:spcBef>
        <a:spcAft>
          <a:spcPct val="0"/>
        </a:spcAft>
        <a:buClr>
          <a:srgbClr val="000000"/>
        </a:buClr>
        <a:buSzPct val="171000"/>
        <a:buFont typeface="Helvetica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4pPr>
      <a:lvl5pPr marL="2044700" indent="-317500" algn="l" rtl="0" fontAlgn="base">
        <a:spcBef>
          <a:spcPts val="600"/>
        </a:spcBef>
        <a:spcAft>
          <a:spcPct val="0"/>
        </a:spcAft>
        <a:buSzPct val="100000"/>
        <a:buFont typeface="Lucida Grande" charset="0"/>
        <a:buChar char="‣"/>
        <a:defRPr kern="1200">
          <a:solidFill>
            <a:schemeClr val="tx1"/>
          </a:solidFill>
          <a:latin typeface="+mn-lt"/>
          <a:ea typeface="+mn-ea"/>
          <a:cs typeface="+mn-cs"/>
          <a:sym typeface="Helvetic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A First Course on Kinetics and Reaction Engineering</a:t>
            </a:r>
          </a:p>
        </p:txBody>
      </p:sp>
      <p:sp>
        <p:nvSpPr>
          <p:cNvPr id="12290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Class 36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Read through the problem statement and each time you encounter a quantity, assign it to the appropriate variable symbol</a:t>
            </a:r>
          </a:p>
          <a:p>
            <a:pPr marL="762000" lvl="1"/>
            <a:r>
              <a:rPr lang="en-US" altLang="en-US" i="1"/>
              <a:t>k</a:t>
            </a:r>
            <a:r>
              <a:rPr lang="en-US" altLang="en-US"/>
              <a:t> = 0.7 min</a:t>
            </a:r>
            <a:r>
              <a:rPr lang="en-US" altLang="en-US" baseline="32000"/>
              <a:t>-1</a:t>
            </a:r>
            <a:r>
              <a:rPr lang="en-US" altLang="en-US"/>
              <a:t>, </a:t>
            </a:r>
            <a:r>
              <a:rPr lang="en-US" altLang="en-US" i="1"/>
              <a:t>V</a:t>
            </a:r>
            <a:r>
              <a:rPr lang="en-US" altLang="en-US"/>
              <a:t> = 25 L,     = 4 L min</a:t>
            </a:r>
            <a:r>
              <a:rPr lang="en-US" altLang="en-US" baseline="32000"/>
              <a:t>-1</a:t>
            </a:r>
            <a:r>
              <a:rPr lang="en-US" altLang="en-US"/>
              <a:t> and </a:t>
            </a:r>
            <a:r>
              <a:rPr lang="en-US" altLang="en-US" i="1"/>
              <a:t>C</a:t>
            </a:r>
            <a:r>
              <a:rPr lang="en-US" altLang="en-US" i="1" baseline="-6000"/>
              <a:t>A,feed</a:t>
            </a:r>
            <a:r>
              <a:rPr lang="en-US" altLang="en-US"/>
              <a:t> = 2.3 mol L</a:t>
            </a:r>
            <a:r>
              <a:rPr lang="en-US" altLang="en-US" baseline="32000"/>
              <a:t>-1</a:t>
            </a:r>
            <a:endParaRPr lang="en-US" altLang="en-US"/>
          </a:p>
          <a:p>
            <a:r>
              <a:rPr lang="en-US" altLang="en-US"/>
              <a:t>Read through the problem statement and write down any relationships it provides</a:t>
            </a:r>
          </a:p>
          <a:p>
            <a:pPr marL="762000" lvl="1"/>
            <a:r>
              <a:rPr lang="en-US" altLang="en-US"/>
              <a:t> </a:t>
            </a:r>
          </a:p>
          <a:p>
            <a:pPr marL="762000" lvl="1"/>
            <a:r>
              <a:rPr lang="en-US" altLang="en-US"/>
              <a:t> </a:t>
            </a:r>
          </a:p>
          <a:p>
            <a:r>
              <a:rPr lang="en-US" altLang="en-US"/>
              <a:t>Write the equation you will use to model the reactor</a:t>
            </a:r>
          </a:p>
          <a:p>
            <a:pPr>
              <a:spcBef>
                <a:spcPts val="7800"/>
              </a:spcBef>
            </a:pPr>
            <a:r>
              <a:rPr lang="en-US" altLang="en-US"/>
              <a:t>Decide how you will solve that equation and determine what you need in order to do so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75" y="1257300"/>
            <a:ext cx="2444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2435225"/>
            <a:ext cx="9398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075" y="2806700"/>
            <a:ext cx="25812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200" y="3644900"/>
            <a:ext cx="2667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Read through the problem statement and each time you encounter a quantity, assign it to the appropriate variable symbol</a:t>
            </a:r>
          </a:p>
          <a:p>
            <a:pPr marL="762000" lvl="1"/>
            <a:r>
              <a:rPr lang="en-US" altLang="en-US" i="1"/>
              <a:t>k</a:t>
            </a:r>
            <a:r>
              <a:rPr lang="en-US" altLang="en-US"/>
              <a:t> = 0.7 min</a:t>
            </a:r>
            <a:r>
              <a:rPr lang="en-US" altLang="en-US" baseline="32000"/>
              <a:t>-1</a:t>
            </a:r>
            <a:r>
              <a:rPr lang="en-US" altLang="en-US"/>
              <a:t>, </a:t>
            </a:r>
            <a:r>
              <a:rPr lang="en-US" altLang="en-US" i="1"/>
              <a:t>V</a:t>
            </a:r>
            <a:r>
              <a:rPr lang="en-US" altLang="en-US"/>
              <a:t> = 25 L,     = 4 L min</a:t>
            </a:r>
            <a:r>
              <a:rPr lang="en-US" altLang="en-US" baseline="32000"/>
              <a:t>-1</a:t>
            </a:r>
            <a:r>
              <a:rPr lang="en-US" altLang="en-US"/>
              <a:t> and </a:t>
            </a:r>
            <a:r>
              <a:rPr lang="en-US" altLang="en-US" i="1"/>
              <a:t>C</a:t>
            </a:r>
            <a:r>
              <a:rPr lang="en-US" altLang="en-US" i="1" baseline="-6000"/>
              <a:t>A,feed</a:t>
            </a:r>
            <a:r>
              <a:rPr lang="en-US" altLang="en-US"/>
              <a:t> = 2.3 mol L</a:t>
            </a:r>
            <a:r>
              <a:rPr lang="en-US" altLang="en-US" baseline="32000"/>
              <a:t>-1</a:t>
            </a:r>
            <a:endParaRPr lang="en-US" altLang="en-US"/>
          </a:p>
          <a:p>
            <a:r>
              <a:rPr lang="en-US" altLang="en-US"/>
              <a:t>Read through the problem statement and write down any relationships it provides</a:t>
            </a:r>
          </a:p>
          <a:p>
            <a:pPr marL="762000" lvl="1"/>
            <a:r>
              <a:rPr lang="en-US" altLang="en-US"/>
              <a:t> </a:t>
            </a:r>
          </a:p>
          <a:p>
            <a:pPr marL="762000" lvl="1"/>
            <a:r>
              <a:rPr lang="en-US" altLang="en-US"/>
              <a:t> </a:t>
            </a:r>
          </a:p>
          <a:p>
            <a:r>
              <a:rPr lang="en-US" altLang="en-US"/>
              <a:t>Write the equation you will use to model the reactor</a:t>
            </a:r>
          </a:p>
          <a:p>
            <a:pPr>
              <a:spcBef>
                <a:spcPts val="7800"/>
              </a:spcBef>
            </a:pPr>
            <a:r>
              <a:rPr lang="en-US" altLang="en-US"/>
              <a:t>Decide how you will solve that equation and determine what you need in order to do so</a:t>
            </a:r>
          </a:p>
          <a:p>
            <a:pPr marL="762000" lvl="1"/>
            <a:r>
              <a:rPr lang="en-US" altLang="en-US"/>
              <a:t>The equation can be integrated numerically</a:t>
            </a:r>
          </a:p>
          <a:p>
            <a:pPr marL="762000" lvl="1"/>
            <a:r>
              <a:rPr lang="en-US" altLang="en-US"/>
              <a:t>An expression for the conversion in a fluid element as a function of its reaction time is needed</a:t>
            </a:r>
          </a:p>
          <a:p>
            <a:pPr marL="762000" lvl="1"/>
            <a:r>
              <a:rPr lang="en-US" altLang="en-US"/>
              <a:t>The age distribution function is needed</a:t>
            </a:r>
          </a:p>
          <a:p>
            <a:r>
              <a:rPr lang="en-US" altLang="en-US"/>
              <a:t>Generate an expression for the conversion in a fluid element as a function of its residence (reaction) time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75" y="1257300"/>
            <a:ext cx="2444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2435225"/>
            <a:ext cx="9398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075" y="2806700"/>
            <a:ext cx="25812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200" y="3644900"/>
            <a:ext cx="2667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Read through the problem statement and each time you encounter a quantity, assign it to the appropriate variable symbol</a:t>
            </a:r>
          </a:p>
          <a:p>
            <a:pPr marL="762000" lvl="1"/>
            <a:r>
              <a:rPr lang="en-US" altLang="en-US" i="1"/>
              <a:t>k</a:t>
            </a:r>
            <a:r>
              <a:rPr lang="en-US" altLang="en-US"/>
              <a:t> = 0.7 min</a:t>
            </a:r>
            <a:r>
              <a:rPr lang="en-US" altLang="en-US" baseline="32000"/>
              <a:t>-1</a:t>
            </a:r>
            <a:r>
              <a:rPr lang="en-US" altLang="en-US"/>
              <a:t>, </a:t>
            </a:r>
            <a:r>
              <a:rPr lang="en-US" altLang="en-US" i="1"/>
              <a:t>V</a:t>
            </a:r>
            <a:r>
              <a:rPr lang="en-US" altLang="en-US"/>
              <a:t> = 25 L,     = 4 L min</a:t>
            </a:r>
            <a:r>
              <a:rPr lang="en-US" altLang="en-US" baseline="32000"/>
              <a:t>-1</a:t>
            </a:r>
            <a:r>
              <a:rPr lang="en-US" altLang="en-US"/>
              <a:t> and </a:t>
            </a:r>
            <a:r>
              <a:rPr lang="en-US" altLang="en-US" i="1"/>
              <a:t>C</a:t>
            </a:r>
            <a:r>
              <a:rPr lang="en-US" altLang="en-US" i="1" baseline="-6000"/>
              <a:t>A,feed</a:t>
            </a:r>
            <a:r>
              <a:rPr lang="en-US" altLang="en-US"/>
              <a:t> = 2.3 mol L</a:t>
            </a:r>
            <a:r>
              <a:rPr lang="en-US" altLang="en-US" baseline="32000"/>
              <a:t>-1</a:t>
            </a:r>
            <a:endParaRPr lang="en-US" altLang="en-US"/>
          </a:p>
          <a:p>
            <a:r>
              <a:rPr lang="en-US" altLang="en-US"/>
              <a:t>Read through the problem statement and write down any relationships it provides</a:t>
            </a:r>
          </a:p>
          <a:p>
            <a:pPr marL="762000" lvl="1"/>
            <a:r>
              <a:rPr lang="en-US" altLang="en-US"/>
              <a:t> </a:t>
            </a:r>
          </a:p>
          <a:p>
            <a:pPr marL="762000" lvl="1"/>
            <a:r>
              <a:rPr lang="en-US" altLang="en-US"/>
              <a:t> </a:t>
            </a:r>
          </a:p>
          <a:p>
            <a:r>
              <a:rPr lang="en-US" altLang="en-US"/>
              <a:t>Write the equation you will use to model the reactor</a:t>
            </a:r>
          </a:p>
          <a:p>
            <a:pPr>
              <a:spcBef>
                <a:spcPts val="7800"/>
              </a:spcBef>
            </a:pPr>
            <a:r>
              <a:rPr lang="en-US" altLang="en-US"/>
              <a:t>Decide how you will solve that equation and determine what you need in order to do so</a:t>
            </a:r>
          </a:p>
          <a:p>
            <a:pPr marL="762000" lvl="1"/>
            <a:r>
              <a:rPr lang="en-US" altLang="en-US"/>
              <a:t>The equation can be integrated numerically</a:t>
            </a:r>
          </a:p>
          <a:p>
            <a:pPr marL="762000" lvl="1"/>
            <a:r>
              <a:rPr lang="en-US" altLang="en-US"/>
              <a:t>An expression for the conversion in a fluid element as a function of its reaction time is needed</a:t>
            </a:r>
          </a:p>
          <a:p>
            <a:pPr marL="762000" lvl="1"/>
            <a:r>
              <a:rPr lang="en-US" altLang="en-US"/>
              <a:t>The age distribution function is needed</a:t>
            </a:r>
          </a:p>
          <a:p>
            <a:r>
              <a:rPr lang="en-US" altLang="en-US"/>
              <a:t>Generate an expression for the conversion in a fluid element as a function of its residence (reaction) time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75" y="1257300"/>
            <a:ext cx="2444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2435225"/>
            <a:ext cx="9398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075" y="2806700"/>
            <a:ext cx="25812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200" y="3644900"/>
            <a:ext cx="2667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7264400"/>
            <a:ext cx="3327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7188200"/>
            <a:ext cx="183515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8600" y="7416800"/>
            <a:ext cx="2581275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8153400"/>
            <a:ext cx="3932238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Generate the age distribution function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Generate the age distribution function</a:t>
            </a:r>
          </a:p>
          <a:p>
            <a:pPr>
              <a:spcBef>
                <a:spcPts val="6600"/>
              </a:spcBef>
            </a:pPr>
            <a:r>
              <a:rPr lang="en-US" altLang="en-US"/>
              <a:t>Check that the age distribution function is properly normalized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100" y="952500"/>
            <a:ext cx="6030913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Generate the age distribution function</a:t>
            </a:r>
          </a:p>
          <a:p>
            <a:pPr>
              <a:spcBef>
                <a:spcPts val="6600"/>
              </a:spcBef>
            </a:pPr>
            <a:r>
              <a:rPr lang="en-US" altLang="en-US"/>
              <a:t>Check that the age distribution function is properly normalized</a:t>
            </a:r>
          </a:p>
          <a:p>
            <a:pPr marL="762000" lvl="1">
              <a:spcBef>
                <a:spcPts val="7900"/>
              </a:spcBef>
            </a:pPr>
            <a:r>
              <a:rPr lang="en-US" altLang="en-US"/>
              <a:t>it is</a:t>
            </a:r>
          </a:p>
          <a:p>
            <a:r>
              <a:rPr lang="en-US" altLang="en-US"/>
              <a:t>Substitute in the late-mixing segregated flow model equation and solve for the conversion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100" y="952500"/>
            <a:ext cx="6030913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100" y="2171700"/>
            <a:ext cx="43561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Generate the age distribution function</a:t>
            </a:r>
          </a:p>
          <a:p>
            <a:pPr>
              <a:spcBef>
                <a:spcPts val="6600"/>
              </a:spcBef>
            </a:pPr>
            <a:r>
              <a:rPr lang="en-US" altLang="en-US"/>
              <a:t>Check that the age distribution function is properly normalized</a:t>
            </a:r>
          </a:p>
          <a:p>
            <a:pPr marL="762000" lvl="1">
              <a:spcBef>
                <a:spcPts val="7900"/>
              </a:spcBef>
            </a:pPr>
            <a:r>
              <a:rPr lang="en-US" altLang="en-US"/>
              <a:t>it is</a:t>
            </a:r>
          </a:p>
          <a:p>
            <a:r>
              <a:rPr lang="en-US" altLang="en-US"/>
              <a:t>Substitute in the late-mixing segregated flow model equation and solve for the conversion</a:t>
            </a:r>
          </a:p>
          <a:p>
            <a:pPr marL="762000" lvl="1">
              <a:spcBef>
                <a:spcPts val="7300"/>
              </a:spcBef>
            </a:pPr>
            <a:r>
              <a:rPr lang="en-US" altLang="en-US"/>
              <a:t>The conversion is 81.4%</a:t>
            </a:r>
          </a:p>
          <a:p>
            <a:r>
              <a:rPr lang="en-US" altLang="en-US"/>
              <a:t>Compare to the conversion predicted by the ideal CSTR model and comment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100" y="952500"/>
            <a:ext cx="6030913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100" y="2171700"/>
            <a:ext cx="43561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700" y="4229100"/>
            <a:ext cx="796607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Generate the age distribution function</a:t>
            </a:r>
          </a:p>
          <a:p>
            <a:pPr>
              <a:spcBef>
                <a:spcPts val="6600"/>
              </a:spcBef>
            </a:pPr>
            <a:r>
              <a:rPr lang="en-US" altLang="en-US"/>
              <a:t>Check that the age distribution function is properly normalized</a:t>
            </a:r>
          </a:p>
          <a:p>
            <a:pPr marL="762000" lvl="1">
              <a:spcBef>
                <a:spcPts val="7900"/>
              </a:spcBef>
            </a:pPr>
            <a:r>
              <a:rPr lang="en-US" altLang="en-US"/>
              <a:t>it is</a:t>
            </a:r>
          </a:p>
          <a:p>
            <a:r>
              <a:rPr lang="en-US" altLang="en-US"/>
              <a:t>Substitute in the late-mixing segregated flow model equation and solve for the conversion</a:t>
            </a:r>
          </a:p>
          <a:p>
            <a:pPr marL="762000" lvl="1">
              <a:spcBef>
                <a:spcPts val="7300"/>
              </a:spcBef>
            </a:pPr>
            <a:r>
              <a:rPr lang="en-US" altLang="en-US"/>
              <a:t>The conversion is 81.4%</a:t>
            </a:r>
          </a:p>
          <a:p>
            <a:r>
              <a:rPr lang="en-US" altLang="en-US"/>
              <a:t>Compare to the conversion predicted by the ideal CSTR model and comment</a:t>
            </a:r>
          </a:p>
          <a:p>
            <a:pPr marL="762000" lvl="1">
              <a:spcBef>
                <a:spcPts val="6000"/>
              </a:spcBef>
            </a:pPr>
            <a:r>
              <a:rPr lang="en-US" altLang="en-US"/>
              <a:t>The conversion is 81.4%</a:t>
            </a:r>
          </a:p>
          <a:p>
            <a:pPr marL="762000" lvl="1"/>
            <a:r>
              <a:rPr lang="en-US" altLang="en-US"/>
              <a:t>Using the segregated flow model with an ideal CSTR age function leads to a different conversion than using the ideal CSTR model </a:t>
            </a:r>
            <a:r>
              <a:rPr lang="en-US" altLang="en-US" b="1" i="1"/>
              <a:t>except when the kinetics are first order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100" y="952500"/>
            <a:ext cx="6030913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100" y="2171700"/>
            <a:ext cx="4356100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700" y="4229100"/>
            <a:ext cx="796607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813" y="6146800"/>
            <a:ext cx="4640262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00" y="6197600"/>
            <a:ext cx="1754188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Where We’re Going</a:t>
            </a:r>
          </a:p>
        </p:txBody>
      </p:sp>
      <p:sp>
        <p:nvSpPr>
          <p:cNvPr id="29698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 - Chemical Reaction Kinetics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III - Chemical Reaction Engineering</a:t>
            </a:r>
          </a:p>
          <a:p>
            <a:r>
              <a:rPr lang="en-US" altLang="en-US"/>
              <a:t>Part IV - Non-Ideal Reactions and Reactors</a:t>
            </a:r>
          </a:p>
          <a:p>
            <a:pPr marL="762000" lvl="1"/>
            <a:r>
              <a:rPr lang="en-US" altLang="en-US"/>
              <a:t>A. Alternatives to the Ideal Reactor Models</a:t>
            </a:r>
          </a:p>
          <a:p>
            <a:pPr marL="1206500" lvl="2"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33. Axial Dispersion Model</a:t>
            </a:r>
          </a:p>
          <a:p>
            <a:pPr marL="1206500" lvl="2"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34. 2-D and 3-D Tubular Reactor Models</a:t>
            </a:r>
          </a:p>
          <a:p>
            <a:pPr marL="1206500" lvl="2"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35. Zoned Reactor Models</a:t>
            </a:r>
          </a:p>
          <a:p>
            <a:pPr marL="1206500" lvl="2"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36. Segregated Flow Models</a:t>
            </a:r>
          </a:p>
          <a:p>
            <a:pPr marL="1206500" lvl="2"/>
            <a:r>
              <a:rPr lang="en-US" altLang="en-US"/>
              <a:t>37. Overview of Multi-Phase Reactors</a:t>
            </a:r>
          </a:p>
          <a:p>
            <a:pPr marL="762000" lvl="1"/>
            <a:r>
              <a:rPr lang="en-US" altLang="en-US"/>
              <a:t>B. Coupled Chemical and Physical Kinetics</a:t>
            </a:r>
          </a:p>
          <a:p>
            <a:pPr marL="1206500" lvl="2"/>
            <a:r>
              <a:rPr lang="en-US" altLang="en-US"/>
              <a:t>38. Heterogeneous Catalytic Reactions</a:t>
            </a:r>
          </a:p>
          <a:p>
            <a:pPr marL="1206500" lvl="2"/>
            <a:r>
              <a:rPr lang="en-US" altLang="en-US"/>
              <a:t>39. Gas-Liquid Reactions</a:t>
            </a:r>
          </a:p>
          <a:p>
            <a:pPr marL="1206500" lvl="2"/>
            <a:r>
              <a:rPr lang="en-US" altLang="en-US"/>
              <a:t>40. Gas-Solid Reactions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Where We’re Going</a:t>
            </a:r>
          </a:p>
        </p:txBody>
      </p:sp>
      <p:sp>
        <p:nvSpPr>
          <p:cNvPr id="13314" name="Rectangle 2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 - Chemical Reactions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 - Chemical Reaction Kinetics</a:t>
            </a:r>
          </a:p>
          <a:p>
            <a:pPr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Part III - Chemical Reaction Engineering</a:t>
            </a:r>
          </a:p>
          <a:p>
            <a:r>
              <a:rPr lang="en-US" altLang="en-US"/>
              <a:t>Part IV - Non-Ideal Reactions and Reactors</a:t>
            </a:r>
          </a:p>
          <a:p>
            <a:pPr marL="762000" lvl="1"/>
            <a:r>
              <a:rPr lang="en-US" altLang="en-US"/>
              <a:t>A. Alternatives to the Ideal Reactor Models</a:t>
            </a:r>
          </a:p>
          <a:p>
            <a:pPr marL="1206500" lvl="2"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33. Axial Dispersion Model</a:t>
            </a:r>
          </a:p>
          <a:p>
            <a:pPr marL="1206500" lvl="2">
              <a:buClr>
                <a:srgbClr val="999999"/>
              </a:buClr>
            </a:pPr>
            <a:r>
              <a:rPr lang="en-US" altLang="en-US">
                <a:solidFill>
                  <a:srgbClr val="999999"/>
                </a:solidFill>
              </a:rPr>
              <a:t>34. 2-D and 3-D Tubular Reactor Models</a:t>
            </a:r>
          </a:p>
          <a:p>
            <a:pPr marL="1206500" lvl="2">
              <a:buClr>
                <a:srgbClr val="B3B3B3"/>
              </a:buClr>
            </a:pPr>
            <a:r>
              <a:rPr lang="en-US" altLang="en-US">
                <a:solidFill>
                  <a:srgbClr val="B3B3B3"/>
                </a:solidFill>
              </a:rPr>
              <a:t>35. Zoned Reactor Models</a:t>
            </a:r>
          </a:p>
          <a:p>
            <a:pPr marL="1206500" lvl="2"/>
            <a:r>
              <a:rPr lang="en-US" altLang="en-US"/>
              <a:t>36. Segregated Flow Models</a:t>
            </a:r>
          </a:p>
          <a:p>
            <a:pPr marL="1206500" lvl="2"/>
            <a:r>
              <a:rPr lang="en-US" altLang="en-US"/>
              <a:t>37. Overview of Multi-Phase Reactors</a:t>
            </a:r>
          </a:p>
          <a:p>
            <a:pPr marL="762000" lvl="1"/>
            <a:r>
              <a:rPr lang="en-US" altLang="en-US"/>
              <a:t>B. Coupled Chemical and Physical Kinetics</a:t>
            </a:r>
          </a:p>
          <a:p>
            <a:pPr marL="1206500" lvl="2"/>
            <a:r>
              <a:rPr lang="en-US" altLang="en-US"/>
              <a:t>38. Heterogeneous Catalytic Reactions</a:t>
            </a:r>
          </a:p>
          <a:p>
            <a:pPr marL="1206500" lvl="2"/>
            <a:r>
              <a:rPr lang="en-US" altLang="en-US"/>
              <a:t>39. Gas-Liquid Reactions</a:t>
            </a:r>
          </a:p>
          <a:p>
            <a:pPr marL="1206500" lvl="2"/>
            <a:r>
              <a:rPr lang="en-US" altLang="en-US"/>
              <a:t>40. Gas-Solid Reactions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>
            <p:ph type="body" idx="1"/>
          </p:nvPr>
        </p:nvSpPr>
        <p:spPr>
          <a:xfrm>
            <a:off x="1270000" y="1308100"/>
            <a:ext cx="10464800" cy="7658100"/>
          </a:xfrm>
          <a:ln/>
        </p:spPr>
        <p:txBody>
          <a:bodyPr/>
          <a:lstStyle/>
          <a:p>
            <a:r>
              <a:rPr lang="en-US" altLang="en-US"/>
              <a:t>Segregated flow models may be useful when the flow in a reactor does not conform to the assumptions of an ideal PFR or CSTR</a:t>
            </a:r>
          </a:p>
          <a:p>
            <a:pPr marL="762000" lvl="1"/>
            <a:r>
              <a:rPr lang="en-US" altLang="en-US"/>
              <a:t>They are most easily formulated if the reactor being modeled is isothermal</a:t>
            </a:r>
          </a:p>
          <a:p>
            <a:pPr marL="762000" lvl="1"/>
            <a:r>
              <a:rPr lang="en-US" altLang="en-US"/>
              <a:t>They require knowledge or measurement of the age function or the age distribution function</a:t>
            </a:r>
          </a:p>
          <a:p>
            <a:pPr marL="1206500" lvl="2"/>
            <a:r>
              <a:rPr lang="en-US" altLang="en-US"/>
              <a:t>See Unit 11</a:t>
            </a:r>
          </a:p>
          <a:p>
            <a:r>
              <a:rPr lang="en-US" altLang="en-US"/>
              <a:t>Assumptions of the segregated flow models</a:t>
            </a:r>
          </a:p>
          <a:p>
            <a:pPr marL="762000" lvl="1"/>
            <a:r>
              <a:rPr lang="en-US" altLang="en-US"/>
              <a:t>The fluid flowing through the reactor is assumed to be composed of very small fluid elements</a:t>
            </a:r>
          </a:p>
          <a:p>
            <a:pPr marL="1206500" lvl="2"/>
            <a:r>
              <a:rPr lang="en-US" altLang="en-US"/>
              <a:t>The mixing </a:t>
            </a:r>
            <a:r>
              <a:rPr lang="en-US" altLang="en-US" i="1" u="sng"/>
              <a:t>within</a:t>
            </a:r>
            <a:r>
              <a:rPr lang="en-US" altLang="en-US"/>
              <a:t> the fluid elements is referred to as micro-mixing</a:t>
            </a:r>
          </a:p>
          <a:p>
            <a:pPr marL="1206500" lvl="2"/>
            <a:r>
              <a:rPr lang="en-US" altLang="en-US"/>
              <a:t>Perfect micro-mixing is assumed</a:t>
            </a:r>
          </a:p>
          <a:p>
            <a:pPr marL="762000" lvl="1"/>
            <a:r>
              <a:rPr lang="en-US" altLang="en-US"/>
              <a:t>Mixing </a:t>
            </a:r>
            <a:r>
              <a:rPr lang="en-US" altLang="en-US" i="1" u="sng"/>
              <a:t>between</a:t>
            </a:r>
            <a:r>
              <a:rPr lang="en-US" altLang="en-US"/>
              <a:t> fluid elements only occurs at certain times</a:t>
            </a:r>
          </a:p>
          <a:p>
            <a:pPr marL="1206500" lvl="2"/>
            <a:r>
              <a:rPr lang="en-US" altLang="en-US"/>
              <a:t>Mixing between fluid elements is referred to as macro-mixing</a:t>
            </a:r>
          </a:p>
          <a:p>
            <a:pPr marL="1206500" lvl="2"/>
            <a:r>
              <a:rPr lang="en-US" altLang="en-US"/>
              <a:t>Two different segregated flow models can be formulated depending upon when the macro-mixing occurs</a:t>
            </a:r>
          </a:p>
          <a:p>
            <a:pPr marL="762000" lvl="1"/>
            <a:r>
              <a:rPr lang="en-US" altLang="en-US"/>
              <a:t>The residence times of the fluid elements are not all the same; they are distributed according to the residence time distribution for the reactor being modeled</a:t>
            </a:r>
          </a:p>
          <a:p>
            <a:r>
              <a:rPr lang="en-US" altLang="en-US"/>
              <a:t>In the late-mixing segregated flow model, the average conversion is found by integrating over the age distribution function</a:t>
            </a:r>
          </a:p>
          <a:p>
            <a:pPr marL="762000" lvl="1">
              <a:spcBef>
                <a:spcPts val="7100"/>
              </a:spcBef>
            </a:pPr>
            <a:r>
              <a:rPr lang="en-US" altLang="en-US"/>
              <a:t>Any intensive reactor property, other than the conversion, that depends on the fluid element residence time can be computed in an analogous manner</a:t>
            </a:r>
          </a:p>
        </p:txBody>
      </p:sp>
      <p:sp>
        <p:nvSpPr>
          <p:cNvPr id="14338" name="Rectangle 2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Segregated Flow Model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700" y="7467600"/>
            <a:ext cx="280035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Late-mixing segregated flow model</a:t>
            </a:r>
          </a:p>
          <a:p>
            <a:pPr marL="762000" lvl="1"/>
            <a:r>
              <a:rPr lang="en-US" altLang="en-US"/>
              <a:t>All of the fluid elements enter the reactor at the same time</a:t>
            </a:r>
          </a:p>
          <a:p>
            <a:pPr marL="762000" lvl="1"/>
            <a:r>
              <a:rPr lang="en-US" altLang="en-US"/>
              <a:t>The fluid elements exit the reactor at different times, according to the residence time distribution for the reactor being modeled</a:t>
            </a:r>
          </a:p>
          <a:p>
            <a:pPr marL="762000" lvl="1"/>
            <a:r>
              <a:rPr lang="en-US" altLang="en-US"/>
              <a:t>After the fluid elements have all exited the reactor, they macro-mix to yield a uniform composition</a:t>
            </a:r>
          </a:p>
          <a:p>
            <a:pPr marL="762000" lvl="1"/>
            <a:r>
              <a:rPr lang="en-US" altLang="en-US"/>
              <a:t>It is equivalent to a PFR with the product removed along its length so that the distribution of fluid element residence times matches the age distribution function</a:t>
            </a:r>
          </a:p>
          <a:p>
            <a:pPr>
              <a:spcBef>
                <a:spcPts val="8300"/>
              </a:spcBef>
            </a:pPr>
            <a:r>
              <a:rPr lang="en-US" altLang="en-US"/>
              <a:t>Early-mixing segregated flow model</a:t>
            </a:r>
          </a:p>
          <a:p>
            <a:pPr marL="762000" lvl="1"/>
            <a:r>
              <a:rPr lang="en-US" altLang="en-US"/>
              <a:t>All of the fluid elements leave the reactor at the same time</a:t>
            </a:r>
          </a:p>
          <a:p>
            <a:pPr marL="762000" lvl="1"/>
            <a:r>
              <a:rPr lang="en-US" altLang="en-US"/>
              <a:t>The fluid elements enter the reactor at different times according to the residence time distribution function for the reactor being modeled</a:t>
            </a:r>
          </a:p>
          <a:p>
            <a:pPr marL="762000" lvl="1"/>
            <a:r>
              <a:rPr lang="en-US" altLang="en-US"/>
              <a:t>As soon as a fluid element enters the reactor, it macro-mixes with the fluid elements that are already in the reactor</a:t>
            </a:r>
          </a:p>
          <a:p>
            <a:pPr marL="762000" lvl="1"/>
            <a:r>
              <a:rPr lang="en-US" altLang="en-US"/>
              <a:t>It is equivalent to a PFR with the feed distributed along its length so that the distribution of fluid element residence times matches the age distribution function</a:t>
            </a:r>
          </a:p>
        </p:txBody>
      </p:sp>
      <p:sp>
        <p:nvSpPr>
          <p:cNvPr id="15362" name="Rectangle 2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Variations on the Segregated Flow Model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400" y="4445000"/>
            <a:ext cx="4572000" cy="85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400" y="8077200"/>
            <a:ext cx="4572000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>
            <p:ph type="title"/>
          </p:nvPr>
        </p:nvSpPr>
        <p:spPr>
          <a:xfrm>
            <a:off x="1270000" y="4521200"/>
            <a:ext cx="10464800" cy="698500"/>
          </a:xfrm>
          <a:ln/>
        </p:spPr>
        <p:txBody>
          <a:bodyPr/>
          <a:lstStyle/>
          <a:p>
            <a:r>
              <a:rPr lang="en-US" altLang="en-US"/>
              <a:t>Questions?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Activity 36.1</a:t>
            </a:r>
          </a:p>
        </p:txBody>
      </p:sp>
      <p:sp>
        <p:nvSpPr>
          <p:cNvPr id="17410" name="Rectangle 2"/>
          <p:cNvSpPr>
            <a:spLocks noChangeArrowheads="1"/>
          </p:cNvSpPr>
          <p:nvPr>
            <p:ph type="body" idx="1"/>
          </p:nvPr>
        </p:nvSpPr>
        <p:spPr>
          <a:xfrm>
            <a:off x="1270000" y="1346200"/>
            <a:ext cx="10464800" cy="7708900"/>
          </a:xfrm>
          <a:ln/>
        </p:spPr>
        <p:txBody>
          <a:bodyPr/>
          <a:lstStyle/>
          <a:p>
            <a:pPr marL="0" indent="0">
              <a:lnSpc>
                <a:spcPct val="150000"/>
              </a:lnSpc>
              <a:buNone/>
              <a:tabLst>
                <a:tab pos="9732963" algn="r"/>
                <a:tab pos="9732963" algn="r"/>
              </a:tabLst>
            </a:pPr>
            <a:r>
              <a:rPr lang="en-US" altLang="en-US" dirty="0"/>
              <a:t>In Example 36.1, the irreversible elementary reaction in equation (1) occurred isothermally in a non-ideal reactor. At the reactor temperature the reaction was second order in A, and the rate coefficient was equal to 0.5 L mol</a:t>
            </a:r>
            <a:r>
              <a:rPr lang="en-US" altLang="en-US" baseline="32000" dirty="0"/>
              <a:t>-1</a:t>
            </a:r>
            <a:r>
              <a:rPr lang="en-US" altLang="en-US" dirty="0"/>
              <a:t> min</a:t>
            </a:r>
            <a:r>
              <a:rPr lang="en-US" altLang="en-US" baseline="32000" dirty="0"/>
              <a:t>-1</a:t>
            </a:r>
            <a:r>
              <a:rPr lang="en-US" altLang="en-US" dirty="0"/>
              <a:t>. The reactor volume was 25 L, and the feed consisted of 4 L min</a:t>
            </a:r>
            <a:r>
              <a:rPr lang="en-US" altLang="en-US" baseline="32000" dirty="0"/>
              <a:t>-1</a:t>
            </a:r>
            <a:r>
              <a:rPr lang="en-US" altLang="en-US" dirty="0"/>
              <a:t> of a solution containing A at a concentration of 2.3 </a:t>
            </a:r>
            <a:r>
              <a:rPr lang="en-US" altLang="en-US" dirty="0" err="1"/>
              <a:t>mol</a:t>
            </a:r>
            <a:r>
              <a:rPr lang="en-US" altLang="en-US" dirty="0"/>
              <a:t> L</a:t>
            </a:r>
            <a:r>
              <a:rPr lang="en-US" altLang="en-US" baseline="32000" dirty="0"/>
              <a:t>-1</a:t>
            </a:r>
            <a:r>
              <a:rPr lang="en-US" altLang="en-US" dirty="0"/>
              <a:t>. The age function for this reactor had been measured and is given in equation (2). Suppose, instead that reaction (1) is first order with a rate coefficient of 0.7 min</a:t>
            </a:r>
            <a:r>
              <a:rPr lang="en-US" altLang="en-US" baseline="32000" dirty="0"/>
              <a:t>-1</a:t>
            </a:r>
            <a:r>
              <a:rPr lang="en-US" altLang="en-US" dirty="0"/>
              <a:t>. Use a late-mixing segregated flow model to compute the conversion in the reactor and compare it to the conversion predicted by the ideal CSTR model.</a:t>
            </a:r>
          </a:p>
          <a:p>
            <a:pPr marL="0" indent="0">
              <a:lnSpc>
                <a:spcPct val="150000"/>
              </a:lnSpc>
              <a:buNone/>
              <a:tabLst>
                <a:tab pos="9732963" algn="r"/>
                <a:tab pos="9732963" algn="r"/>
              </a:tabLst>
            </a:pPr>
            <a:endParaRPr lang="en-US" altLang="en-US" dirty="0"/>
          </a:p>
          <a:p>
            <a:pPr marL="0" indent="0">
              <a:buNone/>
              <a:tabLst>
                <a:tab pos="619125" algn="l"/>
                <a:tab pos="9732963" algn="r"/>
              </a:tabLst>
            </a:pPr>
            <a:r>
              <a:rPr lang="en-US" altLang="en-US" dirty="0" smtClean="0">
                <a:latin typeface="Arial" charset="0"/>
                <a:ea typeface="Arial" charset="0"/>
                <a:cs typeface="Arial" charset="0"/>
                <a:sym typeface="Arial" charset="0"/>
              </a:rPr>
              <a:t>	A </a:t>
            </a:r>
            <a:r>
              <a:rPr lang="en-US" altLang="en-US" dirty="0">
                <a:latin typeface="Arial" charset="0"/>
                <a:ea typeface="Arial" charset="0"/>
                <a:cs typeface="Arial" charset="0"/>
                <a:sym typeface="Arial" charset="0"/>
              </a:rPr>
              <a:t>→ Z</a:t>
            </a:r>
            <a:r>
              <a:rPr lang="en-US" altLang="en-US" dirty="0"/>
              <a:t>	(1)</a:t>
            </a:r>
          </a:p>
          <a:p>
            <a:pPr marL="0" indent="0">
              <a:spcBef>
                <a:spcPts val="3000"/>
              </a:spcBef>
              <a:buNone/>
              <a:tabLst>
                <a:tab pos="9732963" algn="r"/>
                <a:tab pos="9732963" algn="r"/>
              </a:tabLst>
            </a:pPr>
            <a:r>
              <a:rPr lang="en-US" altLang="en-US" dirty="0"/>
              <a:t>	(2)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075" y="7531100"/>
            <a:ext cx="324802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Read through the problem statement and each time you encounter a quantity, assign it to the appropriate variable symbol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Read through the problem statement and each time you encounter a quantity, assign it to the appropriate variable symbol</a:t>
            </a:r>
          </a:p>
          <a:p>
            <a:pPr marL="762000" lvl="1"/>
            <a:r>
              <a:rPr lang="en-US" altLang="en-US" i="1"/>
              <a:t>k</a:t>
            </a:r>
            <a:r>
              <a:rPr lang="en-US" altLang="en-US"/>
              <a:t> = 0.7 min</a:t>
            </a:r>
            <a:r>
              <a:rPr lang="en-US" altLang="en-US" baseline="32000"/>
              <a:t>-1</a:t>
            </a:r>
            <a:r>
              <a:rPr lang="en-US" altLang="en-US"/>
              <a:t>, </a:t>
            </a:r>
            <a:r>
              <a:rPr lang="en-US" altLang="en-US" i="1"/>
              <a:t>V</a:t>
            </a:r>
            <a:r>
              <a:rPr lang="en-US" altLang="en-US"/>
              <a:t> = 25 L,     = 4 L min</a:t>
            </a:r>
            <a:r>
              <a:rPr lang="en-US" altLang="en-US" baseline="32000"/>
              <a:t>-1</a:t>
            </a:r>
            <a:r>
              <a:rPr lang="en-US" altLang="en-US"/>
              <a:t> and </a:t>
            </a:r>
            <a:r>
              <a:rPr lang="en-US" altLang="en-US" i="1"/>
              <a:t>C</a:t>
            </a:r>
            <a:r>
              <a:rPr lang="en-US" altLang="en-US" i="1" baseline="-6000"/>
              <a:t>A,feed</a:t>
            </a:r>
            <a:r>
              <a:rPr lang="en-US" altLang="en-US"/>
              <a:t> = 2.3 mol L</a:t>
            </a:r>
            <a:r>
              <a:rPr lang="en-US" altLang="en-US" baseline="32000"/>
              <a:t>-1</a:t>
            </a:r>
            <a:endParaRPr lang="en-US" altLang="en-US"/>
          </a:p>
          <a:p>
            <a:r>
              <a:rPr lang="en-US" altLang="en-US"/>
              <a:t>Read through the problem statement and write down any relationships it provides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75" y="1257300"/>
            <a:ext cx="2444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r>
              <a:rPr lang="en-US" altLang="en-US"/>
              <a:t>Read through the problem statement and each time you encounter a quantity, assign it to the appropriate variable symbol</a:t>
            </a:r>
          </a:p>
          <a:p>
            <a:pPr marL="762000" lvl="1"/>
            <a:r>
              <a:rPr lang="en-US" altLang="en-US" i="1"/>
              <a:t>k</a:t>
            </a:r>
            <a:r>
              <a:rPr lang="en-US" altLang="en-US"/>
              <a:t> = 0.7 min</a:t>
            </a:r>
            <a:r>
              <a:rPr lang="en-US" altLang="en-US" baseline="32000"/>
              <a:t>-1</a:t>
            </a:r>
            <a:r>
              <a:rPr lang="en-US" altLang="en-US"/>
              <a:t>, </a:t>
            </a:r>
            <a:r>
              <a:rPr lang="en-US" altLang="en-US" i="1"/>
              <a:t>V</a:t>
            </a:r>
            <a:r>
              <a:rPr lang="en-US" altLang="en-US"/>
              <a:t> = 25 L,     = 4 L min</a:t>
            </a:r>
            <a:r>
              <a:rPr lang="en-US" altLang="en-US" baseline="32000"/>
              <a:t>-1</a:t>
            </a:r>
            <a:r>
              <a:rPr lang="en-US" altLang="en-US"/>
              <a:t> and </a:t>
            </a:r>
            <a:r>
              <a:rPr lang="en-US" altLang="en-US" i="1"/>
              <a:t>C</a:t>
            </a:r>
            <a:r>
              <a:rPr lang="en-US" altLang="en-US" i="1" baseline="-6000"/>
              <a:t>A,feed</a:t>
            </a:r>
            <a:r>
              <a:rPr lang="en-US" altLang="en-US"/>
              <a:t> = 2.3 mol L</a:t>
            </a:r>
            <a:r>
              <a:rPr lang="en-US" altLang="en-US" baseline="32000"/>
              <a:t>-1</a:t>
            </a:r>
            <a:endParaRPr lang="en-US" altLang="en-US"/>
          </a:p>
          <a:p>
            <a:r>
              <a:rPr lang="en-US" altLang="en-US"/>
              <a:t>Read through the problem statement and write down any relationships it provides</a:t>
            </a:r>
          </a:p>
          <a:p>
            <a:pPr marL="762000" lvl="1"/>
            <a:r>
              <a:rPr lang="en-US" altLang="en-US"/>
              <a:t> </a:t>
            </a:r>
          </a:p>
          <a:p>
            <a:pPr marL="762000" lvl="1"/>
            <a:r>
              <a:rPr lang="en-US" altLang="en-US"/>
              <a:t> </a:t>
            </a:r>
          </a:p>
          <a:p>
            <a:r>
              <a:rPr lang="en-US" altLang="en-US"/>
              <a:t>Write the equation you will use to model the reactor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75" y="1257300"/>
            <a:ext cx="2444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2435225"/>
            <a:ext cx="9398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075" y="2806700"/>
            <a:ext cx="25812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Title &amp; Subtitle">
  <a:themeElements>
    <a:clrScheme name="Title &amp; Subtit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Subtitle">
      <a:majorFont>
        <a:latin typeface="Helvetica"/>
        <a:ea typeface="Heiti SC Medium"/>
        <a:cs typeface="Heiti SC Medium"/>
      </a:majorFont>
      <a:minorFont>
        <a:latin typeface="Helvetica"/>
        <a:ea typeface="Heiti SC Medium"/>
        <a:cs typeface="Heiti S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lnDef>
  </a:objectDefaults>
  <a:extraClrSchemeLst>
    <a:extraClrScheme>
      <a:clrScheme name="Title &amp; Subtit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Title &amp; Bullets - Right">
  <a:themeElements>
    <a:clrScheme name="Title &amp; Bullets - Righ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Righ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lnDef>
  </a:objectDefaults>
  <a:extraClrSchemeLst>
    <a:extraClrScheme>
      <a:clrScheme name="Title &amp; Bullets - Righ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Title, Bullets &amp; Photo">
  <a:themeElements>
    <a:clrScheme name="Title, Bullets &amp;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, Bullets &amp; Photo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lnDef>
  </a:objectDefaults>
  <a:extraClrSchemeLst>
    <a:extraClrScheme>
      <a:clrScheme name="Title, Bullets &amp;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 &amp; Bullets">
  <a:themeElements>
    <a:clrScheme name="Title &amp; 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itle - Top">
  <a:themeElements>
    <a:clrScheme name="Title - To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- Top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lnDef>
  </a:objectDefaults>
  <a:extraClrSchemeLst>
    <a:extraClrScheme>
      <a:clrScheme name="Title - T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ullets">
  <a:themeElements>
    <a:clrScheme name="Bullet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llets">
      <a:majorFont>
        <a:latin typeface="Gill Sans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Photo - Vertical">
  <a:themeElements>
    <a:clrScheme name="Photo - Vertic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Vertical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lnDef>
  </a:objectDefaults>
  <a:extraClrSchemeLst>
    <a:extraClrScheme>
      <a:clrScheme name="Photo - Vertic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Photo - Horizontal">
  <a:themeElements>
    <a:clrScheme name="Photo - Horizonta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hoto - Horizontal">
      <a:majorFont>
        <a:latin typeface="Helvetica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lnDef>
  </a:objectDefaults>
  <a:extraClrSchemeLst>
    <a:extraClrScheme>
      <a:clrScheme name="Photo - Horizont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Gill Sans"/>
        <a:ea typeface="Heiti SC Light"/>
        <a:cs typeface="Heiti SC Light"/>
      </a:majorFont>
      <a:minorFont>
        <a:latin typeface="Gill Sans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itle &amp; Bullets - Left">
  <a:themeElements>
    <a:clrScheme name="Title &amp; Bullets - Le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Left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lnDef>
  </a:objectDefaults>
  <a:extraClrSchemeLst>
    <a:extraClrScheme>
      <a:clrScheme name="Title &amp; Bullets - Le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itle &amp; Bullets - 2 Column">
  <a:themeElements>
    <a:clrScheme name="Title &amp; Bullets - 2 Colum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 - 2 Column">
      <a:majorFont>
        <a:latin typeface="Helvetica"/>
        <a:ea typeface="Heiti SC Light"/>
        <a:cs typeface="Heiti SC Light"/>
      </a:majorFont>
      <a:minorFont>
        <a:latin typeface="Helvetica"/>
        <a:ea typeface="Heiti SC Light"/>
        <a:cs typeface="Heiti SC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Helvetica" charset="0"/>
            <a:ea typeface="Heiti SC Light" charset="-122"/>
            <a:cs typeface="Heiti SC Light" charset="-122"/>
            <a:sym typeface="Helvetica" charset="0"/>
          </a:defRPr>
        </a:defPPr>
      </a:lstStyle>
    </a:lnDef>
  </a:objectDefaults>
  <a:extraClrSchemeLst>
    <a:extraClrScheme>
      <a:clrScheme name="Title &amp; Bullets - 2 Colum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Pages>0</Pages>
  <Words>1338</Words>
  <Characters>0</Characters>
  <Application>Microsoft Macintosh PowerPoint</Application>
  <PresentationFormat>Custom</PresentationFormat>
  <Lines>0</Lines>
  <Paragraphs>124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11</vt:i4>
      </vt:variant>
      <vt:variant>
        <vt:lpstr>Slide Titles</vt:lpstr>
      </vt:variant>
      <vt:variant>
        <vt:i4>18</vt:i4>
      </vt:variant>
    </vt:vector>
  </HeadingPairs>
  <TitlesOfParts>
    <vt:vector size="35" baseType="lpstr">
      <vt:lpstr>Helvetica</vt:lpstr>
      <vt:lpstr>Heiti SC Light</vt:lpstr>
      <vt:lpstr>Heiti SC Medium</vt:lpstr>
      <vt:lpstr>Lucida Grande</vt:lpstr>
      <vt:lpstr>Gill Sans</vt:lpstr>
      <vt:lpstr>Arial</vt:lpstr>
      <vt:lpstr>Title &amp; Subtitle</vt:lpstr>
      <vt:lpstr>Title &amp; Bullets</vt:lpstr>
      <vt:lpstr>Title - Top</vt:lpstr>
      <vt:lpstr>Bullets</vt:lpstr>
      <vt:lpstr>Photo - Vertical</vt:lpstr>
      <vt:lpstr>Photo - Horizontal</vt:lpstr>
      <vt:lpstr>Blank</vt:lpstr>
      <vt:lpstr>Title &amp; Bullets - Left</vt:lpstr>
      <vt:lpstr>Title &amp; Bullets - 2 Column</vt:lpstr>
      <vt:lpstr>Title &amp; Bullets - Right</vt:lpstr>
      <vt:lpstr>Title, Bullets &amp; Photo</vt:lpstr>
      <vt:lpstr>A First Course on Kinetics and Reaction Engineering</vt:lpstr>
      <vt:lpstr>Where We’re Going</vt:lpstr>
      <vt:lpstr>Segregated Flow Model</vt:lpstr>
      <vt:lpstr>Variations on the Segregated Flow Model</vt:lpstr>
      <vt:lpstr>Questions?</vt:lpstr>
      <vt:lpstr>Activity 36.1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Where We’re Going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First Course on Kinetics and Reaction Engineering</dc:title>
  <dc:subject/>
  <dc:creator>Microsoft Office User</dc:creator>
  <cp:keywords/>
  <dc:description/>
  <cp:lastModifiedBy>Microsoft Office User</cp:lastModifiedBy>
  <cp:revision>1</cp:revision>
  <dcterms:created xsi:type="dcterms:W3CDTF">2015-12-16T20:16:47Z</dcterms:created>
  <dcterms:modified xsi:type="dcterms:W3CDTF">2015-12-16T20:18:55Z</dcterms:modified>
</cp:coreProperties>
</file>