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</p:sldMasterIdLst>
  <p:sldIdLst>
    <p:sldId id="256" r:id="rId13"/>
    <p:sldId id="257" r:id="rId14"/>
    <p:sldId id="263" r:id="rId15"/>
    <p:sldId id="271" r:id="rId16"/>
    <p:sldId id="258" r:id="rId17"/>
    <p:sldId id="264" r:id="rId18"/>
    <p:sldId id="265" r:id="rId19"/>
    <p:sldId id="260" r:id="rId20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808" y="-11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8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19248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003511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80183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087987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6184947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89645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067667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176910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1740001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7358764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8219972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30052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40745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45063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91011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238132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6685663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35702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275663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19754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2407761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8524051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6607088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464083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7726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422362"/>
      </p:ext>
    </p:extLst>
  </p:cSld>
  <p:clrMapOvr>
    <a:masterClrMapping/>
  </p:clrMapOvr>
  <p:transition xmlns:p14="http://schemas.microsoft.com/office/powerpoint/2010/main"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024710"/>
      </p:ext>
    </p:extLst>
  </p:cSld>
  <p:clrMapOvr>
    <a:masterClrMapping/>
  </p:clrMapOvr>
  <p:transition xmlns:p14="http://schemas.microsoft.com/office/powerpoint/2010/main"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906930"/>
      </p:ext>
    </p:extLst>
  </p:cSld>
  <p:clrMapOvr>
    <a:masterClrMapping/>
  </p:clrMapOvr>
  <p:transition xmlns:p14="http://schemas.microsoft.com/office/powerpoint/2010/main"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8571000"/>
      </p:ext>
    </p:extLst>
  </p:cSld>
  <p:clrMapOvr>
    <a:masterClrMapping/>
  </p:clrMapOvr>
  <p:transition xmlns:p14="http://schemas.microsoft.com/office/powerpoint/2010/main"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060707"/>
      </p:ext>
    </p:extLst>
  </p:cSld>
  <p:clrMapOvr>
    <a:masterClrMapping/>
  </p:clrMapOvr>
  <p:transition xmlns:p14="http://schemas.microsoft.com/office/powerpoint/2010/main"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12852"/>
      </p:ext>
    </p:extLst>
  </p:cSld>
  <p:clrMapOvr>
    <a:masterClrMapping/>
  </p:clrMapOvr>
  <p:transition xmlns:p14="http://schemas.microsoft.com/office/powerpoint/2010/main"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246969"/>
      </p:ext>
    </p:extLst>
  </p:cSld>
  <p:clrMapOvr>
    <a:masterClrMapping/>
  </p:clrMapOvr>
  <p:transition xmlns:p14="http://schemas.microsoft.com/office/powerpoint/2010/main"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7488137"/>
      </p:ext>
    </p:extLst>
  </p:cSld>
  <p:clrMapOvr>
    <a:masterClrMapping/>
  </p:clrMapOvr>
  <p:transition xmlns:p14="http://schemas.microsoft.com/office/powerpoint/2010/main"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0069172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509941"/>
      </p:ext>
    </p:extLst>
  </p:cSld>
  <p:clrMapOvr>
    <a:masterClrMapping/>
  </p:clrMapOvr>
  <p:transition xmlns:p14="http://schemas.microsoft.com/office/powerpoint/2010/main"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4797245"/>
      </p:ext>
    </p:extLst>
  </p:cSld>
  <p:clrMapOvr>
    <a:masterClrMapping/>
  </p:clrMapOvr>
  <p:transition xmlns:p14="http://schemas.microsoft.com/office/powerpoint/2010/main"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880723"/>
      </p:ext>
    </p:extLst>
  </p:cSld>
  <p:clrMapOvr>
    <a:masterClrMapping/>
  </p:clrMapOvr>
  <p:transition xmlns:p14="http://schemas.microsoft.com/office/powerpoint/2010/main"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186711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3743487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167545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62849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479267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6927045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7168546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643023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8912385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31448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59645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473209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269540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3325925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96611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72764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64688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5271463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3021269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1665480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7424219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6704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63465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278523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043347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8954711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63076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98957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01568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66500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2743527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2075656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4177679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041770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383409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61758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987708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0041754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79522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745181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516865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961394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9800556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4346007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4561642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77824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02178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00160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92548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5163144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167335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43209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19134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861822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569189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9393350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9152891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10312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780794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803862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787313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4736677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106474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931106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76973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139995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3471915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3838504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3498608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49344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1658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30635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941795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5529087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8708117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413057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006898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71366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9189266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0539590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5305750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16278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988260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245157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0743537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84841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1404481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175796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6888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08023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3728951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0918862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0694471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80398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531043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2015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35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  <a:p>
            <a:pPr marL="762000" lvl="1"/>
            <a:r>
              <a:rPr lang="en-US"/>
              <a:t>A. Alternatives to the Ideal Reactor Models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33. Axial Dispersion Model</a:t>
            </a:r>
          </a:p>
          <a:p>
            <a:pPr marL="1206500" lvl="2">
              <a:buClr>
                <a:srgbClr val="999999"/>
              </a:buClr>
            </a:pPr>
            <a:r>
              <a:rPr lang="en-US">
                <a:solidFill>
                  <a:srgbClr val="999999"/>
                </a:solidFill>
              </a:rPr>
              <a:t>34. 2-D and 3-D Tubular Reactor Models</a:t>
            </a:r>
          </a:p>
          <a:p>
            <a:pPr marL="1206500" lvl="2"/>
            <a:r>
              <a:rPr lang="en-US"/>
              <a:t>35. Zoned Reactor Models</a:t>
            </a:r>
          </a:p>
          <a:p>
            <a:pPr marL="1206500" lvl="2"/>
            <a:r>
              <a:rPr lang="en-US"/>
              <a:t>36. Segregated Flow Models</a:t>
            </a:r>
          </a:p>
          <a:p>
            <a:pPr marL="1206500" lvl="2"/>
            <a:r>
              <a:rPr lang="en-US"/>
              <a:t>37. Overview of Multi-Phase Reactors</a:t>
            </a:r>
          </a:p>
          <a:p>
            <a:pPr marL="762000" lvl="1"/>
            <a:r>
              <a:rPr lang="en-US"/>
              <a:t>B. Coupled Chemical and Physical Kinetics</a:t>
            </a:r>
          </a:p>
          <a:p>
            <a:pPr marL="1206500" lvl="2"/>
            <a:r>
              <a:rPr lang="en-US"/>
              <a:t>38. Heterogeneous Catalytic Reactions</a:t>
            </a:r>
          </a:p>
          <a:p>
            <a:pPr marL="1206500" lvl="2"/>
            <a:r>
              <a:rPr lang="en-US"/>
              <a:t>39. Gas-Liquid Reactions</a:t>
            </a:r>
          </a:p>
          <a:p>
            <a:pPr marL="1206500" lvl="2"/>
            <a:r>
              <a:rPr lang="en-US"/>
              <a:t>40. Gas-Solid Reactions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Zoned Reactor Models</a:t>
            </a:r>
          </a:p>
        </p:txBody>
      </p:sp>
      <p:sp>
        <p:nvSpPr>
          <p:cNvPr id="15362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Used when a reactor does not quite satisfy the assumptions of an ideal reactor model</a:t>
            </a:r>
          </a:p>
          <a:p>
            <a:r>
              <a:rPr lang="en-US"/>
              <a:t>Treat that reactor as if it contains different zones</a:t>
            </a:r>
          </a:p>
          <a:p>
            <a:pPr marL="762000" lvl="1"/>
            <a:r>
              <a:rPr lang="en-US"/>
              <a:t>Each zone behaves like an ideal reactor</a:t>
            </a:r>
          </a:p>
          <a:p>
            <a:pPr marL="762000" lvl="1"/>
            <a:r>
              <a:rPr lang="en-US"/>
              <a:t>The zones are connected to form a network</a:t>
            </a:r>
          </a:p>
          <a:p>
            <a:pPr marL="762000" lvl="1"/>
            <a:r>
              <a:rPr lang="en-US"/>
              <a:t>Adjustable parameters associated with the network can be used to adjust the performance of the zoned model to best match the performance of the actual reactor.</a:t>
            </a:r>
          </a:p>
          <a:p>
            <a:pPr marL="1206500" lvl="2"/>
            <a:r>
              <a:rPr lang="en-US"/>
              <a:t>number of zones</a:t>
            </a:r>
          </a:p>
          <a:p>
            <a:pPr marL="1206500" lvl="2"/>
            <a:r>
              <a:rPr lang="en-US"/>
              <a:t>relative sizes of zones</a:t>
            </a:r>
          </a:p>
          <a:p>
            <a:pPr marL="1206500" lvl="2"/>
            <a:r>
              <a:rPr lang="en-US"/>
              <a:t>fractional splits of network streams</a:t>
            </a:r>
          </a:p>
          <a:p>
            <a:r>
              <a:rPr lang="en-US"/>
              <a:t>Useful types of zones</a:t>
            </a:r>
          </a:p>
          <a:p>
            <a:pPr marL="762000" lvl="1"/>
            <a:r>
              <a:rPr lang="en-US"/>
              <a:t>PFR zone</a:t>
            </a:r>
          </a:p>
          <a:p>
            <a:pPr marL="1206500" lvl="2"/>
            <a:r>
              <a:rPr lang="en-US"/>
              <a:t>just like a PFR</a:t>
            </a:r>
          </a:p>
          <a:p>
            <a:pPr marL="762000" lvl="1"/>
            <a:r>
              <a:rPr lang="en-US"/>
              <a:t>CSTR zone</a:t>
            </a:r>
          </a:p>
          <a:p>
            <a:pPr marL="1206500" lvl="2"/>
            <a:r>
              <a:rPr lang="en-US"/>
              <a:t>just like a CSTR</a:t>
            </a:r>
          </a:p>
          <a:p>
            <a:pPr marL="762000" lvl="1"/>
            <a:r>
              <a:rPr lang="en-US"/>
              <a:t>Well-mixed stagnant CSTR zone</a:t>
            </a:r>
          </a:p>
          <a:p>
            <a:pPr marL="1206500" lvl="2"/>
            <a:r>
              <a:rPr lang="en-US"/>
              <a:t>like a CSTR except its inlet and outlet are connected at the same point in the zone network</a:t>
            </a:r>
          </a:p>
          <a:p>
            <a:pPr marL="1206500" lvl="2"/>
            <a:r>
              <a:rPr lang="en-US"/>
              <a:t>it draws its feed and returns its product at the same point in the network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 autoUpdateAnimBg="0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>
              <a:buNone/>
              <a:tabLst>
                <a:tab pos="9863138" algn="r"/>
              </a:tabLst>
            </a:pPr>
            <a:r>
              <a:rPr lang="en-US" dirty="0"/>
              <a:t>A tube that is 6 m long with an inside diameter of 7 cm is packed with pellets of solid catalyst. Reaction (1) takes place within this reactor at a constant temperature of 450 ºC and a constant pressure of 5 atm. The reactor will be fed 200 ft</a:t>
            </a:r>
            <a:r>
              <a:rPr lang="en-US" baseline="32000" dirty="0"/>
              <a:t>3</a:t>
            </a:r>
            <a:r>
              <a:rPr lang="en-US" dirty="0"/>
              <a:t> h</a:t>
            </a:r>
            <a:r>
              <a:rPr lang="en-US" baseline="32000" dirty="0"/>
              <a:t>-1</a:t>
            </a:r>
            <a:r>
              <a:rPr lang="en-US" dirty="0"/>
              <a:t> of a gas containing 15% A, 15% B and 70% I (an inert gas). Reaction (1) is one-half order in A and first order in B. Suppose that the packing in the tube is not uniform, and as a consequence 5% of the bed has a lower density (leading to a rate coefficient of 59.5 mol h</a:t>
            </a:r>
            <a:r>
              <a:rPr lang="en-US" baseline="32000" dirty="0"/>
              <a:t>-1</a:t>
            </a:r>
            <a:r>
              <a:rPr lang="en-US" dirty="0"/>
              <a:t> atm</a:t>
            </a:r>
            <a:r>
              <a:rPr lang="en-US" baseline="32000" dirty="0"/>
              <a:t>-0.5</a:t>
            </a:r>
            <a:r>
              <a:rPr lang="en-US" dirty="0"/>
              <a:t> m</a:t>
            </a:r>
            <a:r>
              <a:rPr lang="en-US" baseline="32000" dirty="0"/>
              <a:t>-3</a:t>
            </a:r>
            <a:r>
              <a:rPr lang="en-US" dirty="0"/>
              <a:t>), while the remainder has a higher density (with a rate coefficient of 72 mol h</a:t>
            </a:r>
            <a:r>
              <a:rPr lang="en-US" baseline="32000" dirty="0"/>
              <a:t>-1</a:t>
            </a:r>
            <a:r>
              <a:rPr lang="en-US" dirty="0"/>
              <a:t> atm</a:t>
            </a:r>
            <a:r>
              <a:rPr lang="en-US" baseline="32000" dirty="0"/>
              <a:t>-0.5</a:t>
            </a:r>
            <a:r>
              <a:rPr lang="en-US" dirty="0"/>
              <a:t> m</a:t>
            </a:r>
            <a:r>
              <a:rPr lang="en-US" baseline="32000" dirty="0"/>
              <a:t>-3</a:t>
            </a:r>
            <a:r>
              <a:rPr lang="en-US" dirty="0"/>
              <a:t>). Using a zoned reactor model with a well-mixed stagnant zone 3 m into the reactor representing the lower density region and modeling the remainder of the reactor as a PFR, calculate the conversion if 15% of the flow in the PFR is diverted to the well-mixed stagnant zone.</a:t>
            </a:r>
          </a:p>
          <a:p>
            <a:pPr marL="0" indent="0">
              <a:buNone/>
              <a:tabLst>
                <a:tab pos="9863138" algn="r"/>
              </a:tabLst>
            </a:pPr>
            <a:r>
              <a:rPr lang="en-US" dirty="0">
                <a:cs typeface="Lucida Grande" charset="0"/>
              </a:rPr>
              <a:t>2 A + B → 2 Z</a:t>
            </a:r>
            <a:r>
              <a:rPr lang="en-US" dirty="0"/>
              <a:t>	(1)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5765800"/>
            <a:ext cx="55753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Read through the problem statement and make a sketch of the network in which each flow stream, reactor, stream split and stream merge is labeled</a:t>
            </a:r>
          </a:p>
          <a:p>
            <a:r>
              <a:rPr lang="en-US"/>
              <a:t>Read through the problem statement a second time and (a) assign each quantity given in the problem statement to the appropriate variable symbol (b) choose a basis, if necessary and (c) determine what quantities the problem asks for and assign appropriate variable symbols to them</a:t>
            </a:r>
          </a:p>
          <a:p>
            <a:r>
              <a:rPr lang="en-US"/>
              <a:t>Write the design equations for each reactor in the network following the General Approach to Solving Quantitative Reaction Engineering Problems</a:t>
            </a:r>
          </a:p>
          <a:p>
            <a:r>
              <a:rPr lang="en-US"/>
              <a:t>If the design equations for any of the individual reactors can be solved at this point, do so and then repeat this step</a:t>
            </a:r>
          </a:p>
          <a:p>
            <a:r>
              <a:rPr lang="en-US"/>
              <a:t>Write mole and energy balances for each stream split and for each stream merge and solve any that can be solved</a:t>
            </a:r>
          </a:p>
          <a:p>
            <a:r>
              <a:rPr lang="en-US"/>
              <a:t>If the design equations for any of the individual reactors can be solved at this point, do so and then repeat this step</a:t>
            </a:r>
          </a:p>
          <a:p>
            <a:r>
              <a:rPr lang="en-US"/>
              <a:t>Solve all of the remaining equations simultaneously or, if possible, group them into sets that can be solved independently and solve each set</a:t>
            </a:r>
          </a:p>
          <a:p>
            <a:r>
              <a:rPr lang="en-US"/>
              <a:t>After the all of the equations have been solved, use the results to calculate any other requested quantities or plots</a:t>
            </a:r>
          </a:p>
        </p:txBody>
      </p:sp>
      <p:sp>
        <p:nvSpPr>
          <p:cNvPr id="18434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General Approach to Reactor Network Problems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Read through the problem statement and make a sketch of the network in which each flow stream, reactor, stream split and stream merge is labeled</a:t>
            </a:r>
          </a:p>
          <a:p>
            <a:pPr marL="762000" lvl="1"/>
            <a:r>
              <a:rPr lang="en-US" dirty="0"/>
              <a:t>Recall from </a:t>
            </a:r>
            <a:r>
              <a:rPr lang="en-US" dirty="0" smtClean="0"/>
              <a:t>today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informational reading, these two diagrams are completely equivalent</a:t>
            </a:r>
          </a:p>
          <a:p>
            <a:pPr marL="762000" lvl="1"/>
            <a:r>
              <a:rPr lang="en-US" dirty="0" smtClean="0"/>
              <a:t>I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ve </a:t>
            </a:r>
            <a:r>
              <a:rPr lang="en-US" dirty="0"/>
              <a:t>labeled the flow streams, </a:t>
            </a:r>
            <a:r>
              <a:rPr lang="en-US" dirty="0" smtClean="0"/>
              <a:t>stream </a:t>
            </a:r>
            <a:r>
              <a:rPr lang="en-US" dirty="0"/>
              <a:t>split </a:t>
            </a:r>
            <a:r>
              <a:rPr lang="en-US" dirty="0" smtClean="0"/>
              <a:t>and </a:t>
            </a:r>
            <a:r>
              <a:rPr lang="en-US" dirty="0"/>
              <a:t>stream </a:t>
            </a:r>
            <a:r>
              <a:rPr lang="en-US" dirty="0" smtClean="0"/>
              <a:t>merge </a:t>
            </a:r>
            <a:r>
              <a:rPr lang="en-US" dirty="0"/>
              <a:t>so everyone will have the same notation</a:t>
            </a:r>
          </a:p>
        </p:txBody>
      </p:sp>
      <p:sp>
        <p:nvSpPr>
          <p:cNvPr id="19458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General Approach to Reactor Network Problems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3441700"/>
            <a:ext cx="55753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6400" y="6388100"/>
            <a:ext cx="7112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2765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  <a:p>
            <a:pPr marL="762000" lvl="1"/>
            <a:r>
              <a:rPr lang="en-US"/>
              <a:t>A. Alternatives to the Ideal Reactor Models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33. Axial Dispersion Model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34. 2-D and 3-D Tubular Reactor Models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35. Zoned Reactor Models</a:t>
            </a:r>
          </a:p>
          <a:p>
            <a:pPr marL="1206500" lvl="2"/>
            <a:r>
              <a:rPr lang="en-US"/>
              <a:t>36. Segregated Flow Models</a:t>
            </a:r>
          </a:p>
          <a:p>
            <a:pPr marL="1206500" lvl="2"/>
            <a:r>
              <a:rPr lang="en-US"/>
              <a:t>37. Overview of Multi-Phase Reactors</a:t>
            </a:r>
          </a:p>
          <a:p>
            <a:pPr marL="762000" lvl="1"/>
            <a:r>
              <a:rPr lang="en-US"/>
              <a:t>B. Coupled Chemical and Physical Kinetics</a:t>
            </a:r>
          </a:p>
          <a:p>
            <a:pPr marL="1206500" lvl="2"/>
            <a:r>
              <a:rPr lang="en-US"/>
              <a:t>38. Heterogeneous Catalytic Reactions</a:t>
            </a:r>
          </a:p>
          <a:p>
            <a:pPr marL="1206500" lvl="2"/>
            <a:r>
              <a:rPr lang="en-US"/>
              <a:t>39. Gas-Liquid Reactions</a:t>
            </a:r>
          </a:p>
          <a:p>
            <a:pPr marL="1206500" lvl="2"/>
            <a:r>
              <a:rPr lang="en-US"/>
              <a:t>40. Gas-Solid Reactions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849</Words>
  <Characters>0</Characters>
  <Application>Microsoft Macintosh PowerPoint</Application>
  <PresentationFormat>Custom</PresentationFormat>
  <Lines>0</Lines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8</vt:i4>
      </vt:variant>
    </vt:vector>
  </HeadingPairs>
  <TitlesOfParts>
    <vt:vector size="25" baseType="lpstr">
      <vt:lpstr>Helvetica</vt:lpstr>
      <vt:lpstr>Heiti SC Light</vt:lpstr>
      <vt:lpstr>Heiti SC Medium</vt:lpstr>
      <vt:lpstr>Lucida Grande</vt:lpstr>
      <vt:lpstr>Gill Sans</vt:lpstr>
      <vt:lpstr>Title &amp; Subtitle</vt:lpstr>
      <vt:lpstr>Title &amp; Bullets</vt:lpstr>
      <vt:lpstr>Title - Top</vt:lpstr>
      <vt:lpstr>Bullets</vt:lpstr>
      <vt:lpstr>Photo - Vertical</vt:lpstr>
      <vt:lpstr>Photo - Horizontal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Title &amp; Subtitle</vt:lpstr>
      <vt:lpstr>A First Course on Kinetics and Reaction Engineering</vt:lpstr>
      <vt:lpstr>Where We’re Going</vt:lpstr>
      <vt:lpstr>Zoned Reactor Models</vt:lpstr>
      <vt:lpstr>Questions?</vt:lpstr>
      <vt:lpstr>PowerPoint Presentation</vt:lpstr>
      <vt:lpstr>General Approach to Reactor Network Problems</vt:lpstr>
      <vt:lpstr>General Approach to Reactor Network Problems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2</cp:revision>
  <dcterms:modified xsi:type="dcterms:W3CDTF">2015-12-10T17:45:19Z</dcterms:modified>
</cp:coreProperties>
</file>