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58" r:id="rId14"/>
    <p:sldId id="259" r:id="rId15"/>
    <p:sldId id="271" r:id="rId16"/>
    <p:sldId id="262" r:id="rId17"/>
    <p:sldId id="263" r:id="rId18"/>
    <p:sldId id="260" r:id="rId19"/>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232"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37470317"/>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80207505"/>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16916891"/>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5744141"/>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04257593"/>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2462214"/>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32620900"/>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06888118"/>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462593"/>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7801562"/>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67427082"/>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563064"/>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3806927"/>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5622311"/>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65281153"/>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7159174"/>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67533166"/>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71830"/>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4167463"/>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68174746"/>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4617051"/>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59843586"/>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18345427"/>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79933100"/>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4433930"/>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85229748"/>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18326777"/>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94292033"/>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8803881"/>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38642102"/>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0581071"/>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6648882"/>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64214489"/>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61971267"/>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79677781"/>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5525254"/>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9488680"/>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34119223"/>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1102383"/>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47543577"/>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41577711"/>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0568307"/>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20861717"/>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0847131"/>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6398348"/>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31994341"/>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3651581"/>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8658861"/>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3524977"/>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54794337"/>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1316085"/>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95887194"/>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7449559"/>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79280579"/>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75007726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7520882"/>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1929954"/>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1713840"/>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75164036"/>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7187123"/>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3966379"/>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37771179"/>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4008991"/>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0987333"/>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83887037"/>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92980837"/>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9016176"/>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64755454"/>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2034994"/>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19560742"/>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98165679"/>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2166283"/>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1307160"/>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58633854"/>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0087595"/>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30290011"/>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5322008"/>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10627685"/>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73846187"/>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22351226"/>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3543093"/>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79480609"/>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97587480"/>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6044214"/>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68007452"/>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249713606"/>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7304994"/>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7322140"/>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3108048"/>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42719"/>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3935659"/>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104293735"/>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7986474"/>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46633860"/>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97649631"/>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2047973"/>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54187442"/>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73096061"/>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6013411"/>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31996318"/>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40642715"/>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8044972"/>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7292586"/>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60724194"/>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5212203"/>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99318640"/>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06999330"/>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3012687"/>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2422391"/>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8154481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41318136"/>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7161821"/>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68533557"/>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03412368"/>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4395057"/>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28487301"/>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0112937"/>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19598373"/>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02377422"/>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2628353"/>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3438871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2015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 Id="rId3"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3.emf"/><Relationship Id="rId3"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33</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t>A. Alternatives to the Ideal Reactor Models</a:t>
            </a:r>
          </a:p>
          <a:p>
            <a:pPr marL="1206500" lvl="2"/>
            <a:r>
              <a:rPr lang="en-US"/>
              <a:t>33. Axial Dispersion Model</a:t>
            </a:r>
          </a:p>
          <a:p>
            <a:pPr marL="1206500" lvl="2"/>
            <a:r>
              <a:rPr lang="en-US"/>
              <a:t>34. 2-D and 3-D Tubular Reactor Models</a:t>
            </a:r>
          </a:p>
          <a:p>
            <a:pPr marL="1206500" lvl="2"/>
            <a:r>
              <a:rPr lang="en-US"/>
              <a:t>35. Zoned Reactor Models</a:t>
            </a:r>
          </a:p>
          <a:p>
            <a:pPr marL="1206500" lvl="2"/>
            <a:r>
              <a:rPr lang="en-US"/>
              <a:t>36. Segregated Flow Models</a:t>
            </a:r>
          </a:p>
          <a:p>
            <a:pPr marL="1206500" lvl="2"/>
            <a:r>
              <a:rPr lang="en-US"/>
              <a:t>37. Overview of Multi-Phase Reactors</a:t>
            </a:r>
          </a:p>
          <a:p>
            <a:pPr marL="762000" lvl="1"/>
            <a:r>
              <a:rPr lang="en-US"/>
              <a:t>B. Coupled Chemical and Physical Kinetics</a:t>
            </a:r>
          </a:p>
          <a:p>
            <a:pPr marL="1206500" lvl="2"/>
            <a:r>
              <a:rPr lang="en-US"/>
              <a:t>38. Heterogeneous Catalytic Reactions</a:t>
            </a:r>
          </a:p>
          <a:p>
            <a:pPr marL="1206500" lvl="2"/>
            <a:r>
              <a:rPr lang="en-US"/>
              <a:t>39. Gas-Liquid Reactions</a:t>
            </a:r>
          </a:p>
          <a:p>
            <a:pPr marL="1206500" lvl="2"/>
            <a:r>
              <a:rPr lang="en-US"/>
              <a:t>40. Gas-Solid Reactions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Axial Dispersion Model</a:t>
            </a:r>
          </a:p>
        </p:txBody>
      </p:sp>
      <p:sp>
        <p:nvSpPr>
          <p:cNvPr id="14338" name="Rectangle 2"/>
          <p:cNvSpPr>
            <a:spLocks noChangeArrowheads="1"/>
          </p:cNvSpPr>
          <p:nvPr>
            <p:ph type="body" idx="1"/>
          </p:nvPr>
        </p:nvSpPr>
        <p:spPr>
          <a:ln/>
        </p:spPr>
        <p:txBody>
          <a:bodyPr/>
          <a:lstStyle/>
          <a:p>
            <a:r>
              <a:rPr lang="en-US" dirty="0"/>
              <a:t>The axial dispersion model is a modified form of the plug flow reactor model</a:t>
            </a:r>
          </a:p>
          <a:p>
            <a:pPr marL="762000" lvl="1"/>
            <a:r>
              <a:rPr lang="en-US" dirty="0"/>
              <a:t>it adds a diffusion-like term that accounts for mixing in the axial direction</a:t>
            </a:r>
          </a:p>
          <a:p>
            <a:pPr marL="762000" lvl="1"/>
            <a:endParaRPr lang="en-US" dirty="0"/>
          </a:p>
          <a:p>
            <a:pPr marL="762000" lvl="1"/>
            <a:endParaRPr lang="en-US" dirty="0"/>
          </a:p>
          <a:p>
            <a:pPr marL="762000" lvl="1"/>
            <a:r>
              <a:rPr lang="en-US" dirty="0"/>
              <a:t>the quantity </a:t>
            </a:r>
            <a:r>
              <a:rPr lang="en-US" i="1" dirty="0" err="1"/>
              <a:t>D</a:t>
            </a:r>
            <a:r>
              <a:rPr lang="en-US" i="1" baseline="-6000" dirty="0" err="1"/>
              <a:t>ax</a:t>
            </a:r>
            <a:r>
              <a:rPr lang="en-US" dirty="0"/>
              <a:t> is not a diffusion coefficient</a:t>
            </a:r>
          </a:p>
          <a:p>
            <a:pPr marL="1206500" lvl="2"/>
            <a:r>
              <a:rPr lang="en-US" dirty="0"/>
              <a:t>it is called the dispersion coefficient</a:t>
            </a:r>
          </a:p>
          <a:p>
            <a:pPr marL="1206500" lvl="2"/>
            <a:r>
              <a:rPr lang="en-US" dirty="0"/>
              <a:t>it has one value that is used for all species being modeled</a:t>
            </a:r>
          </a:p>
          <a:p>
            <a:pPr marL="1206500" lvl="2"/>
            <a:r>
              <a:rPr lang="en-US" dirty="0"/>
              <a:t>it can be found</a:t>
            </a:r>
          </a:p>
          <a:p>
            <a:pPr marL="1651000" lvl="3"/>
            <a:r>
              <a:rPr lang="en-US" dirty="0"/>
              <a:t>from correlations of the axial </a:t>
            </a:r>
            <a:r>
              <a:rPr lang="en-US" dirty="0" err="1"/>
              <a:t>Peclet</a:t>
            </a:r>
            <a:r>
              <a:rPr lang="en-US" dirty="0"/>
              <a:t> number (or its inverse, the dispersion number) as a function of the Reynolds number</a:t>
            </a:r>
          </a:p>
          <a:p>
            <a:pPr marL="1651000" lvl="3"/>
            <a:endParaRPr lang="en-US" dirty="0"/>
          </a:p>
          <a:p>
            <a:pPr marL="1651000" lvl="3"/>
            <a:endParaRPr lang="en-US" dirty="0"/>
          </a:p>
          <a:p>
            <a:pPr marL="1651000" lvl="3"/>
            <a:r>
              <a:rPr lang="en-US" dirty="0"/>
              <a:t>experimentally, for example using stimulus and response measurements involving a tracer (as is done when measuring the age function</a:t>
            </a:r>
          </a:p>
          <a:p>
            <a:r>
              <a:rPr lang="en-US" dirty="0"/>
              <a:t>In commercial scale packed bed reactors, including axial dispersion </a:t>
            </a:r>
            <a:r>
              <a:rPr lang="en-US" dirty="0" smtClean="0"/>
              <a:t>doesn</a:t>
            </a:r>
            <a:r>
              <a:rPr lang="en-US" dirty="0" smtClean="0">
                <a:latin typeface="Arial"/>
              </a:rPr>
              <a:t>’</a:t>
            </a:r>
            <a:r>
              <a:rPr lang="en-US" dirty="0" smtClean="0"/>
              <a:t>t </a:t>
            </a:r>
            <a:r>
              <a:rPr lang="en-US" dirty="0"/>
              <a:t>affect conversion as long as the reactor length is greater than ca. 50 catalyst particle diameters</a:t>
            </a:r>
          </a:p>
          <a:p>
            <a:pPr marL="762000" lvl="1"/>
            <a:r>
              <a:rPr lang="en-US" dirty="0"/>
              <a:t>The axial dispersion model can still be used to empirically model a reactor</a:t>
            </a:r>
          </a:p>
          <a:p>
            <a:pPr marL="762000" lvl="1"/>
            <a:r>
              <a:rPr lang="en-US" dirty="0"/>
              <a:t>When </a:t>
            </a:r>
            <a:r>
              <a:rPr lang="en-US" i="1" dirty="0" err="1"/>
              <a:t>D</a:t>
            </a:r>
            <a:r>
              <a:rPr lang="en-US" i="1" baseline="-6000" dirty="0" err="1"/>
              <a:t>ax</a:t>
            </a:r>
            <a:r>
              <a:rPr lang="en-US" dirty="0"/>
              <a:t> = 0, it is a PFR; as </a:t>
            </a:r>
            <a:r>
              <a:rPr lang="en-US" i="1" dirty="0" err="1"/>
              <a:t>D</a:t>
            </a:r>
            <a:r>
              <a:rPr lang="en-US" i="1" baseline="-6000" dirty="0" err="1"/>
              <a:t>ax</a:t>
            </a:r>
            <a:r>
              <a:rPr lang="en-US" dirty="0"/>
              <a:t> becomes very large, it approaches a CSTR</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3800" y="2749550"/>
            <a:ext cx="34163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5524500"/>
            <a:ext cx="1211263"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Boundary Conditions and Numerical Solution</a:t>
            </a:r>
          </a:p>
        </p:txBody>
      </p:sp>
      <p:sp>
        <p:nvSpPr>
          <p:cNvPr id="15362" name="Rectangle 2"/>
          <p:cNvSpPr>
            <a:spLocks noChangeArrowheads="1"/>
          </p:cNvSpPr>
          <p:nvPr>
            <p:ph type="body" idx="1"/>
          </p:nvPr>
        </p:nvSpPr>
        <p:spPr>
          <a:xfrm>
            <a:off x="1270000" y="1308100"/>
            <a:ext cx="10464800" cy="7607300"/>
          </a:xfrm>
          <a:ln/>
        </p:spPr>
        <p:txBody>
          <a:bodyPr/>
          <a:lstStyle/>
          <a:p>
            <a:r>
              <a:rPr lang="en-US"/>
              <a:t>The axial dispersion model is a second order differential equation</a:t>
            </a:r>
          </a:p>
          <a:p>
            <a:pPr marL="762000" lvl="1"/>
            <a:r>
              <a:rPr lang="en-US"/>
              <a:t>There are several ways the boundary conditions could be formulated</a:t>
            </a:r>
          </a:p>
          <a:p>
            <a:pPr marL="762000" lvl="1"/>
            <a:r>
              <a:rPr lang="en-US"/>
              <a:t>Danckwerts boundary conditions are very common</a:t>
            </a:r>
          </a:p>
          <a:p>
            <a:pPr marL="762000" lvl="1"/>
            <a:endParaRPr lang="en-US"/>
          </a:p>
          <a:p>
            <a:pPr marL="762000" lvl="1"/>
            <a:endParaRPr lang="en-US"/>
          </a:p>
          <a:p>
            <a:pPr marL="762000" lvl="1"/>
            <a:endParaRPr lang="en-US"/>
          </a:p>
          <a:p>
            <a:endParaRPr lang="en-US"/>
          </a:p>
          <a:p>
            <a:r>
              <a:rPr lang="en-US"/>
              <a:t>First Danckwerts boundary condition recognizes that as soon as the feed enters the reactor, it will be diluted by axial mixing</a:t>
            </a:r>
          </a:p>
          <a:p>
            <a:pPr marL="762000" lvl="1"/>
            <a:r>
              <a:rPr lang="en-US"/>
              <a:t>Much like what happens to feed entering a CSTR</a:t>
            </a:r>
          </a:p>
          <a:p>
            <a:pPr marL="762000" lvl="1"/>
            <a:r>
              <a:rPr lang="en-US"/>
              <a:t>It requires that the flow of A upstream of the reactor entrance (where no mixing has occurred) must be equal to the net flow of A (due to convection and mixing) at the inlet to the reactor</a:t>
            </a:r>
          </a:p>
          <a:p>
            <a:r>
              <a:rPr lang="en-US"/>
              <a:t>Second Danckwerts boundary condition simply requires that the concentration stops changing at the point where the flow leaves the reactor.</a:t>
            </a:r>
          </a:p>
          <a:p>
            <a:r>
              <a:rPr lang="en-US"/>
              <a:t>The axial dispersion model involves mixed boundary value ordinary differential equations</a:t>
            </a:r>
          </a:p>
          <a:p>
            <a:pPr marL="762000" lvl="1"/>
            <a:r>
              <a:rPr lang="en-US"/>
              <a:t>Numerical solution requires different methods than are used for initial value problems</a:t>
            </a:r>
          </a:p>
          <a:p>
            <a:pPr marL="762000" lvl="1"/>
            <a:r>
              <a:rPr lang="en-US"/>
              <a:t>Discussed in Supplemental Unit S6</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6800" y="2463800"/>
            <a:ext cx="49276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6800" y="3213100"/>
            <a:ext cx="2555875" cy="8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body" idx="1"/>
          </p:nvPr>
        </p:nvSpPr>
        <p:spPr>
          <a:ln/>
        </p:spPr>
        <p:txBody>
          <a:bodyPr/>
          <a:lstStyle/>
          <a:p>
            <a:pPr marL="0" indent="0">
              <a:buNone/>
              <a:tabLst>
                <a:tab pos="9863138" algn="r"/>
                <a:tab pos="9863138" algn="r"/>
              </a:tabLst>
            </a:pPr>
            <a:r>
              <a:rPr lang="en-US">
                <a:latin typeface="Arial" charset="0"/>
                <a:cs typeface="Arial" charset="0"/>
                <a:sym typeface="Arial" charset="0"/>
              </a:rPr>
              <a:t>Suppose liquid phase reaction (1) is second order in the concentration of A. The reaction proceeds isothermally with a rate coefficient equal to 0.05 dm</a:t>
            </a:r>
            <a:r>
              <a:rPr lang="en-US" baseline="32000">
                <a:latin typeface="Arial" charset="0"/>
                <a:cs typeface="Arial" charset="0"/>
                <a:sym typeface="Arial" charset="0"/>
              </a:rPr>
              <a:t>3</a:t>
            </a:r>
            <a:r>
              <a:rPr lang="en-US">
                <a:latin typeface="Arial" charset="0"/>
                <a:cs typeface="Arial" charset="0"/>
                <a:sym typeface="Arial" charset="0"/>
              </a:rPr>
              <a:t> mol</a:t>
            </a:r>
            <a:r>
              <a:rPr lang="en-US" baseline="32000">
                <a:latin typeface="Arial" charset="0"/>
                <a:cs typeface="Arial" charset="0"/>
                <a:sym typeface="Arial" charset="0"/>
              </a:rPr>
              <a:t>-1</a:t>
            </a:r>
            <a:r>
              <a:rPr lang="en-US">
                <a:latin typeface="Arial" charset="0"/>
                <a:cs typeface="Arial" charset="0"/>
                <a:sym typeface="Arial" charset="0"/>
              </a:rPr>
              <a:t> min</a:t>
            </a:r>
            <a:r>
              <a:rPr lang="en-US" baseline="32000">
                <a:latin typeface="Arial" charset="0"/>
                <a:cs typeface="Arial" charset="0"/>
                <a:sym typeface="Arial" charset="0"/>
              </a:rPr>
              <a:t>-1</a:t>
            </a:r>
            <a:r>
              <a:rPr lang="en-US">
                <a:latin typeface="Arial" charset="0"/>
                <a:cs typeface="Arial" charset="0"/>
                <a:sym typeface="Arial" charset="0"/>
              </a:rPr>
              <a:t>. The liquid density is constant. The feed to the process is taken from a tank containing A at a concentration of 1 M and enters the reactor with a superficial velocity of 6.0 dm min</a:t>
            </a:r>
            <a:r>
              <a:rPr lang="en-US" baseline="32000">
                <a:latin typeface="Arial" charset="0"/>
                <a:cs typeface="Arial" charset="0"/>
                <a:sym typeface="Arial" charset="0"/>
              </a:rPr>
              <a:t>-1</a:t>
            </a:r>
            <a:r>
              <a:rPr lang="en-US">
                <a:latin typeface="Arial" charset="0"/>
                <a:cs typeface="Arial" charset="0"/>
                <a:sym typeface="Arial" charset="0"/>
              </a:rPr>
              <a:t>. Plot the concentration of A versus axial position within a tubular reactor for axial dispersion coefficients of 0.1, 1, 10, 100 and 1000 dm</a:t>
            </a:r>
            <a:r>
              <a:rPr lang="en-US" baseline="32000">
                <a:latin typeface="Arial" charset="0"/>
                <a:cs typeface="Arial" charset="0"/>
                <a:sym typeface="Arial" charset="0"/>
              </a:rPr>
              <a:t>2</a:t>
            </a:r>
            <a:r>
              <a:rPr lang="en-US">
                <a:latin typeface="Arial" charset="0"/>
                <a:cs typeface="Arial" charset="0"/>
                <a:sym typeface="Arial" charset="0"/>
              </a:rPr>
              <a:t> min</a:t>
            </a:r>
            <a:r>
              <a:rPr lang="en-US" baseline="32000">
                <a:latin typeface="Arial" charset="0"/>
                <a:cs typeface="Arial" charset="0"/>
                <a:sym typeface="Arial" charset="0"/>
              </a:rPr>
              <a:t>-1</a:t>
            </a:r>
            <a:r>
              <a:rPr lang="en-US">
                <a:latin typeface="Arial" charset="0"/>
                <a:cs typeface="Arial" charset="0"/>
                <a:sym typeface="Arial" charset="0"/>
              </a:rPr>
              <a:t>.</a:t>
            </a:r>
            <a:endParaRPr lang="en-US"/>
          </a:p>
          <a:p>
            <a:pPr marL="0" indent="0">
              <a:buNone/>
              <a:tabLst>
                <a:tab pos="9863138" algn="r"/>
                <a:tab pos="9863138" algn="r"/>
              </a:tabLst>
            </a:pPr>
            <a:endParaRPr lang="en-US"/>
          </a:p>
          <a:p>
            <a:pPr marL="0" indent="0">
              <a:buNone/>
              <a:tabLst>
                <a:tab pos="9863138" algn="r"/>
                <a:tab pos="9863138" algn="r"/>
              </a:tabLst>
            </a:pPr>
            <a:r>
              <a:rPr lang="en-US">
                <a:cs typeface="Lucida Grande" charset="0"/>
              </a:rPr>
              <a:t>A → B</a:t>
            </a:r>
            <a:r>
              <a:rPr lang="en-US"/>
              <a:t>	(1)</a:t>
            </a:r>
          </a:p>
          <a:p>
            <a:pPr marL="0" indent="0">
              <a:spcBef>
                <a:spcPts val="3000"/>
              </a:spcBef>
              <a:buNone/>
              <a:tabLst>
                <a:tab pos="9863138" algn="r"/>
                <a:tab pos="9863138" algn="r"/>
              </a:tabLst>
            </a:pPr>
            <a:r>
              <a:rPr lang="en-US"/>
              <a:t>Read through the problem statement. Each time you encounter a quantity, write it down and equate it to the appropriate variable. When you have completed doing so, if there are any additional constant quantities that you know will be needed and that can be calculated from the values you found, write the equations needed for doing so.</a:t>
            </a:r>
          </a:p>
        </p:txBody>
      </p:sp>
      <p:sp>
        <p:nvSpPr>
          <p:cNvPr id="17410" name="Rectangle 2"/>
          <p:cNvSpPr>
            <a:spLocks noChangeArrowheads="1"/>
          </p:cNvSpPr>
          <p:nvPr>
            <p:ph type="title"/>
          </p:nvPr>
        </p:nvSpPr>
        <p:spPr>
          <a:ln/>
        </p:spPr>
        <p:txBody>
          <a:bodyPr/>
          <a:lstStyle/>
          <a:p>
            <a:r>
              <a:rPr lang="en-US"/>
              <a:t>Activity 33.1</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body" idx="1"/>
          </p:nvPr>
        </p:nvSpPr>
        <p:spPr>
          <a:ln/>
        </p:spPr>
        <p:txBody>
          <a:bodyPr/>
          <a:lstStyle/>
          <a:p>
            <a:pPr marL="0" indent="0">
              <a:buNone/>
              <a:tabLst>
                <a:tab pos="9863138" algn="r"/>
                <a:tab pos="9863138" algn="r"/>
                <a:tab pos="9863138" algn="r"/>
              </a:tabLst>
            </a:pPr>
            <a:r>
              <a:rPr lang="en-US">
                <a:latin typeface="Arial" charset="0"/>
                <a:cs typeface="Arial" charset="0"/>
                <a:sym typeface="Arial" charset="0"/>
              </a:rPr>
              <a:t>Suppose liquid phase reaction (1) is second order in the concentration of A. The reaction proceeds isothermally with a rate coefficient equal to 0.05 dm</a:t>
            </a:r>
            <a:r>
              <a:rPr lang="en-US" baseline="32000">
                <a:latin typeface="Arial" charset="0"/>
                <a:cs typeface="Arial" charset="0"/>
                <a:sym typeface="Arial" charset="0"/>
              </a:rPr>
              <a:t>3</a:t>
            </a:r>
            <a:r>
              <a:rPr lang="en-US">
                <a:latin typeface="Arial" charset="0"/>
                <a:cs typeface="Arial" charset="0"/>
                <a:sym typeface="Arial" charset="0"/>
              </a:rPr>
              <a:t> mol</a:t>
            </a:r>
            <a:r>
              <a:rPr lang="en-US" baseline="32000">
                <a:latin typeface="Arial" charset="0"/>
                <a:cs typeface="Arial" charset="0"/>
                <a:sym typeface="Arial" charset="0"/>
              </a:rPr>
              <a:t>-1</a:t>
            </a:r>
            <a:r>
              <a:rPr lang="en-US">
                <a:latin typeface="Arial" charset="0"/>
                <a:cs typeface="Arial" charset="0"/>
                <a:sym typeface="Arial" charset="0"/>
              </a:rPr>
              <a:t> min</a:t>
            </a:r>
            <a:r>
              <a:rPr lang="en-US" baseline="32000">
                <a:latin typeface="Arial" charset="0"/>
                <a:cs typeface="Arial" charset="0"/>
                <a:sym typeface="Arial" charset="0"/>
              </a:rPr>
              <a:t>-1</a:t>
            </a:r>
            <a:r>
              <a:rPr lang="en-US">
                <a:latin typeface="Arial" charset="0"/>
                <a:cs typeface="Arial" charset="0"/>
                <a:sym typeface="Arial" charset="0"/>
              </a:rPr>
              <a:t>. The liquid density is constant. The feed to the process is taken from a tank containing A at a concentration of 1 M and enters the reactor with a superficial velocity of 6.0 dm min</a:t>
            </a:r>
            <a:r>
              <a:rPr lang="en-US" baseline="32000">
                <a:latin typeface="Arial" charset="0"/>
                <a:cs typeface="Arial" charset="0"/>
                <a:sym typeface="Arial" charset="0"/>
              </a:rPr>
              <a:t>-1</a:t>
            </a:r>
            <a:r>
              <a:rPr lang="en-US">
                <a:latin typeface="Arial" charset="0"/>
                <a:cs typeface="Arial" charset="0"/>
                <a:sym typeface="Arial" charset="0"/>
              </a:rPr>
              <a:t>. Plot the concentration of A versus axial position within a tubular reactor for axial dispersion coefficients of 0.1, 1, 10, 100 and 1000 dm</a:t>
            </a:r>
            <a:r>
              <a:rPr lang="en-US" baseline="32000">
                <a:latin typeface="Arial" charset="0"/>
                <a:cs typeface="Arial" charset="0"/>
                <a:sym typeface="Arial" charset="0"/>
              </a:rPr>
              <a:t>2</a:t>
            </a:r>
            <a:r>
              <a:rPr lang="en-US">
                <a:latin typeface="Arial" charset="0"/>
                <a:cs typeface="Arial" charset="0"/>
                <a:sym typeface="Arial" charset="0"/>
              </a:rPr>
              <a:t> min</a:t>
            </a:r>
            <a:r>
              <a:rPr lang="en-US" baseline="32000">
                <a:latin typeface="Arial" charset="0"/>
                <a:cs typeface="Arial" charset="0"/>
                <a:sym typeface="Arial" charset="0"/>
              </a:rPr>
              <a:t>-1</a:t>
            </a:r>
            <a:r>
              <a:rPr lang="en-US">
                <a:latin typeface="Arial" charset="0"/>
                <a:cs typeface="Arial" charset="0"/>
                <a:sym typeface="Arial" charset="0"/>
              </a:rPr>
              <a:t>.</a:t>
            </a:r>
            <a:endParaRPr lang="en-US"/>
          </a:p>
          <a:p>
            <a:pPr marL="0" indent="0">
              <a:buNone/>
              <a:tabLst>
                <a:tab pos="9863138" algn="r"/>
                <a:tab pos="9863138" algn="r"/>
                <a:tab pos="9863138" algn="r"/>
              </a:tabLst>
            </a:pPr>
            <a:endParaRPr lang="en-US"/>
          </a:p>
          <a:p>
            <a:pPr marL="0" indent="0">
              <a:buNone/>
              <a:tabLst>
                <a:tab pos="9863138" algn="r"/>
                <a:tab pos="9863138" algn="r"/>
                <a:tab pos="9863138" algn="r"/>
              </a:tabLst>
            </a:pPr>
            <a:r>
              <a:rPr lang="en-US">
                <a:cs typeface="Lucida Grande" charset="0"/>
              </a:rPr>
              <a:t>A → B</a:t>
            </a:r>
            <a:r>
              <a:rPr lang="en-US"/>
              <a:t>	(1)</a:t>
            </a:r>
          </a:p>
          <a:p>
            <a:pPr marL="0" indent="0">
              <a:spcBef>
                <a:spcPts val="3000"/>
              </a:spcBef>
              <a:buNone/>
              <a:tabLst>
                <a:tab pos="9863138" algn="r"/>
                <a:tab pos="9863138" algn="r"/>
                <a:tab pos="9863138" algn="r"/>
              </a:tabLst>
            </a:pPr>
            <a:r>
              <a:rPr lang="en-US"/>
              <a:t>Generate the mole balance design equations needed to model the axially-dispersed tubular reactor by simplification of the general design equations found in Unit 33 or on the AFCoKaRE Exam Handout.</a:t>
            </a:r>
            <a:endParaRPr lang="en-US">
              <a:latin typeface="Arial" charset="0"/>
              <a:sym typeface="Arial" charset="0"/>
            </a:endParaRPr>
          </a:p>
          <a:p>
            <a:pPr marL="0" indent="0">
              <a:buNone/>
              <a:tabLst>
                <a:tab pos="9863138" algn="r"/>
                <a:tab pos="9863138" algn="r"/>
                <a:tab pos="9863138" algn="r"/>
              </a:tabLst>
            </a:pPr>
            <a:endParaRPr lang="en-US"/>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662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t>A. Alternatives to the Ideal Reactor Models</a:t>
            </a:r>
          </a:p>
          <a:p>
            <a:pPr marL="1206500" lvl="2">
              <a:buClr>
                <a:srgbClr val="B3B3B3"/>
              </a:buClr>
            </a:pPr>
            <a:r>
              <a:rPr lang="en-US">
                <a:solidFill>
                  <a:srgbClr val="B3B3B3"/>
                </a:solidFill>
              </a:rPr>
              <a:t>33. Axial Dispersion Model</a:t>
            </a:r>
          </a:p>
          <a:p>
            <a:pPr marL="1206500" lvl="2"/>
            <a:r>
              <a:rPr lang="en-US"/>
              <a:t>34. 2-D and 3-D Tubular Reactor Models</a:t>
            </a:r>
          </a:p>
          <a:p>
            <a:pPr marL="1206500" lvl="2"/>
            <a:r>
              <a:rPr lang="en-US"/>
              <a:t>35. Zoned Reactor Models</a:t>
            </a:r>
          </a:p>
          <a:p>
            <a:pPr marL="1206500" lvl="2"/>
            <a:r>
              <a:rPr lang="en-US"/>
              <a:t>36. Segregated Flow Models</a:t>
            </a:r>
          </a:p>
          <a:p>
            <a:pPr marL="1206500" lvl="2"/>
            <a:r>
              <a:rPr lang="en-US"/>
              <a:t>37. Overview of Multi-Phase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TotalTime>
  <Pages>0</Pages>
  <Words>717</Words>
  <Characters>0</Characters>
  <Application>Microsoft Macintosh PowerPoint</Application>
  <PresentationFormat>Custom</PresentationFormat>
  <Lines>0</Lines>
  <Paragraphs>69</Paragraphs>
  <Slides>8</Slides>
  <Notes>0</Notes>
  <HiddenSlides>0</HiddenSlides>
  <MMClips>0</MMClips>
  <ScaleCrop>false</ScaleCrop>
  <HeadingPairs>
    <vt:vector size="6" baseType="variant">
      <vt:variant>
        <vt:lpstr>Fonts Used</vt:lpstr>
      </vt:variant>
      <vt:variant>
        <vt:i4>7</vt:i4>
      </vt:variant>
      <vt:variant>
        <vt:lpstr>Theme</vt:lpstr>
      </vt:variant>
      <vt:variant>
        <vt:i4>11</vt:i4>
      </vt:variant>
      <vt:variant>
        <vt:lpstr>Slide Titles</vt:lpstr>
      </vt:variant>
      <vt:variant>
        <vt:i4>8</vt:i4>
      </vt:variant>
    </vt:vector>
  </HeadingPairs>
  <TitlesOfParts>
    <vt:vector size="26" baseType="lpstr">
      <vt:lpstr>Helvetica</vt:lpstr>
      <vt:lpstr>Heiti SC Light</vt:lpstr>
      <vt:lpstr>Heiti SC Medium</vt:lpstr>
      <vt:lpstr>Lucida Grande</vt:lpstr>
      <vt:lpstr>Gill Sans</vt:lpstr>
      <vt:lpstr>Arial</vt:lpstr>
      <vt:lpstr>Arial Italic</vt:lpstr>
      <vt:lpstr>Title &amp; Subtitle</vt:lpstr>
      <vt:lpstr>Title &amp; Bullets</vt:lpstr>
      <vt:lpstr>Title - Top</vt:lpstr>
      <vt:lpstr>Bullets</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Axial Dispersion Model</vt:lpstr>
      <vt:lpstr>Boundary Conditions and Numerical Solution</vt:lpstr>
      <vt:lpstr>Questions?</vt:lpstr>
      <vt:lpstr>Activity 33.1</vt:lpstr>
      <vt:lpstr>PowerPoint Presentation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2015-06-16T19:57:22Z</dcterms:modified>
</cp:coreProperties>
</file>