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8" r:id="rId13"/>
    <p:sldId id="257" r:id="rId14"/>
    <p:sldId id="258" r:id="rId15"/>
    <p:sldId id="271" r:id="rId16"/>
    <p:sldId id="262" r:id="rId17"/>
    <p:sldId id="259" r:id="rId18"/>
    <p:sldId id="264" r:id="rId19"/>
    <p:sldId id="261" r:id="rId20"/>
    <p:sldId id="260" r:id="rId21"/>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38936084"/>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35983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47157682"/>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3025252"/>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9456593"/>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6424660"/>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9693241"/>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6315790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8212326"/>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3649796"/>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55686394"/>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0019279"/>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0511994"/>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3378873"/>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76463712"/>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7113600"/>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49937711"/>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6520724"/>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37153950"/>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57094379"/>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4631749"/>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27744031"/>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16936550"/>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0749109"/>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426819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8785252"/>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8335025"/>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4503344"/>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389178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7715704"/>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0287680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2777561"/>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5945309"/>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66116318"/>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632577"/>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2673890"/>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3524697"/>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09978565"/>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077776"/>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78586154"/>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9056102"/>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4528878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92408278"/>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491825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90330820"/>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683658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8720559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0340157"/>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8671476"/>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96601862"/>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5994754"/>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07752356"/>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1965031"/>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032095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388724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186245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7754825"/>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8923466"/>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3999560"/>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319157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5172327"/>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2808279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1606102"/>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058569"/>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3819260"/>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17135784"/>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0557210"/>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825707646"/>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8729769"/>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675480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305834"/>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2737817"/>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8267814"/>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39260931"/>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8979296"/>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61943355"/>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325532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1531042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8396209"/>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2414178"/>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5718020"/>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852081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68134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358317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2955395"/>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2797501"/>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466865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8307654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0268116"/>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7587855"/>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6625057"/>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019639089"/>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3302393"/>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44203616"/>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00594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51293125"/>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430743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48020012"/>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324870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06594219"/>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8732484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072187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404074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59386826"/>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71287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5642101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9306196"/>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3749595"/>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862846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67668578"/>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9528484"/>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68863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7705288"/>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4543985"/>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904113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75642875"/>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8792666"/>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456987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80697518"/>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4969145"/>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2271597"/>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307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8194"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32</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174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r>
              <a:rPr lang="en-US"/>
              <a:t>33. Axial Dispersion Model</a:t>
            </a:r>
          </a:p>
          <a:p>
            <a:pPr marL="1206500" lvl="2"/>
            <a:r>
              <a:rPr lang="en-US"/>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buClr>
                <a:srgbClr val="B3B3B3"/>
              </a:buClr>
            </a:pPr>
            <a:r>
              <a:rPr lang="en-US">
                <a:solidFill>
                  <a:srgbClr val="B3B3B3"/>
                </a:solidFill>
              </a:rPr>
              <a:t>30. Thermal Back-Mixing in a PFR</a:t>
            </a:r>
          </a:p>
          <a:p>
            <a:pPr marL="1206500" lvl="2">
              <a:buClr>
                <a:srgbClr val="B3B3B3"/>
              </a:buClr>
            </a:pPr>
            <a:r>
              <a:rPr lang="en-US">
                <a:solidFill>
                  <a:srgbClr val="B3B3B3"/>
                </a:solidFill>
              </a:rPr>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Semi-Batch (Semi-Flow) Reactor</a:t>
            </a:r>
          </a:p>
        </p:txBody>
      </p:sp>
      <p:sp>
        <p:nvSpPr>
          <p:cNvPr id="14338" name="Rectangle 2"/>
          <p:cNvSpPr>
            <a:spLocks noChangeArrowheads="1"/>
          </p:cNvSpPr>
          <p:nvPr>
            <p:ph type="body" idx="1"/>
          </p:nvPr>
        </p:nvSpPr>
        <p:spPr>
          <a:ln/>
        </p:spPr>
        <p:txBody>
          <a:bodyPr/>
          <a:lstStyle/>
          <a:p>
            <a:r>
              <a:rPr lang="en-US" sz="2800" dirty="0"/>
              <a:t>A batch reactor where some reactant flows in or some product flows out while the batch is processing</a:t>
            </a:r>
          </a:p>
          <a:p>
            <a:pPr marL="762000" lvl="1"/>
            <a:r>
              <a:rPr lang="en-US" sz="2200" dirty="0"/>
              <a:t>Neutralization of an acid with a base</a:t>
            </a:r>
          </a:p>
          <a:p>
            <a:pPr marL="1206500" lvl="2"/>
            <a:r>
              <a:rPr lang="en-US" sz="2200" dirty="0"/>
              <a:t>Add base slowly to batch of acid in order to control the rate at which heat is released</a:t>
            </a:r>
          </a:p>
          <a:p>
            <a:pPr marL="762000" lvl="1"/>
            <a:r>
              <a:rPr lang="en-US" sz="2200" dirty="0"/>
              <a:t>Reversible esterification</a:t>
            </a:r>
          </a:p>
          <a:p>
            <a:pPr marL="1206500" lvl="2"/>
            <a:r>
              <a:rPr lang="en-US" sz="2200" dirty="0"/>
              <a:t>Allow one product to boil off allowing the reaction to reach higher conversion than in a closed batch process</a:t>
            </a:r>
          </a:p>
          <a:p>
            <a:r>
              <a:rPr lang="en-US" sz="2800" dirty="0"/>
              <a:t>If species are boiling off, the composition of the leaving vapor is related to the composition of the liquid, e. g. by </a:t>
            </a:r>
            <a:r>
              <a:rPr lang="en-US" sz="2800" dirty="0" err="1" smtClean="0"/>
              <a:t>Raoult</a:t>
            </a:r>
            <a:r>
              <a:rPr lang="en-US" sz="2800" dirty="0" err="1" smtClean="0">
                <a:latin typeface="Arial"/>
              </a:rPr>
              <a:t>’</a:t>
            </a:r>
            <a:r>
              <a:rPr lang="en-US" sz="2800" dirty="0" err="1" smtClean="0"/>
              <a:t>s</a:t>
            </a:r>
            <a:r>
              <a:rPr lang="en-US" sz="2800" dirty="0" smtClean="0"/>
              <a:t> </a:t>
            </a:r>
            <a:r>
              <a:rPr lang="en-US" sz="2800" dirty="0"/>
              <a:t>law or </a:t>
            </a:r>
            <a:r>
              <a:rPr lang="en-US" sz="2800" dirty="0" smtClean="0"/>
              <a:t>Henry</a:t>
            </a:r>
            <a:r>
              <a:rPr lang="en-US" sz="2800" dirty="0" smtClean="0">
                <a:latin typeface="Arial"/>
              </a:rPr>
              <a:t>’</a:t>
            </a:r>
            <a:r>
              <a:rPr lang="en-US" sz="2800" dirty="0" smtClean="0"/>
              <a:t>s </a:t>
            </a:r>
            <a:r>
              <a:rPr lang="en-US" sz="2800" dirty="0"/>
              <a:t>law</a:t>
            </a:r>
          </a:p>
          <a:p>
            <a:r>
              <a:rPr lang="en-US" sz="2800" dirty="0"/>
              <a:t>Unlike common batch reactors, often the fluid volume is not constant</a:t>
            </a:r>
          </a:p>
          <a:p>
            <a:pPr marL="762000" lvl="1"/>
            <a:r>
              <a:rPr lang="en-US" sz="2200" dirty="0"/>
              <a:t>Use the appropriate equation of state to re-write the derivatives of fluid volume and pressure in terms of the moles in the reactor and the temperature</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Semi-Batch Design Equations</a:t>
            </a:r>
          </a:p>
        </p:txBody>
      </p:sp>
      <p:sp>
        <p:nvSpPr>
          <p:cNvPr id="15362" name="Rectangle 2"/>
          <p:cNvSpPr>
            <a:spLocks noChangeArrowheads="1"/>
          </p:cNvSpPr>
          <p:nvPr>
            <p:ph type="body" idx="1"/>
          </p:nvPr>
        </p:nvSpPr>
        <p:spPr>
          <a:ln/>
        </p:spPr>
        <p:txBody>
          <a:bodyPr/>
          <a:lstStyle/>
          <a:p>
            <a:r>
              <a:rPr lang="en-US"/>
              <a:t>Mole balance</a:t>
            </a:r>
          </a:p>
          <a:p>
            <a:pPr marL="762000" lvl="1"/>
            <a:r>
              <a:rPr lang="en-US" i="1"/>
              <a:t>ṅ</a:t>
            </a:r>
            <a:r>
              <a:rPr lang="en-US" i="1" baseline="-6000"/>
              <a:t>i</a:t>
            </a:r>
            <a:r>
              <a:rPr lang="en-US"/>
              <a:t> is the net molar rate of flow of species </a:t>
            </a:r>
            <a:r>
              <a:rPr lang="en-US" i="1"/>
              <a:t>i</a:t>
            </a:r>
            <a:r>
              <a:rPr lang="en-US"/>
              <a:t> into the reactor</a:t>
            </a:r>
          </a:p>
          <a:p>
            <a:pPr marL="1651000" lvl="3"/>
            <a:r>
              <a:rPr lang="en-US"/>
              <a:t>may be a function of time</a:t>
            </a:r>
          </a:p>
          <a:p>
            <a:r>
              <a:rPr lang="en-US"/>
              <a:t>Energy balance</a:t>
            </a:r>
          </a:p>
          <a:p>
            <a:pPr marL="762000" lvl="1">
              <a:spcBef>
                <a:spcPts val="1500"/>
              </a:spcBef>
            </a:pPr>
            <a:r>
              <a:rPr lang="en-US"/>
              <a:t>                                  is the energy used in</a:t>
            </a:r>
            <a:br>
              <a:rPr lang="en-US"/>
            </a:br>
            <a:r>
              <a:rPr lang="en-US"/>
              <a:t>                                  heating the incoming</a:t>
            </a:r>
            <a:br>
              <a:rPr lang="en-US"/>
            </a:br>
            <a:r>
              <a:rPr lang="en-US"/>
              <a:t>                                  stream to the reactor temperature and doing the P-V work associated with flowing in</a:t>
            </a:r>
          </a:p>
          <a:p>
            <a:pPr marL="762000" lvl="1"/>
            <a:r>
              <a:rPr lang="en-US"/>
              <a:t>Usually,  </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4600" y="1624013"/>
            <a:ext cx="29591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6100" y="3200400"/>
            <a:ext cx="5440363"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4700" y="3505200"/>
            <a:ext cx="21717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5900" y="5283200"/>
            <a:ext cx="47910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5367" name="AutoShape 7"/>
          <p:cNvSpPr>
            <a:spLocks/>
          </p:cNvSpPr>
          <p:nvPr/>
        </p:nvSpPr>
        <p:spPr bwMode="auto">
          <a:xfrm>
            <a:off x="8305800" y="1765300"/>
            <a:ext cx="419100" cy="647700"/>
          </a:xfrm>
          <a:prstGeom prst="roundRect">
            <a:avLst>
              <a:gd name="adj" fmla="val 45454"/>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5368" name="AutoShape 8"/>
          <p:cNvSpPr>
            <a:spLocks/>
          </p:cNvSpPr>
          <p:nvPr/>
        </p:nvSpPr>
        <p:spPr bwMode="auto">
          <a:xfrm>
            <a:off x="7912100" y="3200400"/>
            <a:ext cx="2362200" cy="1054100"/>
          </a:xfrm>
          <a:prstGeom prst="roundRect">
            <a:avLst>
              <a:gd name="adj" fmla="val 18069"/>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pPr marL="0" indent="0">
              <a:buNone/>
              <a:tabLst>
                <a:tab pos="9863138" algn="r"/>
                <a:tab pos="9863138" algn="r"/>
              </a:tabLst>
            </a:pPr>
            <a:r>
              <a:rPr lang="en-US" dirty="0"/>
              <a:t>The reaction between A and B produces the desired product, D according to reaction (1), but B also decomposes according to reaction (2), generating the undesired product U. The reactions take place in solution, and the heat of reaction is so small that the reactions are effectively isothermal. Reaction (1) is first order in each of the two reactants, second order overall. Reaction (2) is second order in B. At the process temperature the rate coefficient for reaction (1) is 8 x 10</a:t>
            </a:r>
            <a:r>
              <a:rPr lang="en-US" baseline="32000" dirty="0"/>
              <a:t>-3</a:t>
            </a:r>
            <a:r>
              <a:rPr lang="en-US" dirty="0"/>
              <a:t> L mol</a:t>
            </a:r>
            <a:r>
              <a:rPr lang="en-US" baseline="32000" dirty="0"/>
              <a:t>-1</a:t>
            </a:r>
            <a:r>
              <a:rPr lang="en-US" dirty="0"/>
              <a:t> min</a:t>
            </a:r>
            <a:r>
              <a:rPr lang="en-US" baseline="32000" dirty="0"/>
              <a:t>-1</a:t>
            </a:r>
            <a:r>
              <a:rPr lang="en-US" dirty="0"/>
              <a:t> and that for reaction (2) is 4 x 10</a:t>
            </a:r>
            <a:r>
              <a:rPr lang="en-US" baseline="32000" dirty="0"/>
              <a:t>-3</a:t>
            </a:r>
            <a:r>
              <a:rPr lang="en-US" dirty="0"/>
              <a:t> L mol</a:t>
            </a:r>
            <a:r>
              <a:rPr lang="en-US" baseline="32000" dirty="0"/>
              <a:t>-1</a:t>
            </a:r>
            <a:r>
              <a:rPr lang="en-US" dirty="0"/>
              <a:t> min</a:t>
            </a:r>
            <a:r>
              <a:rPr lang="en-US" baseline="32000" dirty="0"/>
              <a:t>-1</a:t>
            </a:r>
            <a:r>
              <a:rPr lang="en-US" dirty="0"/>
              <a:t>. A 2000 L stirred tank reactor will be used, taking its feed from one solution containing A at a concentration of 3 mol L</a:t>
            </a:r>
            <a:r>
              <a:rPr lang="en-US" baseline="32000" dirty="0"/>
              <a:t>-1</a:t>
            </a:r>
            <a:r>
              <a:rPr lang="en-US" dirty="0"/>
              <a:t> and from a second containing B at a concentration of 1 mol L</a:t>
            </a:r>
            <a:r>
              <a:rPr lang="en-US" baseline="32000" dirty="0"/>
              <a:t>-1</a:t>
            </a:r>
            <a:r>
              <a:rPr lang="en-US" dirty="0"/>
              <a:t>. Compare the selectivity (mol D per mol U) that will result from a batch process charged with 500 L of the A solution and 1500 L of the B solution to a semi-batch process where the reactor is charged with 500 L of the A solution at which time the B solution flows into the reactor at a rate of 150 L h</a:t>
            </a:r>
            <a:r>
              <a:rPr lang="en-US" baseline="32000" dirty="0"/>
              <a:t>-1</a:t>
            </a:r>
            <a:r>
              <a:rPr lang="en-US" dirty="0"/>
              <a:t>. In both cases, allow the reaction to proceed to a 95% conversion of B; in the semi-batch system, this may require stopping the flow when the reactor contains 2000 L of solution and allowing it to continue to react as a batch reactor until the desired conversion is reached.</a:t>
            </a:r>
          </a:p>
          <a:p>
            <a:pPr marL="0" indent="0">
              <a:buNone/>
              <a:tabLst>
                <a:tab pos="9863138" algn="r"/>
                <a:tab pos="9863138" algn="r"/>
              </a:tabLst>
            </a:pPr>
            <a:endParaRPr lang="en-US" dirty="0"/>
          </a:p>
          <a:p>
            <a:pPr marL="0" indent="0">
              <a:buNone/>
              <a:tabLst>
                <a:tab pos="9863138" algn="r"/>
                <a:tab pos="9863138" algn="r"/>
              </a:tabLst>
            </a:pPr>
            <a:r>
              <a:rPr lang="en-US" dirty="0">
                <a:cs typeface="Lucida Grande" charset="0"/>
              </a:rPr>
              <a:t>A + B → D</a:t>
            </a:r>
            <a:r>
              <a:rPr lang="en-US" dirty="0"/>
              <a:t>	(1)</a:t>
            </a:r>
          </a:p>
          <a:p>
            <a:pPr marL="0" indent="0">
              <a:spcBef>
                <a:spcPts val="3000"/>
              </a:spcBef>
              <a:buNone/>
              <a:tabLst>
                <a:tab pos="9863138" algn="r"/>
                <a:tab pos="9863138" algn="r"/>
              </a:tabLst>
            </a:pPr>
            <a:r>
              <a:rPr lang="en-US" dirty="0">
                <a:cs typeface="Lucida Grande" charset="0"/>
              </a:rPr>
              <a:t>2 B → U</a:t>
            </a:r>
            <a:r>
              <a:rPr lang="en-US" dirty="0"/>
              <a:t>	(2)</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body" idx="1"/>
          </p:nvPr>
        </p:nvSpPr>
        <p:spPr>
          <a:ln/>
        </p:spPr>
        <p:txBody>
          <a:bodyPr/>
          <a:lstStyle/>
          <a:p>
            <a:r>
              <a:rPr lang="en-US"/>
              <a:t>In class, we will not perform the batch reactor analysis</a:t>
            </a:r>
          </a:p>
          <a:p>
            <a:pPr marL="762000" lvl="1"/>
            <a:r>
              <a:rPr lang="en-US"/>
              <a:t>Doing so, one finds</a:t>
            </a:r>
          </a:p>
          <a:p>
            <a:pPr marL="1206500" lvl="2"/>
            <a:r>
              <a:rPr lang="en-US"/>
              <a:t>651 minutes are required to reach 95% conversion of B in a batch reactor</a:t>
            </a:r>
          </a:p>
          <a:p>
            <a:pPr marL="1206500" lvl="2"/>
            <a:r>
              <a:rPr lang="en-US"/>
              <a:t>At the end of the batch process there are 3.2 moles of D per mole of U</a:t>
            </a:r>
          </a:p>
          <a:p>
            <a:r>
              <a:rPr lang="en-US"/>
              <a:t>Here, we will begin with the analysis of semi-batch operation</a:t>
            </a:r>
          </a:p>
          <a:p>
            <a:r>
              <a:rPr lang="en-US"/>
              <a:t>Before beginning the analysis of semi-batch operation, mentally perform a qualitative analysis and predict whether (a) the semi-batch processing will take more or less time than batch processing and (b) whether the final selectivity in semi-batch processing will be larger or smaller than that in batch processing</a:t>
            </a:r>
          </a:p>
        </p:txBody>
      </p:sp>
      <p:sp>
        <p:nvSpPr>
          <p:cNvPr id="18434" name="Rectangle 2"/>
          <p:cNvSpPr>
            <a:spLocks noChangeArrowheads="1"/>
          </p:cNvSpPr>
          <p:nvPr>
            <p:ph type="title"/>
          </p:nvPr>
        </p:nvSpPr>
        <p:spPr>
          <a:ln/>
        </p:spPr>
        <p:txBody>
          <a:bodyPr/>
          <a:lstStyle/>
          <a:p>
            <a:r>
              <a:rPr lang="en-US"/>
              <a:t>Activity 32.1</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body" idx="1"/>
          </p:nvPr>
        </p:nvSpPr>
        <p:spPr>
          <a:ln/>
        </p:spPr>
        <p:txBody>
          <a:bodyPr/>
          <a:lstStyle/>
          <a:p>
            <a:r>
              <a:rPr lang="en-US"/>
              <a:t>Read through the problem statement, and each time you encounter a quantity, write it down and equate it to the appropriate variable</a:t>
            </a:r>
          </a:p>
          <a:p>
            <a:pPr marL="762000" lvl="1"/>
            <a:r>
              <a:rPr lang="en-US"/>
              <a:t>If there are any additional constant quantities that you know will be needed and that can be calculated from the values given in the problem statement, write the equations needed for doing so</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body" idx="1"/>
          </p:nvPr>
        </p:nvSpPr>
        <p:spPr>
          <a:ln/>
        </p:spPr>
        <p:txBody>
          <a:bodyPr/>
          <a:lstStyle/>
          <a:p>
            <a:r>
              <a:rPr lang="en-US"/>
              <a:t>For each stage of the solution, identify the specific set of equations that needs to be solved and within those equations identify the independent and dependent variables, if appropriate, and the unknown quantities to be found by solving the equations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TotalTime>
  <Pages>0</Pages>
  <Words>909</Words>
  <Characters>0</Characters>
  <Application>Microsoft Macintosh PowerPoint</Application>
  <PresentationFormat>Custom</PresentationFormat>
  <Lines>0</Lines>
  <Paragraphs>63</Paragraphs>
  <Slides>10</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10</vt:i4>
      </vt:variant>
    </vt:vector>
  </HeadingPairs>
  <TitlesOfParts>
    <vt:vector size="26" baseType="lpstr">
      <vt:lpstr>Helvetica</vt:lpstr>
      <vt:lpstr>Heiti SC Light</vt:lpstr>
      <vt:lpstr>Heiti SC Medium</vt:lpstr>
      <vt:lpstr>Lucida Grande</vt:lpstr>
      <vt:lpstr>Gill Sans</vt:lpstr>
      <vt:lpstr>Title &amp; Subtitle</vt:lpstr>
      <vt:lpstr>Title &amp; Bullets</vt:lpstr>
      <vt:lpstr>Title &amp; Bullets - Left</vt:lpstr>
      <vt:lpstr>Title - Top</vt:lpstr>
      <vt:lpstr>Bullets</vt:lpstr>
      <vt:lpstr>Photo - Horizontal</vt:lpstr>
      <vt:lpstr>Blank</vt:lpstr>
      <vt:lpstr>Photo - Vertical</vt:lpstr>
      <vt:lpstr>Title &amp; Bullets - 2 Column</vt:lpstr>
      <vt:lpstr>Title &amp; Bullets - Right</vt:lpstr>
      <vt:lpstr>Title, Bullets &amp; Photo</vt:lpstr>
      <vt:lpstr>A First Course on Kinetics and Reaction Engineering</vt:lpstr>
      <vt:lpstr>Where We’re Going</vt:lpstr>
      <vt:lpstr>Semi-Batch (Semi-Flow) Reactor</vt:lpstr>
      <vt:lpstr>Semi-Batch Design Equations</vt:lpstr>
      <vt:lpstr>Questions?</vt:lpstr>
      <vt:lpstr>PowerPoint Presentation</vt:lpstr>
      <vt:lpstr>Activity 32.1</vt:lpstr>
      <vt:lpstr>PowerPoint Presentation</vt:lpstr>
      <vt:lpstr>PowerPoint Presentation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4</cp:revision>
  <dcterms:modified xsi:type="dcterms:W3CDTF">2015-05-26T14:02:47Z</dcterms:modified>
</cp:coreProperties>
</file>