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Lst>
  <p:sldIdLst>
    <p:sldId id="256" r:id="rId12"/>
    <p:sldId id="265" r:id="rId13"/>
    <p:sldId id="257" r:id="rId14"/>
    <p:sldId id="258" r:id="rId15"/>
    <p:sldId id="271" r:id="rId16"/>
    <p:sldId id="262" r:id="rId17"/>
    <p:sldId id="259" r:id="rId18"/>
    <p:sldId id="273" r:id="rId19"/>
    <p:sldId id="276" r:id="rId20"/>
    <p:sldId id="278" r:id="rId21"/>
    <p:sldId id="282" r:id="rId22"/>
    <p:sldId id="283" r:id="rId23"/>
    <p:sldId id="285" r:id="rId24"/>
    <p:sldId id="260" r:id="rId25"/>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5" d="100"/>
          <a:sy n="95" d="100"/>
        </p:scale>
        <p:origin x="-232" y="-104"/>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9.xml"/><Relationship Id="rId21" Type="http://schemas.openxmlformats.org/officeDocument/2006/relationships/slide" Target="slides/slide10.xml"/><Relationship Id="rId22" Type="http://schemas.openxmlformats.org/officeDocument/2006/relationships/slide" Target="slides/slide11.xml"/><Relationship Id="rId23" Type="http://schemas.openxmlformats.org/officeDocument/2006/relationships/slide" Target="slides/slide12.xml"/><Relationship Id="rId24" Type="http://schemas.openxmlformats.org/officeDocument/2006/relationships/slide" Target="slides/slide13.xml"/><Relationship Id="rId25" Type="http://schemas.openxmlformats.org/officeDocument/2006/relationships/slide" Target="slides/slide14.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 Target="slides/slide1.xml"/><Relationship Id="rId13" Type="http://schemas.openxmlformats.org/officeDocument/2006/relationships/slide" Target="slides/slide2.xml"/><Relationship Id="rId14" Type="http://schemas.openxmlformats.org/officeDocument/2006/relationships/slide" Target="slides/slide3.xml"/><Relationship Id="rId15" Type="http://schemas.openxmlformats.org/officeDocument/2006/relationships/slide" Target="slides/slide4.xml"/><Relationship Id="rId16" Type="http://schemas.openxmlformats.org/officeDocument/2006/relationships/slide" Target="slides/slide5.xml"/><Relationship Id="rId17" Type="http://schemas.openxmlformats.org/officeDocument/2006/relationships/slide" Target="slides/slide6.xml"/><Relationship Id="rId18" Type="http://schemas.openxmlformats.org/officeDocument/2006/relationships/slide" Target="slides/slide7.xml"/><Relationship Id="rId19" Type="http://schemas.openxmlformats.org/officeDocument/2006/relationships/slide" Target="slides/slide8.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28534047"/>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75467383"/>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89395775"/>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47722816"/>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76608260"/>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10900228"/>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98638219"/>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428097647"/>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437726"/>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04452059"/>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99998057"/>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0170473"/>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92725130"/>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19498472"/>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59115633"/>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32268201"/>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37710977"/>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57812200"/>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92882437"/>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67474404"/>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9862466"/>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30058397"/>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77186486"/>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81115903"/>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52777810"/>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86453795"/>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7358149"/>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18336651"/>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56098567"/>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30547416"/>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42020655"/>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1930394"/>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98643568"/>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7797620"/>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20393771"/>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5922991"/>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62407135"/>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13553132"/>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1546648"/>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09852220"/>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78489292"/>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61279534"/>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259976313"/>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29936175"/>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85225633"/>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47711773"/>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36012114"/>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86807124"/>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93371275"/>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245940354"/>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14665632"/>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13040450"/>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79406178"/>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97810319"/>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744021996"/>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99532280"/>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2254323"/>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04221942"/>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4897953"/>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91823822"/>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95419994"/>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9669433"/>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34726972"/>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8939674"/>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72582801"/>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99194063"/>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6944281"/>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732516082"/>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4168904"/>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20003479"/>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72747479"/>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24578174"/>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53045516"/>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597890773"/>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45137801"/>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6123008"/>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89380100"/>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65997335"/>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11808097"/>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610053581"/>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6847700"/>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65081212"/>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19668876"/>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6625175"/>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60254782"/>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546805000"/>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05503278"/>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53462669"/>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15275785"/>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97067419"/>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11371121"/>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847841712"/>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74932888"/>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09461944"/>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56852457"/>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33059842"/>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8011009"/>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90221344"/>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55092455"/>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67532453"/>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99284860"/>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00228107"/>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06385323"/>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36317167"/>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2054306"/>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05091974"/>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36966538"/>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83754993"/>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61907335"/>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83592823"/>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51069000"/>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207871"/>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55062601"/>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39785414"/>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25570458"/>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31986273"/>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0658485"/>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15200457"/>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03712826"/>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25058217"/>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04159618"/>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2015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5122"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5" Type="http://schemas.openxmlformats.org/officeDocument/2006/relationships/image" Target="../media/image4.emf"/><Relationship Id="rId1" Type="http://schemas.openxmlformats.org/officeDocument/2006/relationships/slideLayout" Target="../slideLayouts/slideLayout13.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image" Target="../media/image5.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31</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ph type="title"/>
          </p:nvPr>
        </p:nvSpPr>
        <p:spPr>
          <a:ln/>
        </p:spPr>
        <p:txBody>
          <a:bodyPr/>
          <a:lstStyle/>
          <a:p>
            <a:r>
              <a:rPr lang="en-US"/>
              <a:t>Numerical Solution of the PFR Design Equations</a:t>
            </a:r>
          </a:p>
        </p:txBody>
      </p:sp>
      <p:sp>
        <p:nvSpPr>
          <p:cNvPr id="24578" name="Rectangle 2"/>
          <p:cNvSpPr>
            <a:spLocks noChangeArrowheads="1"/>
          </p:cNvSpPr>
          <p:nvPr>
            <p:ph type="body" idx="1"/>
          </p:nvPr>
        </p:nvSpPr>
        <p:spPr>
          <a:ln/>
        </p:spPr>
        <p:txBody>
          <a:bodyPr/>
          <a:lstStyle/>
          <a:p>
            <a:r>
              <a:rPr lang="en-US"/>
              <a:t>Identify the specific set of equations that needs to be solved and within those equations identify the independent and dependent variables, if appropriate, and the unknown quantities to be found by solving the equations.</a:t>
            </a:r>
          </a:p>
          <a:p>
            <a:endParaRPr lang="en-US"/>
          </a:p>
          <a:p>
            <a:endParaRPr lang="en-US"/>
          </a:p>
          <a:p>
            <a:endParaRPr lang="en-US"/>
          </a:p>
          <a:p>
            <a:endParaRPr lang="en-US"/>
          </a:p>
          <a:p>
            <a:r>
              <a:rPr lang="en-US"/>
              <a:t>Assuming that the PFR design equations will be solved numerically, specify the information that must be provided and show how to calculate any unknown values.</a:t>
            </a:r>
          </a:p>
        </p:txBody>
      </p:sp>
    </p:spTree>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ph type="title"/>
          </p:nvPr>
        </p:nvSpPr>
        <p:spPr>
          <a:ln/>
        </p:spPr>
        <p:txBody>
          <a:bodyPr/>
          <a:lstStyle/>
          <a:p>
            <a:r>
              <a:rPr lang="en-US"/>
              <a:t>Mixing Point Balance Equations</a:t>
            </a:r>
          </a:p>
        </p:txBody>
      </p:sp>
      <p:sp>
        <p:nvSpPr>
          <p:cNvPr id="27650" name="Rectangle 2"/>
          <p:cNvSpPr>
            <a:spLocks noChangeArrowheads="1"/>
          </p:cNvSpPr>
          <p:nvPr>
            <p:ph type="body" idx="1"/>
          </p:nvPr>
        </p:nvSpPr>
        <p:spPr>
          <a:ln/>
        </p:spPr>
        <p:txBody>
          <a:bodyPr/>
          <a:lstStyle/>
          <a:p>
            <a:r>
              <a:rPr lang="en-US"/>
              <a:t>Write mole and energy balances for the mixing point</a:t>
            </a:r>
          </a:p>
        </p:txBody>
      </p:sp>
    </p:spTree>
  </p:cSld>
  <p:clrMapOvr>
    <a:masterClrMapping/>
  </p:clrMapOvr>
  <p:transition xmlns:p14="http://schemas.microsoft.com/office/powerpoint/2010/mai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ph type="title"/>
          </p:nvPr>
        </p:nvSpPr>
        <p:spPr>
          <a:ln/>
        </p:spPr>
        <p:txBody>
          <a:bodyPr/>
          <a:lstStyle/>
          <a:p>
            <a:r>
              <a:rPr lang="en-US"/>
              <a:t>Numerical Solution of the Mixing Point Design Equations</a:t>
            </a:r>
          </a:p>
        </p:txBody>
      </p:sp>
      <p:sp>
        <p:nvSpPr>
          <p:cNvPr id="29698" name="Rectangle 2"/>
          <p:cNvSpPr>
            <a:spLocks noChangeArrowheads="1"/>
          </p:cNvSpPr>
          <p:nvPr>
            <p:ph type="body" idx="1"/>
          </p:nvPr>
        </p:nvSpPr>
        <p:spPr>
          <a:ln/>
        </p:spPr>
        <p:txBody>
          <a:bodyPr/>
          <a:lstStyle/>
          <a:p>
            <a:r>
              <a:rPr lang="en-US"/>
              <a:t>Identify the specific set of equations that needs to be solved and within those equations identify the independent and dependent variables, if appropriate, and the unknown quantities to be found by solving the equations.</a:t>
            </a:r>
          </a:p>
          <a:p>
            <a:endParaRPr lang="en-US"/>
          </a:p>
          <a:p>
            <a:endParaRPr lang="en-US"/>
          </a:p>
          <a:p>
            <a:endParaRPr lang="en-US"/>
          </a:p>
          <a:p>
            <a:endParaRPr lang="en-US"/>
          </a:p>
          <a:p>
            <a:endParaRPr lang="en-US"/>
          </a:p>
          <a:p>
            <a:r>
              <a:rPr lang="en-US"/>
              <a:t>Assuming that the mixing point design equations will be solved numerically, specify the information that must be provided and show how to calculate any unknown values.</a:t>
            </a:r>
          </a:p>
        </p:txBody>
      </p:sp>
    </p:spTree>
  </p:cSld>
  <p:clrMapOvr>
    <a:masterClrMapping/>
  </p:clrMapOvr>
  <p:transition xmlns:p14="http://schemas.microsoft.com/office/powerpoint/2010/mai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ph type="title"/>
          </p:nvPr>
        </p:nvSpPr>
        <p:spPr>
          <a:ln/>
        </p:spPr>
        <p:txBody>
          <a:bodyPr/>
          <a:lstStyle/>
          <a:p>
            <a:r>
              <a:rPr lang="en-US"/>
              <a:t>Solution</a:t>
            </a:r>
          </a:p>
        </p:txBody>
      </p:sp>
      <p:sp>
        <p:nvSpPr>
          <p:cNvPr id="32770" name="Rectangle 2"/>
          <p:cNvSpPr>
            <a:spLocks noChangeArrowheads="1"/>
          </p:cNvSpPr>
          <p:nvPr>
            <p:ph type="body" idx="1"/>
          </p:nvPr>
        </p:nvSpPr>
        <p:spPr>
          <a:ln/>
        </p:spPr>
        <p:txBody>
          <a:bodyPr/>
          <a:lstStyle/>
          <a:p>
            <a:r>
              <a:rPr lang="en-US"/>
              <a:t>Solve the design equations and use the results to answer the questions asked.</a:t>
            </a:r>
          </a:p>
        </p:txBody>
      </p:sp>
    </p:spTree>
  </p:cSld>
  <p:clrMapOvr>
    <a:masterClrMapping/>
  </p:clrMapOvr>
  <p:transition xmlns:p14="http://schemas.microsoft.com/office/powerpoint/2010/mai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34818"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solidFill>
                  <a:srgbClr val="B3B3B3"/>
                </a:solidFill>
              </a:rPr>
              <a:t>C. Continuous Flow Stirred Tank Reactors</a:t>
            </a:r>
          </a:p>
          <a:p>
            <a:pPr marL="762000" lvl="1"/>
            <a:r>
              <a:rPr lang="en-US">
                <a:solidFill>
                  <a:srgbClr val="B3B3B3"/>
                </a:solidFill>
              </a:rPr>
              <a:t>D. Plug Flow Reactors</a:t>
            </a:r>
          </a:p>
          <a:p>
            <a:pPr marL="1206500" lvl="2">
              <a:buClr>
                <a:srgbClr val="B3B3B3"/>
              </a:buClr>
            </a:pPr>
            <a:r>
              <a:rPr lang="en-US">
                <a:solidFill>
                  <a:srgbClr val="B3B3B3"/>
                </a:solidFill>
              </a:rPr>
              <a:t>25. Reaction Engineering of PFRs</a:t>
            </a:r>
          </a:p>
          <a:p>
            <a:pPr marL="1206500" lvl="2">
              <a:buClr>
                <a:srgbClr val="B3B3B3"/>
              </a:buClr>
            </a:pPr>
            <a:r>
              <a:rPr lang="en-US">
                <a:solidFill>
                  <a:srgbClr val="B3B3B3"/>
                </a:solidFill>
              </a:rPr>
              <a:t>26. Analysis of Steady State PFRs</a:t>
            </a:r>
          </a:p>
          <a:p>
            <a:pPr marL="1206500" lvl="2">
              <a:buClr>
                <a:srgbClr val="B3B3B3"/>
              </a:buClr>
            </a:pPr>
            <a:r>
              <a:rPr lang="en-US">
                <a:solidFill>
                  <a:srgbClr val="B3B3B3"/>
                </a:solidFill>
              </a:rPr>
              <a:t>27. Analysis of Transient PFRs</a:t>
            </a:r>
          </a:p>
          <a:p>
            <a:pPr marL="762000" lvl="1"/>
            <a:r>
              <a:rPr lang="en-US"/>
              <a:t>E. Matching Reactors to Reactions</a:t>
            </a:r>
          </a:p>
          <a:p>
            <a:pPr marL="1206500" lvl="2">
              <a:buClr>
                <a:srgbClr val="B3B3B3"/>
              </a:buClr>
            </a:pPr>
            <a:r>
              <a:rPr lang="en-US">
                <a:solidFill>
                  <a:srgbClr val="B3B3B3"/>
                </a:solidFill>
              </a:rPr>
              <a:t>28. Choosing a Reactor Type</a:t>
            </a:r>
          </a:p>
          <a:p>
            <a:pPr marL="1206500" lvl="2">
              <a:buClr>
                <a:srgbClr val="B3B3B3"/>
              </a:buClr>
            </a:pPr>
            <a:r>
              <a:rPr lang="en-US">
                <a:solidFill>
                  <a:srgbClr val="B3B3B3"/>
                </a:solidFill>
              </a:rPr>
              <a:t>29. Multiple Reactor Networks</a:t>
            </a:r>
          </a:p>
          <a:p>
            <a:pPr marL="1206500" lvl="2">
              <a:buClr>
                <a:srgbClr val="B3B3B3"/>
              </a:buClr>
            </a:pPr>
            <a:r>
              <a:rPr lang="en-US">
                <a:solidFill>
                  <a:srgbClr val="B3B3B3"/>
                </a:solidFill>
              </a:rPr>
              <a:t>30. Thermal Back-Mixing in a PFR</a:t>
            </a:r>
          </a:p>
          <a:p>
            <a:pPr marL="1206500" lvl="2">
              <a:buClr>
                <a:srgbClr val="B3B3B3"/>
              </a:buClr>
            </a:pPr>
            <a:r>
              <a:rPr lang="en-US">
                <a:solidFill>
                  <a:srgbClr val="B3B3B3"/>
                </a:solidFill>
              </a:rPr>
              <a:t>31. Back-Mixing in a PFR via Recycle</a:t>
            </a:r>
          </a:p>
          <a:p>
            <a:pPr marL="1206500" lvl="2"/>
            <a:r>
              <a:rPr lang="en-US"/>
              <a:t>32. Ideal Semi-Batch Reactors</a:t>
            </a:r>
          </a:p>
          <a:p>
            <a:r>
              <a:rPr lang="en-US"/>
              <a:t>Part IV - Non-Ideal Reactions and Reactors</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solidFill>
                  <a:srgbClr val="B3B3B3"/>
                </a:solidFill>
              </a:rPr>
              <a:t>C. Continuous Flow Stirred Tank Reactors</a:t>
            </a:r>
          </a:p>
          <a:p>
            <a:pPr marL="762000" lvl="1"/>
            <a:r>
              <a:rPr lang="en-US">
                <a:solidFill>
                  <a:srgbClr val="B3B3B3"/>
                </a:solidFill>
              </a:rPr>
              <a:t>D. Plug Flow Reactors</a:t>
            </a:r>
          </a:p>
          <a:p>
            <a:pPr marL="1206500" lvl="2">
              <a:buClr>
                <a:srgbClr val="B3B3B3"/>
              </a:buClr>
            </a:pPr>
            <a:r>
              <a:rPr lang="en-US">
                <a:solidFill>
                  <a:srgbClr val="B3B3B3"/>
                </a:solidFill>
              </a:rPr>
              <a:t>25. Reaction Engineering of PFRs</a:t>
            </a:r>
          </a:p>
          <a:p>
            <a:pPr marL="1206500" lvl="2">
              <a:buClr>
                <a:srgbClr val="B3B3B3"/>
              </a:buClr>
            </a:pPr>
            <a:r>
              <a:rPr lang="en-US">
                <a:solidFill>
                  <a:srgbClr val="B3B3B3"/>
                </a:solidFill>
              </a:rPr>
              <a:t>26. Analysis of Steady State PFRs</a:t>
            </a:r>
          </a:p>
          <a:p>
            <a:pPr marL="1206500" lvl="2">
              <a:buClr>
                <a:srgbClr val="B3B3B3"/>
              </a:buClr>
            </a:pPr>
            <a:r>
              <a:rPr lang="en-US">
                <a:solidFill>
                  <a:srgbClr val="B3B3B3"/>
                </a:solidFill>
              </a:rPr>
              <a:t>27. Analysis of Transient PFRs</a:t>
            </a:r>
          </a:p>
          <a:p>
            <a:pPr marL="762000" lvl="1"/>
            <a:r>
              <a:rPr lang="en-US"/>
              <a:t>E. Matching Reactors to Reactions</a:t>
            </a:r>
          </a:p>
          <a:p>
            <a:pPr marL="1206500" lvl="2">
              <a:buClr>
                <a:srgbClr val="B3B3B3"/>
              </a:buClr>
            </a:pPr>
            <a:r>
              <a:rPr lang="en-US">
                <a:solidFill>
                  <a:srgbClr val="B3B3B3"/>
                </a:solidFill>
              </a:rPr>
              <a:t>28. Choosing a Reactor Type</a:t>
            </a:r>
          </a:p>
          <a:p>
            <a:pPr marL="1206500" lvl="2">
              <a:buClr>
                <a:srgbClr val="B3B3B3"/>
              </a:buClr>
            </a:pPr>
            <a:r>
              <a:rPr lang="en-US">
                <a:solidFill>
                  <a:srgbClr val="B3B3B3"/>
                </a:solidFill>
              </a:rPr>
              <a:t>29. Multiple Reactor Networks</a:t>
            </a:r>
          </a:p>
          <a:p>
            <a:pPr marL="1206500" lvl="2">
              <a:buClr>
                <a:srgbClr val="B3B3B3"/>
              </a:buClr>
            </a:pPr>
            <a:r>
              <a:rPr lang="en-US">
                <a:solidFill>
                  <a:srgbClr val="B3B3B3"/>
                </a:solidFill>
              </a:rPr>
              <a:t>30. Thermal Back-Mixing in a PFR</a:t>
            </a:r>
          </a:p>
          <a:p>
            <a:pPr marL="1206500" lvl="2"/>
            <a:r>
              <a:rPr lang="en-US"/>
              <a:t>31. Back-Mixing in a PFR via Recycle</a:t>
            </a:r>
          </a:p>
          <a:p>
            <a:pPr marL="1206500" lvl="2"/>
            <a:r>
              <a:rPr lang="en-US"/>
              <a:t>32. Ideal Semi-Batch Reactors</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A Recycle PFR</a:t>
            </a:r>
          </a:p>
        </p:txBody>
      </p:sp>
      <p:sp>
        <p:nvSpPr>
          <p:cNvPr id="14338" name="Rectangle 2"/>
          <p:cNvSpPr>
            <a:spLocks noChangeArrowheads="1"/>
          </p:cNvSpPr>
          <p:nvPr>
            <p:ph type="body" idx="1"/>
          </p:nvPr>
        </p:nvSpPr>
        <p:spPr>
          <a:xfrm>
            <a:off x="1270000" y="2832100"/>
            <a:ext cx="10464800" cy="6134100"/>
          </a:xfrm>
          <a:ln/>
        </p:spPr>
        <p:txBody>
          <a:bodyPr/>
          <a:lstStyle/>
          <a:p>
            <a:r>
              <a:rPr lang="en-US"/>
              <a:t>The recycle stream, r, mixes a fraction of the product stream with the fresh feed</a:t>
            </a:r>
          </a:p>
          <a:p>
            <a:r>
              <a:rPr lang="en-US"/>
              <a:t>The PFR design equations are formulated exactly the same as a stand-alone PFR, but often they cannot be solved independently</a:t>
            </a:r>
          </a:p>
          <a:p>
            <a:pPr marL="762000" lvl="1"/>
            <a:r>
              <a:rPr lang="en-US"/>
              <a:t>In those cases, solve them simultaneous with mole and energy balances on the mixing point, 1</a:t>
            </a:r>
          </a:p>
          <a:p>
            <a:pPr marL="762000" lvl="1"/>
            <a:r>
              <a:rPr lang="en-US"/>
              <a:t>Define the recycle ratio as the recycle flow, r, divided by the process outlet flow, d</a:t>
            </a:r>
          </a:p>
          <a:p>
            <a:pPr marL="1206500" lvl="2">
              <a:spcBef>
                <a:spcPts val="1900"/>
              </a:spcBef>
            </a:pPr>
            <a:r>
              <a:rPr lang="en-US"/>
              <a:t> </a:t>
            </a:r>
          </a:p>
          <a:p>
            <a:pPr marL="1651000" lvl="3">
              <a:spcBef>
                <a:spcPts val="2800"/>
              </a:spcBef>
            </a:pPr>
            <a:r>
              <a:rPr lang="en-US"/>
              <a:t>As the recycle ratio increases from zero, the reactor becomes less like a PFR and more like a CSTR</a:t>
            </a:r>
          </a:p>
          <a:p>
            <a:pPr marL="762000" lvl="1">
              <a:spcBef>
                <a:spcPts val="1000"/>
              </a:spcBef>
            </a:pPr>
            <a:r>
              <a:rPr lang="en-US"/>
              <a:t>Mixing point balances: </a:t>
            </a:r>
          </a:p>
          <a:p>
            <a:pPr>
              <a:spcBef>
                <a:spcPts val="1000"/>
              </a:spcBef>
            </a:pPr>
            <a:r>
              <a:rPr lang="en-US"/>
              <a:t>Caveats</a:t>
            </a:r>
          </a:p>
          <a:p>
            <a:pPr marL="762000" lvl="1"/>
            <a:r>
              <a:rPr lang="en-US"/>
              <a:t>Conversion can be defined overall (a to d) or per pass (b to c)</a:t>
            </a:r>
          </a:p>
          <a:p>
            <a:pPr marL="762000" lvl="1"/>
            <a:r>
              <a:rPr lang="en-US"/>
              <a:t>Concentrations in the PFR are molar flow rates divided by volumetric flow rate </a:t>
            </a:r>
            <a:r>
              <a:rPr lang="en-US" i="1" u="sng"/>
              <a:t>in the reactor</a:t>
            </a:r>
            <a:endParaRPr lang="en-US"/>
          </a:p>
          <a:p>
            <a:pPr marL="1206500" lvl="2"/>
            <a:r>
              <a:rPr lang="en-US"/>
              <a:t>The flow rate in the reactor is greater than the process feed flow rate</a:t>
            </a:r>
          </a:p>
          <a:p>
            <a:pPr marL="762000" lvl="1"/>
            <a:r>
              <a:rPr lang="en-US"/>
              <a:t>Back-mixing introduces the possibility of multiple steady states</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22500" y="847725"/>
            <a:ext cx="8547100" cy="207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9200" y="5127625"/>
            <a:ext cx="2433638" cy="77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14900" y="6477000"/>
            <a:ext cx="2316163" cy="78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2"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85100" y="6413500"/>
            <a:ext cx="458311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Analysis of a Recycle PFR</a:t>
            </a:r>
          </a:p>
        </p:txBody>
      </p:sp>
      <p:sp>
        <p:nvSpPr>
          <p:cNvPr id="15362" name="Rectangle 2"/>
          <p:cNvSpPr>
            <a:spLocks noChangeArrowheads="1"/>
          </p:cNvSpPr>
          <p:nvPr>
            <p:ph type="body" idx="1"/>
          </p:nvPr>
        </p:nvSpPr>
        <p:spPr>
          <a:ln/>
        </p:spPr>
        <p:txBody>
          <a:bodyPr/>
          <a:lstStyle/>
          <a:p>
            <a:r>
              <a:rPr lang="en-US"/>
              <a:t>Make a simple schematic and label each of the streams</a:t>
            </a:r>
          </a:p>
          <a:p>
            <a:pPr>
              <a:spcBef>
                <a:spcPts val="400"/>
              </a:spcBef>
            </a:pPr>
            <a:r>
              <a:rPr lang="en-US"/>
              <a:t>Assign each quantity that is specified in the problem statement to the appropriate variable</a:t>
            </a:r>
          </a:p>
          <a:p>
            <a:pPr>
              <a:spcBef>
                <a:spcPts val="400"/>
              </a:spcBef>
            </a:pPr>
            <a:r>
              <a:rPr lang="en-US"/>
              <a:t>Set up the design equations for the PFR</a:t>
            </a:r>
          </a:p>
          <a:p>
            <a:pPr marL="762000" lvl="1">
              <a:spcBef>
                <a:spcPts val="400"/>
              </a:spcBef>
            </a:pPr>
            <a:r>
              <a:rPr lang="en-US"/>
              <a:t>If there is sufficient information to solve the PFR design equations</a:t>
            </a:r>
          </a:p>
          <a:p>
            <a:pPr marL="1206500" lvl="2">
              <a:spcBef>
                <a:spcPts val="400"/>
              </a:spcBef>
            </a:pPr>
            <a:r>
              <a:rPr lang="en-US"/>
              <a:t>Solve the PFR design equations</a:t>
            </a:r>
          </a:p>
          <a:p>
            <a:pPr marL="1206500" lvl="2">
              <a:spcBef>
                <a:spcPts val="400"/>
              </a:spcBef>
            </a:pPr>
            <a:r>
              <a:rPr lang="en-US"/>
              <a:t>Use the results to solve the mixing point design equations</a:t>
            </a:r>
          </a:p>
          <a:p>
            <a:pPr marL="762000" lvl="1">
              <a:spcBef>
                <a:spcPts val="400"/>
              </a:spcBef>
            </a:pPr>
            <a:r>
              <a:rPr lang="en-US"/>
              <a:t>If the PFR design equations cannot be solved independently</a:t>
            </a:r>
          </a:p>
          <a:p>
            <a:pPr marL="1206500" lvl="2">
              <a:spcBef>
                <a:spcPts val="400"/>
              </a:spcBef>
            </a:pPr>
            <a:r>
              <a:rPr lang="en-US"/>
              <a:t>Set up the design equations for the mixing point</a:t>
            </a:r>
          </a:p>
          <a:p>
            <a:pPr marL="1206500" lvl="2">
              <a:spcBef>
                <a:spcPts val="400"/>
              </a:spcBef>
            </a:pPr>
            <a:r>
              <a:rPr lang="en-US"/>
              <a:t>In preparation for solving the mixing point design equations numerically, choose unknowns to be molar flows and temperature of stream b and </a:t>
            </a:r>
            <a:r>
              <a:rPr lang="en-US" i="1" u="sng"/>
              <a:t>do not</a:t>
            </a:r>
            <a:r>
              <a:rPr lang="en-US"/>
              <a:t> choose them as stream c</a:t>
            </a:r>
          </a:p>
          <a:p>
            <a:pPr marL="1206500" lvl="2">
              <a:spcBef>
                <a:spcPts val="400"/>
              </a:spcBef>
            </a:pPr>
            <a:r>
              <a:rPr lang="en-US"/>
              <a:t>Solve the mixing point design equations numerically</a:t>
            </a:r>
          </a:p>
          <a:p>
            <a:pPr marL="1651000" lvl="3">
              <a:spcBef>
                <a:spcPts val="400"/>
              </a:spcBef>
            </a:pPr>
            <a:r>
              <a:rPr lang="en-US"/>
              <a:t>The code you must provide will be given the molar flows and temperature of stream b </a:t>
            </a:r>
          </a:p>
          <a:p>
            <a:pPr marL="1651000" lvl="3">
              <a:spcBef>
                <a:spcPts val="400"/>
              </a:spcBef>
            </a:pPr>
            <a:r>
              <a:rPr lang="en-US"/>
              <a:t>knowing those you can solve the PFR design equations to obtain the molar flows and temperature of stream c</a:t>
            </a:r>
          </a:p>
          <a:p>
            <a:pPr marL="2095500" lvl="4">
              <a:spcBef>
                <a:spcPts val="400"/>
              </a:spcBef>
            </a:pPr>
            <a:r>
              <a:rPr lang="en-US"/>
              <a:t>knowing those, you can evaluate the mixing point design equations</a:t>
            </a:r>
          </a:p>
          <a:p>
            <a:pPr marL="1206500" lvl="2">
              <a:spcBef>
                <a:spcPts val="400"/>
              </a:spcBef>
            </a:pPr>
            <a:r>
              <a:rPr lang="en-US"/>
              <a:t>Once the mixing point design equations are solved, use the results to solve the PFR design equations</a:t>
            </a:r>
          </a:p>
          <a:p>
            <a:pPr>
              <a:spcBef>
                <a:spcPts val="400"/>
              </a:spcBef>
            </a:pPr>
            <a:r>
              <a:rPr lang="en-US"/>
              <a:t>Answer the questions posed in the problem statement</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536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5362">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5362">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5362">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5362">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5362">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5362">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5362">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15362">
                                            <p:txEl>
                                              <p:pRg st="8" end="8"/>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15362">
                                            <p:txEl>
                                              <p:pRg st="9" end="9"/>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15362">
                                            <p:txEl>
                                              <p:pRg st="10" end="10"/>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15362">
                                            <p:txEl>
                                              <p:pRg st="11" end="11"/>
                                            </p:txEl>
                                          </p:spTgt>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15362">
                                            <p:txEl>
                                              <p:pRg st="12" end="12"/>
                                            </p:txEl>
                                          </p:spTgt>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499"/>
                                          </p:stCondLst>
                                        </p:cTn>
                                        <p:tgtEl>
                                          <p:spTgt spid="15362">
                                            <p:txEl>
                                              <p:pRg st="13" end="13"/>
                                            </p:txEl>
                                          </p:spTgt>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grpId="0" nodeType="clickEffect">
                                  <p:stCondLst>
                                    <p:cond delay="0"/>
                                  </p:stCondLst>
                                  <p:childTnLst>
                                    <p:set>
                                      <p:cBhvr>
                                        <p:cTn id="62" dur="1" fill="hold">
                                          <p:stCondLst>
                                            <p:cond delay="499"/>
                                          </p:stCondLst>
                                        </p:cTn>
                                        <p:tgtEl>
                                          <p:spTgt spid="15362">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bldLvl="5"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body" idx="1"/>
          </p:nvPr>
        </p:nvSpPr>
        <p:spPr>
          <a:ln/>
        </p:spPr>
        <p:txBody>
          <a:bodyPr/>
          <a:lstStyle/>
          <a:p>
            <a:pPr marL="0" indent="0">
              <a:buNone/>
              <a:tabLst>
                <a:tab pos="9863138" algn="r"/>
                <a:tab pos="9863138" algn="r"/>
              </a:tabLst>
            </a:pPr>
            <a:r>
              <a:rPr lang="en-US"/>
              <a:t>In liquid phase reaction (1) the chiral molecule, B, is produced autocatalytically according to the rate expression given in equation (2). The heat of reaction is -14 kcal mol</a:t>
            </a:r>
            <a:r>
              <a:rPr lang="en-US" baseline="32000"/>
              <a:t>-1</a:t>
            </a:r>
            <a:r>
              <a:rPr lang="en-US"/>
              <a:t>, independent of temperature. The pre-exponential factor is equal to 4.2 x 10</a:t>
            </a:r>
            <a:r>
              <a:rPr lang="en-US" baseline="32000"/>
              <a:t>15</a:t>
            </a:r>
            <a:r>
              <a:rPr lang="en-US"/>
              <a:t> cm</a:t>
            </a:r>
            <a:r>
              <a:rPr lang="en-US" baseline="32000"/>
              <a:t>3</a:t>
            </a:r>
            <a:r>
              <a:rPr lang="en-US"/>
              <a:t> mol</a:t>
            </a:r>
            <a:r>
              <a:rPr lang="en-US" baseline="32000"/>
              <a:t>-1</a:t>
            </a:r>
            <a:r>
              <a:rPr lang="en-US"/>
              <a:t> min</a:t>
            </a:r>
            <a:r>
              <a:rPr lang="en-US" baseline="32000"/>
              <a:t>-1</a:t>
            </a:r>
            <a:r>
              <a:rPr lang="en-US"/>
              <a:t> and the activation energy is 18 kcal mol</a:t>
            </a:r>
            <a:r>
              <a:rPr lang="en-US" baseline="32000"/>
              <a:t>-1</a:t>
            </a:r>
            <a:r>
              <a:rPr lang="en-US"/>
              <a:t>. A solvent is used, and the heat capacity of the reacting solution can be taken to equal that of the solvent, 1.3 cal cm</a:t>
            </a:r>
            <a:r>
              <a:rPr lang="en-US" baseline="32000"/>
              <a:t>-3</a:t>
            </a:r>
            <a:r>
              <a:rPr lang="en-US"/>
              <a:t> K</a:t>
            </a:r>
            <a:r>
              <a:rPr lang="en-US" baseline="32000"/>
              <a:t>-1</a:t>
            </a:r>
            <a:r>
              <a:rPr lang="en-US"/>
              <a:t>. The density of the liquid may be assumed to be constant. The concentrations of A and B in the feed to the process are 2 M and 0 M, respectively, and the flow rate is 500 cm</a:t>
            </a:r>
            <a:r>
              <a:rPr lang="en-US" baseline="32000"/>
              <a:t>3</a:t>
            </a:r>
            <a:r>
              <a:rPr lang="en-US"/>
              <a:t> min</a:t>
            </a:r>
            <a:r>
              <a:rPr lang="en-US" baseline="32000"/>
              <a:t>-1</a:t>
            </a:r>
            <a:r>
              <a:rPr lang="en-US"/>
              <a:t> at 300K. An adiabatic recycle PFR with a recycle ratio of 1.3 is used. The reactor diameter is 5 cm and it is 50 cm long. What are the outlet concentrations of A and B and the outlet temperature from the process?</a:t>
            </a:r>
          </a:p>
          <a:p>
            <a:pPr marL="0" indent="0">
              <a:buNone/>
              <a:tabLst>
                <a:tab pos="9863138" algn="r"/>
                <a:tab pos="9863138" algn="r"/>
              </a:tabLst>
            </a:pPr>
            <a:endParaRPr lang="en-US"/>
          </a:p>
          <a:p>
            <a:pPr marL="0" indent="0">
              <a:buNone/>
              <a:tabLst>
                <a:tab pos="9863138" algn="r"/>
                <a:tab pos="9863138" algn="r"/>
              </a:tabLst>
            </a:pPr>
            <a:r>
              <a:rPr lang="en-US">
                <a:cs typeface="Lucida Grande" charset="0"/>
              </a:rPr>
              <a:t>A + B → 2 B</a:t>
            </a:r>
            <a:r>
              <a:rPr lang="en-US"/>
              <a:t>	(1)</a:t>
            </a:r>
          </a:p>
          <a:p>
            <a:pPr marL="0" indent="0">
              <a:spcBef>
                <a:spcPts val="3000"/>
              </a:spcBef>
              <a:buNone/>
              <a:tabLst>
                <a:tab pos="9863138" algn="r"/>
                <a:tab pos="9863138" algn="r"/>
              </a:tabLst>
            </a:pPr>
            <a:r>
              <a:rPr lang="en-US"/>
              <a:t>	(2)</a:t>
            </a:r>
          </a:p>
        </p:txBody>
      </p:sp>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0800" y="6132513"/>
            <a:ext cx="15382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title"/>
          </p:nvPr>
        </p:nvSpPr>
        <p:spPr>
          <a:ln/>
        </p:spPr>
        <p:txBody>
          <a:bodyPr/>
          <a:lstStyle/>
          <a:p>
            <a:r>
              <a:rPr lang="en-US"/>
              <a:t>Activity 31.1</a:t>
            </a:r>
          </a:p>
        </p:txBody>
      </p:sp>
      <p:sp>
        <p:nvSpPr>
          <p:cNvPr id="18434" name="Rectangle 2"/>
          <p:cNvSpPr>
            <a:spLocks noChangeArrowheads="1"/>
          </p:cNvSpPr>
          <p:nvPr>
            <p:ph type="body" idx="1"/>
          </p:nvPr>
        </p:nvSpPr>
        <p:spPr>
          <a:ln/>
        </p:spPr>
        <p:txBody>
          <a:bodyPr/>
          <a:lstStyle/>
          <a:p>
            <a:r>
              <a:rPr lang="en-US"/>
              <a:t>In this activity you will practice the general approach for analyzing a recycle PFR</a:t>
            </a:r>
          </a:p>
          <a:p>
            <a:pPr>
              <a:spcBef>
                <a:spcPts val="400"/>
              </a:spcBef>
            </a:pPr>
            <a:r>
              <a:rPr lang="en-US"/>
              <a:t>Perform all work for this activity on the worksheet that has been provided</a:t>
            </a:r>
          </a:p>
          <a:p>
            <a:pPr>
              <a:spcBef>
                <a:spcPts val="400"/>
              </a:spcBef>
            </a:pPr>
            <a:r>
              <a:rPr lang="en-US"/>
              <a:t>Make a sketch of the system, labeling each flow stream</a:t>
            </a:r>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title"/>
          </p:nvPr>
        </p:nvSpPr>
        <p:spPr>
          <a:ln/>
        </p:spPr>
        <p:txBody>
          <a:bodyPr/>
          <a:lstStyle/>
          <a:p>
            <a:r>
              <a:rPr lang="en-US"/>
              <a:t>Identify Known Quantities</a:t>
            </a:r>
          </a:p>
        </p:txBody>
      </p:sp>
      <p:sp>
        <p:nvSpPr>
          <p:cNvPr id="20482" name="Rectangle 2"/>
          <p:cNvSpPr>
            <a:spLocks noChangeArrowheads="1"/>
          </p:cNvSpPr>
          <p:nvPr>
            <p:ph type="body" idx="1"/>
          </p:nvPr>
        </p:nvSpPr>
        <p:spPr>
          <a:ln/>
        </p:spPr>
        <p:txBody>
          <a:bodyPr/>
          <a:lstStyle/>
          <a:p>
            <a:r>
              <a:rPr lang="en-US"/>
              <a:t>Read through the problem statement. Each time you encounter a quantity, write it down and equate it to the appropriate variable. When you have completed doing so, if there are any additional constant quantities that you know will be needed and that can be calculated from the values you found, write the equations needed for doing so.</a:t>
            </a:r>
          </a:p>
        </p:txBody>
      </p:sp>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ph type="title"/>
          </p:nvPr>
        </p:nvSpPr>
        <p:spPr>
          <a:ln/>
        </p:spPr>
        <p:txBody>
          <a:bodyPr/>
          <a:lstStyle/>
          <a:p>
            <a:r>
              <a:rPr lang="en-US"/>
              <a:t>PFR Design Equations</a:t>
            </a:r>
          </a:p>
        </p:txBody>
      </p:sp>
      <p:sp>
        <p:nvSpPr>
          <p:cNvPr id="22530" name="Rectangle 2"/>
          <p:cNvSpPr>
            <a:spLocks noChangeArrowheads="1"/>
          </p:cNvSpPr>
          <p:nvPr>
            <p:ph type="body" idx="1"/>
          </p:nvPr>
        </p:nvSpPr>
        <p:spPr>
          <a:ln/>
        </p:spPr>
        <p:txBody>
          <a:bodyPr/>
          <a:lstStyle/>
          <a:p>
            <a:r>
              <a:rPr lang="en-US"/>
              <a:t>Generate the design equations needed to model the PFR by simplification of the general PFR design equations found in Unit 17 or on the AFCoKaRE Exam Handout.</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TotalTime>
  <Pages>0</Pages>
  <Words>1101</Words>
  <Characters>0</Characters>
  <Application>Microsoft Macintosh PowerPoint</Application>
  <PresentationFormat>Custom</PresentationFormat>
  <Lines>0</Lines>
  <Paragraphs>99</Paragraphs>
  <Slides>14</Slides>
  <Notes>0</Notes>
  <HiddenSlides>0</HiddenSlides>
  <MMClips>0</MMClips>
  <ScaleCrop>false</ScaleCrop>
  <HeadingPairs>
    <vt:vector size="6" baseType="variant">
      <vt:variant>
        <vt:lpstr>Fonts Used</vt:lpstr>
      </vt:variant>
      <vt:variant>
        <vt:i4>5</vt:i4>
      </vt:variant>
      <vt:variant>
        <vt:lpstr>Theme</vt:lpstr>
      </vt:variant>
      <vt:variant>
        <vt:i4>11</vt:i4>
      </vt:variant>
      <vt:variant>
        <vt:lpstr>Slide Titles</vt:lpstr>
      </vt:variant>
      <vt:variant>
        <vt:i4>14</vt:i4>
      </vt:variant>
    </vt:vector>
  </HeadingPairs>
  <TitlesOfParts>
    <vt:vector size="30" baseType="lpstr">
      <vt:lpstr>Helvetica</vt:lpstr>
      <vt:lpstr>Heiti SC Light</vt:lpstr>
      <vt:lpstr>Heiti SC Medium</vt:lpstr>
      <vt:lpstr>Lucida Grande</vt:lpstr>
      <vt:lpstr>Gill Sans</vt:lpstr>
      <vt:lpstr>Title &amp; Subtitle</vt:lpstr>
      <vt:lpstr>Title &amp; Bullets</vt:lpstr>
      <vt:lpstr>Title - Top</vt:lpstr>
      <vt:lpstr>Bullets</vt:lpstr>
      <vt:lpstr>Photo - Vertical</vt:lpstr>
      <vt:lpstr>Photo - Horizontal</vt:lpstr>
      <vt:lpstr>Blank</vt:lpstr>
      <vt:lpstr>Title &amp; Bullets - Left</vt:lpstr>
      <vt:lpstr>Title &amp; Bullets - 2 Column</vt:lpstr>
      <vt:lpstr>Title &amp; Bullets - Right</vt:lpstr>
      <vt:lpstr>Title, Bullets &amp; Photo</vt:lpstr>
      <vt:lpstr>A First Course on Kinetics and Reaction Engineering</vt:lpstr>
      <vt:lpstr>Where We’re Going</vt:lpstr>
      <vt:lpstr>A Recycle PFR</vt:lpstr>
      <vt:lpstr>Analysis of a Recycle PFR</vt:lpstr>
      <vt:lpstr>Questions?</vt:lpstr>
      <vt:lpstr>PowerPoint Presentation</vt:lpstr>
      <vt:lpstr>Activity 31.1</vt:lpstr>
      <vt:lpstr>Identify Known Quantities</vt:lpstr>
      <vt:lpstr>PFR Design Equations</vt:lpstr>
      <vt:lpstr>Numerical Solution of the PFR Design Equations</vt:lpstr>
      <vt:lpstr>Mixing Point Balance Equations</vt:lpstr>
      <vt:lpstr>Numerical Solution of the Mixing Point Design Equations</vt:lpstr>
      <vt:lpstr>Solution</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2</cp:revision>
  <dcterms:modified xsi:type="dcterms:W3CDTF">2015-04-28T14:18:34Z</dcterms:modified>
</cp:coreProperties>
</file>