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5" r:id="rId13"/>
    <p:sldId id="257" r:id="rId14"/>
    <p:sldId id="258" r:id="rId15"/>
    <p:sldId id="271" r:id="rId16"/>
    <p:sldId id="262" r:id="rId17"/>
    <p:sldId id="259" r:id="rId18"/>
    <p:sldId id="263" r:id="rId19"/>
    <p:sldId id="273" r:id="rId20"/>
    <p:sldId id="275" r:id="rId21"/>
    <p:sldId id="276" r:id="rId22"/>
    <p:sldId id="277" r:id="rId23"/>
    <p:sldId id="278" r:id="rId24"/>
    <p:sldId id="279" r:id="rId25"/>
    <p:sldId id="261" r:id="rId26"/>
    <p:sldId id="282" r:id="rId27"/>
    <p:sldId id="264" r:id="rId28"/>
    <p:sldId id="283" r:id="rId29"/>
    <p:sldId id="266" r:id="rId30"/>
    <p:sldId id="267" r:id="rId31"/>
    <p:sldId id="285" r:id="rId32"/>
    <p:sldId id="286" r:id="rId33"/>
    <p:sldId id="260" r:id="rId34"/>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slide" Target="slides/slide15.xml"/><Relationship Id="rId27" Type="http://schemas.openxmlformats.org/officeDocument/2006/relationships/slide" Target="slides/slide16.xml"/><Relationship Id="rId28" Type="http://schemas.openxmlformats.org/officeDocument/2006/relationships/slide" Target="slides/slide17.xml"/><Relationship Id="rId2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30" Type="http://schemas.openxmlformats.org/officeDocument/2006/relationships/slide" Target="slides/slide19.xml"/><Relationship Id="rId31" Type="http://schemas.openxmlformats.org/officeDocument/2006/relationships/slide" Target="slides/slide20.xml"/><Relationship Id="rId32" Type="http://schemas.openxmlformats.org/officeDocument/2006/relationships/slide" Target="slides/slide21.xml"/><Relationship Id="rId9" Type="http://schemas.openxmlformats.org/officeDocument/2006/relationships/slideMaster" Target="slideMasters/slideMaster9.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33" Type="http://schemas.openxmlformats.org/officeDocument/2006/relationships/slide" Target="slides/slide22.xml"/><Relationship Id="rId34" Type="http://schemas.openxmlformats.org/officeDocument/2006/relationships/slide" Target="slides/slide2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2853404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5467383"/>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89395775"/>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772281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76608260"/>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0900228"/>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863821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2809764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3772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4452059"/>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99998057"/>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17047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92725130"/>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9498472"/>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5911563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3226820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37710977"/>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781220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2882437"/>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7474404"/>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986246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0058397"/>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7186486"/>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8111590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277781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6453795"/>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5814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18336651"/>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609856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54741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2020655"/>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193039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9864356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779762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0393771"/>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92299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240713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1355313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1546648"/>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09852220"/>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8489292"/>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127953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59976313"/>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993617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8522563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47711773"/>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36012114"/>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680712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3371275"/>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594035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466563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1304045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06178"/>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7810319"/>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4402199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9532280"/>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254323"/>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4221942"/>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4897953"/>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1823822"/>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5419994"/>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9669433"/>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472697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8939674"/>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2582801"/>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919406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694428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32516082"/>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416890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20003479"/>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274747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4578174"/>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304551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9789077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13780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612300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938010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65997335"/>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180809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10053581"/>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6847700"/>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6508121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19668876"/>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625175"/>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025478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6805000"/>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50327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5346266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527578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9706741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1371121"/>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84784171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493288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9461944"/>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56852457"/>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3059842"/>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011009"/>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9022134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5092455"/>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7532453"/>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9284860"/>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0228107"/>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6385323"/>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36317167"/>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2054306"/>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5091974"/>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6966538"/>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375499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190733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59282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51069000"/>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0787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55062601"/>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978541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557045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31986273"/>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0658485"/>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15200457"/>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3712826"/>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5058217"/>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4159618"/>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4" Type="http://schemas.openxmlformats.org/officeDocument/2006/relationships/image" Target="../media/image8.emf"/><Relationship Id="rId5" Type="http://schemas.openxmlformats.org/officeDocument/2006/relationships/image" Target="../media/image9.emf"/><Relationship Id="rId6" Type="http://schemas.openxmlformats.org/officeDocument/2006/relationships/image" Target="../media/image10.emf"/><Relationship Id="rId7" Type="http://schemas.openxmlformats.org/officeDocument/2006/relationships/image" Target="../media/image11.emf"/><Relationship Id="rId8" Type="http://schemas.openxmlformats.org/officeDocument/2006/relationships/image" Target="../media/image12.emf"/><Relationship Id="rId1" Type="http://schemas.openxmlformats.org/officeDocument/2006/relationships/slideLayout" Target="../slideLayouts/slideLayout13.xml"/><Relationship Id="rId2" Type="http://schemas.openxmlformats.org/officeDocument/2006/relationships/image" Target="../media/image6.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4" Type="http://schemas.openxmlformats.org/officeDocument/2006/relationships/image" Target="../media/image15.emf"/><Relationship Id="rId5" Type="http://schemas.openxmlformats.org/officeDocument/2006/relationships/image" Target="../media/image16.emf"/><Relationship Id="rId6" Type="http://schemas.openxmlformats.org/officeDocument/2006/relationships/image" Target="../media/image17.emf"/><Relationship Id="rId1" Type="http://schemas.openxmlformats.org/officeDocument/2006/relationships/slideLayout" Target="../slideLayouts/slideLayout13.xml"/><Relationship Id="rId2" Type="http://schemas.openxmlformats.org/officeDocument/2006/relationships/image" Target="../media/image1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4.emf"/><Relationship Id="rId4" Type="http://schemas.openxmlformats.org/officeDocument/2006/relationships/image" Target="../media/image15.emf"/><Relationship Id="rId1" Type="http://schemas.openxmlformats.org/officeDocument/2006/relationships/slideLayout" Target="../slideLayouts/slideLayout13.xml"/><Relationship Id="rId2" Type="http://schemas.openxmlformats.org/officeDocument/2006/relationships/image" Target="../media/image13.emf"/></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4" Type="http://schemas.openxmlformats.org/officeDocument/2006/relationships/image" Target="../media/image15.emf"/><Relationship Id="rId5" Type="http://schemas.openxmlformats.org/officeDocument/2006/relationships/image" Target="../media/image18.emf"/><Relationship Id="rId6" Type="http://schemas.openxmlformats.org/officeDocument/2006/relationships/image" Target="../media/image19.emf"/><Relationship Id="rId1" Type="http://schemas.openxmlformats.org/officeDocument/2006/relationships/slideLayout" Target="../slideLayouts/slideLayout13.xml"/><Relationship Id="rId2" Type="http://schemas.openxmlformats.org/officeDocument/2006/relationships/image" Target="../media/image13.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20.emf"/><Relationship Id="rId5" Type="http://schemas.openxmlformats.org/officeDocument/2006/relationships/image" Target="../media/image21.emf"/><Relationship Id="rId6" Type="http://schemas.openxmlformats.org/officeDocument/2006/relationships/image" Target="../media/image22.emf"/><Relationship Id="rId1" Type="http://schemas.openxmlformats.org/officeDocument/2006/relationships/slideLayout" Target="../slideLayouts/slideLayout13.xml"/><Relationship Id="rId2" Type="http://schemas.openxmlformats.org/officeDocument/2006/relationships/image" Target="../media/image3.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24.emf"/><Relationship Id="rId4" Type="http://schemas.openxmlformats.org/officeDocument/2006/relationships/image" Target="../media/image25.emf"/><Relationship Id="rId1" Type="http://schemas.openxmlformats.org/officeDocument/2006/relationships/slideLayout" Target="../slideLayouts/slideLayout13.xml"/><Relationship Id="rId2" Type="http://schemas.openxmlformats.org/officeDocument/2006/relationships/image" Target="../media/image2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7.emf"/><Relationship Id="rId4" Type="http://schemas.openxmlformats.org/officeDocument/2006/relationships/image" Target="../media/image28.emf"/><Relationship Id="rId1" Type="http://schemas.openxmlformats.org/officeDocument/2006/relationships/slideLayout" Target="../slideLayouts/slideLayout13.xml"/><Relationship Id="rId2" Type="http://schemas.openxmlformats.org/officeDocument/2006/relationships/image" Target="../media/image26.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9.emf"/><Relationship Id="rId3" Type="http://schemas.openxmlformats.org/officeDocument/2006/relationships/image" Target="../media/image30.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31</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a:t>Identify Known Quantities</a:t>
            </a:r>
          </a:p>
        </p:txBody>
      </p:sp>
      <p:sp>
        <p:nvSpPr>
          <p:cNvPr id="21506" name="Rectangle 2"/>
          <p:cNvSpPr>
            <a:spLocks noChangeArrowheads="1"/>
          </p:cNvSpPr>
          <p:nvPr>
            <p:ph type="body" idx="1"/>
          </p:nvPr>
        </p:nvSpPr>
        <p:spPr>
          <a:xfrm>
            <a:off x="1270000" y="1219200"/>
            <a:ext cx="10464800" cy="7620000"/>
          </a:xfrm>
          <a:ln/>
        </p:spPr>
        <p:txBody>
          <a:bodyPr/>
          <a:lstStyle/>
          <a:p>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a:p>
            <a:pPr marL="762000" lvl="1"/>
            <a:r>
              <a:rPr lang="en-US"/>
              <a:t>Δ</a:t>
            </a:r>
            <a:r>
              <a:rPr lang="en-US" i="1"/>
              <a:t>H(T)</a:t>
            </a:r>
            <a:r>
              <a:rPr lang="en-US"/>
              <a:t> = -14 kcal mol</a:t>
            </a:r>
            <a:r>
              <a:rPr lang="en-US" baseline="32000"/>
              <a:t>-1</a:t>
            </a:r>
            <a:r>
              <a:rPr lang="en-US" i="1"/>
              <a:t> </a:t>
            </a:r>
          </a:p>
          <a:p>
            <a:pPr marL="762000" lvl="1"/>
            <a:r>
              <a:rPr lang="en-US" i="1"/>
              <a:t>k</a:t>
            </a:r>
            <a:r>
              <a:rPr lang="en-US" i="1" baseline="-6000"/>
              <a:t>0</a:t>
            </a:r>
            <a:r>
              <a:rPr lang="en-US"/>
              <a:t> = 4.2 x 10</a:t>
            </a:r>
            <a:r>
              <a:rPr lang="en-US" baseline="32000"/>
              <a:t>15</a:t>
            </a:r>
            <a:r>
              <a:rPr lang="en-US"/>
              <a:t> cm</a:t>
            </a:r>
            <a:r>
              <a:rPr lang="en-US" baseline="32000"/>
              <a:t>3</a:t>
            </a:r>
            <a:r>
              <a:rPr lang="en-US"/>
              <a:t> mol</a:t>
            </a:r>
            <a:r>
              <a:rPr lang="en-US" baseline="32000"/>
              <a:t>-1</a:t>
            </a:r>
            <a:r>
              <a:rPr lang="en-US"/>
              <a:t> min</a:t>
            </a:r>
            <a:r>
              <a:rPr lang="en-US" baseline="32000"/>
              <a:t>-1</a:t>
            </a:r>
            <a:endParaRPr lang="en-US" i="1"/>
          </a:p>
          <a:p>
            <a:pPr marL="762000" lvl="1"/>
            <a:r>
              <a:rPr lang="en-US" i="1"/>
              <a:t>E</a:t>
            </a:r>
            <a:r>
              <a:rPr lang="en-US"/>
              <a:t> = 18 kcal mol</a:t>
            </a:r>
            <a:r>
              <a:rPr lang="en-US" baseline="32000"/>
              <a:t>-1</a:t>
            </a:r>
            <a:endParaRPr lang="en-US" i="1"/>
          </a:p>
          <a:p>
            <a:pPr marL="762000" lvl="1"/>
            <a:r>
              <a:rPr lang="en-US"/>
              <a:t>     = 1.3 cal cm</a:t>
            </a:r>
            <a:r>
              <a:rPr lang="en-US" baseline="32000"/>
              <a:t>-3</a:t>
            </a:r>
            <a:r>
              <a:rPr lang="en-US"/>
              <a:t> K</a:t>
            </a:r>
            <a:r>
              <a:rPr lang="en-US" baseline="32000"/>
              <a:t>-1</a:t>
            </a:r>
            <a:endParaRPr lang="en-US" i="1"/>
          </a:p>
          <a:p>
            <a:pPr marL="762000" lvl="1"/>
            <a:r>
              <a:rPr lang="en-US" i="1"/>
              <a:t>C</a:t>
            </a:r>
            <a:r>
              <a:rPr lang="en-US" i="1" baseline="-6000"/>
              <a:t>A,a</a:t>
            </a:r>
            <a:r>
              <a:rPr lang="en-US"/>
              <a:t> = 2 M</a:t>
            </a:r>
            <a:endParaRPr lang="en-US" i="1"/>
          </a:p>
          <a:p>
            <a:pPr marL="762000" lvl="1"/>
            <a:r>
              <a:rPr lang="en-US" i="1"/>
              <a:t>C</a:t>
            </a:r>
            <a:r>
              <a:rPr lang="en-US" i="1" baseline="-6000"/>
              <a:t>B,a</a:t>
            </a:r>
            <a:r>
              <a:rPr lang="en-US"/>
              <a:t> = 0 M</a:t>
            </a:r>
          </a:p>
          <a:p>
            <a:pPr marL="762000" lvl="1"/>
            <a:r>
              <a:rPr lang="en-US"/>
              <a:t>     = 500 cm</a:t>
            </a:r>
            <a:r>
              <a:rPr lang="en-US" baseline="32000"/>
              <a:t>3</a:t>
            </a:r>
            <a:r>
              <a:rPr lang="en-US"/>
              <a:t> min</a:t>
            </a:r>
            <a:r>
              <a:rPr lang="en-US" baseline="32000"/>
              <a:t>-1</a:t>
            </a:r>
            <a:endParaRPr lang="en-US" i="1"/>
          </a:p>
          <a:p>
            <a:pPr marL="762000" lvl="1"/>
            <a:r>
              <a:rPr lang="en-US" i="1"/>
              <a:t>T</a:t>
            </a:r>
            <a:r>
              <a:rPr lang="en-US" i="1" baseline="-6000"/>
              <a:t>a</a:t>
            </a:r>
            <a:r>
              <a:rPr lang="en-US"/>
              <a:t> = 300 K</a:t>
            </a:r>
            <a:endParaRPr lang="en-US" i="1"/>
          </a:p>
          <a:p>
            <a:pPr marL="762000" lvl="1"/>
            <a:r>
              <a:rPr lang="en-US" i="1"/>
              <a:t>R</a:t>
            </a:r>
            <a:r>
              <a:rPr lang="en-US" i="1" baseline="-6000"/>
              <a:t>R</a:t>
            </a:r>
            <a:r>
              <a:rPr lang="en-US"/>
              <a:t> = 1.3</a:t>
            </a:r>
            <a:endParaRPr lang="en-US" i="1"/>
          </a:p>
          <a:p>
            <a:pPr marL="762000" lvl="1"/>
            <a:r>
              <a:rPr lang="en-US" i="1"/>
              <a:t>L</a:t>
            </a:r>
            <a:r>
              <a:rPr lang="en-US"/>
              <a:t> = 5 cm</a:t>
            </a:r>
          </a:p>
          <a:p>
            <a:pPr marL="762000" lvl="1"/>
            <a:r>
              <a:rPr lang="en-US" i="1"/>
              <a:t>D</a:t>
            </a:r>
            <a:r>
              <a:rPr lang="en-US"/>
              <a:t> = 50 cm</a:t>
            </a:r>
          </a:p>
          <a:p>
            <a:pPr marL="762000" lvl="1"/>
            <a:r>
              <a:rPr lang="en-US"/>
              <a:t> </a:t>
            </a:r>
          </a:p>
          <a:p>
            <a:pPr marL="762000" lvl="1"/>
            <a:r>
              <a:rPr lang="en-US"/>
              <a:t> </a:t>
            </a:r>
          </a:p>
          <a:p>
            <a:pPr marL="762000" lvl="1"/>
            <a:r>
              <a:rPr lang="en-US"/>
              <a:t> </a:t>
            </a:r>
          </a:p>
          <a:p>
            <a:pPr marL="762000" lvl="1"/>
            <a:r>
              <a:rPr lang="en-US"/>
              <a:t> </a:t>
            </a:r>
          </a:p>
          <a:p>
            <a:pPr marL="762000" lvl="1"/>
            <a:r>
              <a:rPr lang="en-US"/>
              <a:t> </a:t>
            </a:r>
          </a:p>
        </p:txBody>
      </p:sp>
      <p:pic>
        <p:nvPicPr>
          <p:cNvPr id="2150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82800" y="5268913"/>
            <a:ext cx="292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4700" y="7061200"/>
            <a:ext cx="750888"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0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0100" y="4225925"/>
            <a:ext cx="317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44700" y="7416800"/>
            <a:ext cx="10001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4700" y="7759700"/>
            <a:ext cx="1189038"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4700" y="8115300"/>
            <a:ext cx="750888"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1513"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4700" y="8483600"/>
            <a:ext cx="11684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PFR Design Equations</a:t>
            </a:r>
          </a:p>
        </p:txBody>
      </p:sp>
      <p:sp>
        <p:nvSpPr>
          <p:cNvPr id="22530" name="Rectangle 2"/>
          <p:cNvSpPr>
            <a:spLocks noChangeArrowheads="1"/>
          </p:cNvSpPr>
          <p:nvPr>
            <p:ph type="body" idx="1"/>
          </p:nvPr>
        </p:nvSpPr>
        <p:spPr>
          <a:ln/>
        </p:spPr>
        <p:txBody>
          <a:bodyPr/>
          <a:lstStyle/>
          <a:p>
            <a:r>
              <a:rPr lang="en-US"/>
              <a:t>Generate the design equations needed to model the PFR by simplification of the general PFR design equations found in Unit 17 or on the AFCoKaRE Exam Handout.</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ph type="title"/>
          </p:nvPr>
        </p:nvSpPr>
        <p:spPr>
          <a:ln/>
        </p:spPr>
        <p:txBody>
          <a:bodyPr/>
          <a:lstStyle/>
          <a:p>
            <a:r>
              <a:rPr lang="en-US"/>
              <a:t>PFR Design Equations</a:t>
            </a:r>
          </a:p>
        </p:txBody>
      </p:sp>
      <p:sp>
        <p:nvSpPr>
          <p:cNvPr id="23554" name="Rectangle 2"/>
          <p:cNvSpPr>
            <a:spLocks noChangeArrowheads="1"/>
          </p:cNvSpPr>
          <p:nvPr>
            <p:ph type="body" idx="1"/>
          </p:nvPr>
        </p:nvSpPr>
        <p:spPr>
          <a:xfrm>
            <a:off x="1270000" y="1612900"/>
            <a:ext cx="10464800" cy="1397000"/>
          </a:xfrm>
          <a:ln/>
        </p:spPr>
        <p:txBody>
          <a:bodyPr/>
          <a:lstStyle/>
          <a:p>
            <a:r>
              <a:rPr lang="en-US"/>
              <a:t>Generate the design equations needed to model the PFR by simplification of the general PFR design equations found in Unit 17 or on the AFCoKaRE Exam Handout.</a:t>
            </a:r>
          </a:p>
        </p:txBody>
      </p:sp>
      <p:pic>
        <p:nvPicPr>
          <p:cNvPr id="235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0600" y="7378700"/>
            <a:ext cx="43434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75600" y="2832100"/>
            <a:ext cx="34813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62900" y="4064000"/>
            <a:ext cx="33226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12913" y="3098800"/>
            <a:ext cx="4048125" cy="1243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355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78000" y="5653088"/>
            <a:ext cx="9450388" cy="124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a:t>Numerical Solution of the PFR Design Equations</a:t>
            </a:r>
          </a:p>
        </p:txBody>
      </p:sp>
      <p:sp>
        <p:nvSpPr>
          <p:cNvPr id="24578"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endParaRPr lang="en-US"/>
          </a:p>
          <a:p>
            <a:endParaRPr lang="en-US"/>
          </a:p>
          <a:p>
            <a:endParaRPr lang="en-US"/>
          </a:p>
          <a:p>
            <a:endParaRPr lang="en-US"/>
          </a:p>
          <a:p>
            <a:r>
              <a:rPr lang="en-US"/>
              <a:t>Assuming that the PFR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ph type="title"/>
          </p:nvPr>
        </p:nvSpPr>
        <p:spPr>
          <a:ln/>
        </p:spPr>
        <p:txBody>
          <a:bodyPr/>
          <a:lstStyle/>
          <a:p>
            <a:r>
              <a:rPr lang="en-US"/>
              <a:t>Numerical Solution of the PFR Design Equations</a:t>
            </a:r>
          </a:p>
        </p:txBody>
      </p:sp>
      <p:sp>
        <p:nvSpPr>
          <p:cNvPr id="25602"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pPr marL="762000" lvl="1"/>
            <a:r>
              <a:rPr lang="en-US"/>
              <a:t>3 ODEs</a:t>
            </a:r>
          </a:p>
          <a:p>
            <a:pPr marL="762000" lvl="1"/>
            <a:r>
              <a:rPr lang="en-US"/>
              <a:t>Independent variable: </a:t>
            </a:r>
            <a:r>
              <a:rPr lang="en-US" i="1"/>
              <a:t>z</a:t>
            </a:r>
            <a:endParaRPr lang="en-US"/>
          </a:p>
          <a:p>
            <a:pPr marL="762000" lvl="1"/>
            <a:r>
              <a:rPr lang="en-US"/>
              <a:t>Dependent variables: </a:t>
            </a:r>
            <a:r>
              <a:rPr lang="en-US" i="1"/>
              <a:t>ṅ</a:t>
            </a:r>
            <a:r>
              <a:rPr lang="en-US" i="1" baseline="-6000"/>
              <a:t>A</a:t>
            </a:r>
            <a:r>
              <a:rPr lang="en-US"/>
              <a:t>, </a:t>
            </a:r>
            <a:r>
              <a:rPr lang="en-US" i="1"/>
              <a:t>ṅ</a:t>
            </a:r>
            <a:r>
              <a:rPr lang="en-US" i="1" baseline="-6000"/>
              <a:t>B</a:t>
            </a:r>
            <a:r>
              <a:rPr lang="en-US" i="1"/>
              <a:t> </a:t>
            </a:r>
            <a:r>
              <a:rPr lang="en-US"/>
              <a:t>and </a:t>
            </a:r>
            <a:r>
              <a:rPr lang="en-US" i="1"/>
              <a:t>T</a:t>
            </a:r>
            <a:endParaRPr lang="en-US"/>
          </a:p>
          <a:p>
            <a:pPr marL="762000" lvl="1"/>
            <a:r>
              <a:rPr lang="en-US"/>
              <a:t>Solve for </a:t>
            </a:r>
            <a:r>
              <a:rPr lang="en-US" i="1"/>
              <a:t>ṅ</a:t>
            </a:r>
            <a:r>
              <a:rPr lang="en-US" i="1" baseline="-6000"/>
              <a:t>A</a:t>
            </a:r>
            <a:r>
              <a:rPr lang="en-US"/>
              <a:t>, </a:t>
            </a:r>
            <a:r>
              <a:rPr lang="en-US" i="1"/>
              <a:t>ṅ</a:t>
            </a:r>
            <a:r>
              <a:rPr lang="en-US" i="1" baseline="-6000"/>
              <a:t>B</a:t>
            </a:r>
            <a:r>
              <a:rPr lang="en-US" i="1"/>
              <a:t> </a:t>
            </a:r>
            <a:r>
              <a:rPr lang="en-US"/>
              <a:t>and </a:t>
            </a:r>
            <a:r>
              <a:rPr lang="en-US" i="1"/>
              <a:t>T</a:t>
            </a:r>
            <a:r>
              <a:rPr lang="en-US"/>
              <a:t> at the reactor outlet</a:t>
            </a:r>
          </a:p>
          <a:p>
            <a:pPr marL="762000" lvl="1"/>
            <a:endParaRPr lang="en-US"/>
          </a:p>
          <a:p>
            <a:r>
              <a:rPr lang="en-US"/>
              <a:t>Assuming that the PFR design equations </a:t>
            </a:r>
            <a:br>
              <a:rPr lang="en-US"/>
            </a:br>
            <a:r>
              <a:rPr lang="en-US"/>
              <a:t>will be solved numerically, specify the </a:t>
            </a:r>
            <a:br>
              <a:rPr lang="en-US"/>
            </a:br>
            <a:r>
              <a:rPr lang="en-US"/>
              <a:t>information that must be provided and show </a:t>
            </a:r>
            <a:br>
              <a:rPr lang="en-US"/>
            </a:br>
            <a:r>
              <a:rPr lang="en-US"/>
              <a:t>how to calculate any unknown values.</a:t>
            </a:r>
          </a:p>
        </p:txBody>
      </p:sp>
      <p:pic>
        <p:nvPicPr>
          <p:cNvPr id="2560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4546600"/>
            <a:ext cx="43434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2919413"/>
            <a:ext cx="348138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560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3733800"/>
            <a:ext cx="33226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a:t>Numerical Solution of the PFR Design Equations</a:t>
            </a:r>
          </a:p>
        </p:txBody>
      </p:sp>
      <p:sp>
        <p:nvSpPr>
          <p:cNvPr id="26626" name="Rectangle 2"/>
          <p:cNvSpPr>
            <a:spLocks noChangeArrowheads="1"/>
          </p:cNvSpPr>
          <p:nvPr>
            <p:ph type="body" idx="1"/>
          </p:nvPr>
        </p:nvSpPr>
        <p:spPr>
          <a:xfrm>
            <a:off x="1270000" y="990600"/>
            <a:ext cx="10464800" cy="8089900"/>
          </a:xfrm>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pPr marL="762000" lvl="1"/>
            <a:r>
              <a:rPr lang="en-US"/>
              <a:t>3 ODEs</a:t>
            </a:r>
          </a:p>
          <a:p>
            <a:pPr marL="762000" lvl="1"/>
            <a:r>
              <a:rPr lang="en-US"/>
              <a:t>Independent variable: </a:t>
            </a:r>
            <a:r>
              <a:rPr lang="en-US" i="1"/>
              <a:t>z</a:t>
            </a:r>
            <a:endParaRPr lang="en-US"/>
          </a:p>
          <a:p>
            <a:pPr marL="762000" lvl="1"/>
            <a:r>
              <a:rPr lang="en-US"/>
              <a:t>Dependent variables: </a:t>
            </a:r>
            <a:r>
              <a:rPr lang="en-US" i="1"/>
              <a:t>ṅ</a:t>
            </a:r>
            <a:r>
              <a:rPr lang="en-US" i="1" baseline="-6000"/>
              <a:t>A</a:t>
            </a:r>
            <a:r>
              <a:rPr lang="en-US"/>
              <a:t>, </a:t>
            </a:r>
            <a:r>
              <a:rPr lang="en-US" i="1"/>
              <a:t>ṅ</a:t>
            </a:r>
            <a:r>
              <a:rPr lang="en-US" i="1" baseline="-6000"/>
              <a:t>B</a:t>
            </a:r>
            <a:r>
              <a:rPr lang="en-US" i="1"/>
              <a:t> </a:t>
            </a:r>
            <a:r>
              <a:rPr lang="en-US"/>
              <a:t>and </a:t>
            </a:r>
            <a:r>
              <a:rPr lang="en-US" i="1"/>
              <a:t>T</a:t>
            </a:r>
            <a:endParaRPr lang="en-US"/>
          </a:p>
          <a:p>
            <a:pPr marL="762000" lvl="1"/>
            <a:r>
              <a:rPr lang="en-US"/>
              <a:t>Solve for </a:t>
            </a:r>
            <a:r>
              <a:rPr lang="en-US" i="1"/>
              <a:t>ṅ</a:t>
            </a:r>
            <a:r>
              <a:rPr lang="en-US" i="1" baseline="-6000"/>
              <a:t>A</a:t>
            </a:r>
            <a:r>
              <a:rPr lang="en-US"/>
              <a:t>, </a:t>
            </a:r>
            <a:r>
              <a:rPr lang="en-US" i="1"/>
              <a:t>ṅ</a:t>
            </a:r>
            <a:r>
              <a:rPr lang="en-US" i="1" baseline="-6000"/>
              <a:t>B</a:t>
            </a:r>
            <a:r>
              <a:rPr lang="en-US" i="1"/>
              <a:t> </a:t>
            </a:r>
            <a:r>
              <a:rPr lang="en-US"/>
              <a:t>and </a:t>
            </a:r>
            <a:r>
              <a:rPr lang="en-US" i="1"/>
              <a:t>T</a:t>
            </a:r>
            <a:r>
              <a:rPr lang="en-US"/>
              <a:t> at the reactor outlet</a:t>
            </a:r>
          </a:p>
          <a:p>
            <a:r>
              <a:rPr lang="en-US"/>
              <a:t>Assuming that the PFR design equations </a:t>
            </a:r>
            <a:br>
              <a:rPr lang="en-US"/>
            </a:br>
            <a:r>
              <a:rPr lang="en-US"/>
              <a:t>will be solved numerically, specify the </a:t>
            </a:r>
            <a:br>
              <a:rPr lang="en-US"/>
            </a:br>
            <a:r>
              <a:rPr lang="en-US"/>
              <a:t>information that must be provided and show </a:t>
            </a:r>
            <a:br>
              <a:rPr lang="en-US"/>
            </a:br>
            <a:r>
              <a:rPr lang="en-US"/>
              <a:t>how to calculate any unknown values</a:t>
            </a:r>
          </a:p>
          <a:p>
            <a:pPr marL="762000" lvl="1"/>
            <a:r>
              <a:rPr lang="en-US"/>
              <a:t>Must provide</a:t>
            </a:r>
          </a:p>
          <a:p>
            <a:pPr marL="1206500" lvl="2"/>
            <a:r>
              <a:rPr lang="en-US"/>
              <a:t>initial values of independent and dependent variables</a:t>
            </a:r>
          </a:p>
          <a:p>
            <a:pPr marL="1651000" lvl="3"/>
            <a:r>
              <a:rPr lang="en-US"/>
              <a:t>At </a:t>
            </a:r>
            <a:r>
              <a:rPr lang="en-US" i="1"/>
              <a:t>z</a:t>
            </a:r>
            <a:r>
              <a:rPr lang="en-US"/>
              <a:t> = 0, </a:t>
            </a:r>
            <a:r>
              <a:rPr lang="en-US" i="1"/>
              <a:t>ṅ</a:t>
            </a:r>
            <a:r>
              <a:rPr lang="en-US" i="1" baseline="-6000"/>
              <a:t>i</a:t>
            </a:r>
            <a:r>
              <a:rPr lang="en-US"/>
              <a:t> = </a:t>
            </a:r>
            <a:r>
              <a:rPr lang="en-US" i="1"/>
              <a:t>ṅ</a:t>
            </a:r>
            <a:r>
              <a:rPr lang="en-US" i="1" baseline="-6000"/>
              <a:t>i,b</a:t>
            </a:r>
            <a:r>
              <a:rPr lang="en-US"/>
              <a:t> = </a:t>
            </a:r>
            <a:r>
              <a:rPr lang="en-US" i="1"/>
              <a:t>ṅ</a:t>
            </a:r>
            <a:r>
              <a:rPr lang="en-US" i="1" baseline="-6000"/>
              <a:t>i,a</a:t>
            </a:r>
            <a:r>
              <a:rPr lang="en-US"/>
              <a:t> (</a:t>
            </a:r>
            <a:r>
              <a:rPr lang="en-US" i="1"/>
              <a:t>i</a:t>
            </a:r>
            <a:r>
              <a:rPr lang="en-US"/>
              <a:t> = </a:t>
            </a:r>
            <a:r>
              <a:rPr lang="en-US" i="1"/>
              <a:t>A</a:t>
            </a:r>
            <a:r>
              <a:rPr lang="en-US"/>
              <a:t> and </a:t>
            </a:r>
            <a:r>
              <a:rPr lang="en-US" i="1"/>
              <a:t>B</a:t>
            </a:r>
            <a:r>
              <a:rPr lang="en-US"/>
              <a:t>) and </a:t>
            </a:r>
            <a:r>
              <a:rPr lang="en-US" i="1"/>
              <a:t>T</a:t>
            </a:r>
            <a:r>
              <a:rPr lang="en-US"/>
              <a:t> = </a:t>
            </a:r>
            <a:r>
              <a:rPr lang="en-US" i="1"/>
              <a:t>T</a:t>
            </a:r>
            <a:r>
              <a:rPr lang="en-US" i="1" baseline="-6000"/>
              <a:t>b</a:t>
            </a:r>
            <a:endParaRPr lang="en-US"/>
          </a:p>
          <a:p>
            <a:pPr marL="1206500" lvl="2"/>
            <a:r>
              <a:rPr lang="en-US"/>
              <a:t>final value of either the independent variable or one of the dependent variables</a:t>
            </a:r>
          </a:p>
          <a:p>
            <a:pPr marL="1651000" lvl="3"/>
            <a:r>
              <a:rPr lang="en-US"/>
              <a:t>At the reactor outlet </a:t>
            </a:r>
            <a:r>
              <a:rPr lang="en-US" i="1"/>
              <a:t>z</a:t>
            </a:r>
            <a:r>
              <a:rPr lang="en-US"/>
              <a:t> = </a:t>
            </a:r>
            <a:r>
              <a:rPr lang="en-US" i="1"/>
              <a:t>L</a:t>
            </a:r>
            <a:endParaRPr lang="en-US"/>
          </a:p>
          <a:p>
            <a:pPr marL="1206500" lvl="2"/>
            <a:r>
              <a:rPr lang="en-US"/>
              <a:t>code that is given values for the independent and dependent variables and uses them to evaluate the four functions </a:t>
            </a:r>
            <a:r>
              <a:rPr lang="en-US" i="1"/>
              <a:t>f</a:t>
            </a:r>
            <a:r>
              <a:rPr lang="en-US" baseline="-6000"/>
              <a:t>1</a:t>
            </a:r>
            <a:r>
              <a:rPr lang="en-US"/>
              <a:t> through </a:t>
            </a:r>
            <a:r>
              <a:rPr lang="en-US" i="1"/>
              <a:t>f</a:t>
            </a:r>
            <a:r>
              <a:rPr lang="en-US" baseline="-6000"/>
              <a:t>3</a:t>
            </a:r>
            <a:endParaRPr lang="en-US"/>
          </a:p>
          <a:p>
            <a:pPr marL="1651000" lvl="3"/>
            <a:r>
              <a:rPr lang="en-US"/>
              <a:t>In order to evaluate the functions, need to evaluate </a:t>
            </a:r>
            <a:r>
              <a:rPr lang="en-US" i="1"/>
              <a:t>r</a:t>
            </a:r>
            <a:r>
              <a:rPr lang="en-US"/>
              <a:t>; all other quantities are known constants (            ) or will be given</a:t>
            </a:r>
          </a:p>
          <a:p>
            <a:pPr marL="1651000" lvl="3">
              <a:spcBef>
                <a:spcPts val="1500"/>
              </a:spcBef>
            </a:pPr>
            <a:r>
              <a:rPr lang="en-US"/>
              <a:t> </a:t>
            </a:r>
          </a:p>
        </p:txBody>
      </p:sp>
      <p:pic>
        <p:nvPicPr>
          <p:cNvPr id="266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72400" y="3822700"/>
            <a:ext cx="4343400" cy="90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66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0" y="2197100"/>
            <a:ext cx="348138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66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3008313"/>
            <a:ext cx="33226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66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4000" y="8204200"/>
            <a:ext cx="792163"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663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6400" y="8509000"/>
            <a:ext cx="5275263"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ph type="title"/>
          </p:nvPr>
        </p:nvSpPr>
        <p:spPr>
          <a:ln/>
        </p:spPr>
        <p:txBody>
          <a:bodyPr/>
          <a:lstStyle/>
          <a:p>
            <a:r>
              <a:rPr lang="en-US"/>
              <a:t>Mixing Point Balance Equations</a:t>
            </a:r>
          </a:p>
        </p:txBody>
      </p:sp>
      <p:sp>
        <p:nvSpPr>
          <p:cNvPr id="27650" name="Rectangle 2"/>
          <p:cNvSpPr>
            <a:spLocks noChangeArrowheads="1"/>
          </p:cNvSpPr>
          <p:nvPr>
            <p:ph type="body" idx="1"/>
          </p:nvPr>
        </p:nvSpPr>
        <p:spPr>
          <a:ln/>
        </p:spPr>
        <p:txBody>
          <a:bodyPr/>
          <a:lstStyle/>
          <a:p>
            <a:r>
              <a:rPr lang="en-US"/>
              <a:t>Write mole and energy balances for the mixing point</a:t>
            </a:r>
          </a:p>
        </p:txBody>
      </p:sp>
    </p:spTree>
  </p:cSld>
  <p:clrMapOvr>
    <a:masterClrMapping/>
  </p:clrMapOvr>
  <p:transition xmlns:p14="http://schemas.microsoft.com/office/powerpoint/2010/mai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ph type="title"/>
          </p:nvPr>
        </p:nvSpPr>
        <p:spPr>
          <a:ln/>
        </p:spPr>
        <p:txBody>
          <a:bodyPr/>
          <a:lstStyle/>
          <a:p>
            <a:r>
              <a:rPr lang="en-US"/>
              <a:t>Mixing Point Balance Equations</a:t>
            </a:r>
          </a:p>
        </p:txBody>
      </p:sp>
      <p:sp>
        <p:nvSpPr>
          <p:cNvPr id="28674" name="Rectangle 2"/>
          <p:cNvSpPr>
            <a:spLocks noChangeArrowheads="1"/>
          </p:cNvSpPr>
          <p:nvPr>
            <p:ph type="body" idx="1"/>
          </p:nvPr>
        </p:nvSpPr>
        <p:spPr>
          <a:ln/>
        </p:spPr>
        <p:txBody>
          <a:bodyPr/>
          <a:lstStyle/>
          <a:p>
            <a:r>
              <a:rPr lang="en-US"/>
              <a:t>Write mole and energy balances for the mixing point</a:t>
            </a:r>
          </a:p>
        </p:txBody>
      </p:sp>
      <p:pic>
        <p:nvPicPr>
          <p:cNvPr id="286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44700" y="2959100"/>
            <a:ext cx="2316163"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4200" y="4165600"/>
            <a:ext cx="4583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40600" y="2400300"/>
            <a:ext cx="436403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8"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89800" y="4368800"/>
            <a:ext cx="4948238"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2867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40600" y="3276600"/>
            <a:ext cx="436403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title"/>
          </p:nvPr>
        </p:nvSpPr>
        <p:spPr>
          <a:ln/>
        </p:spPr>
        <p:txBody>
          <a:bodyPr/>
          <a:lstStyle/>
          <a:p>
            <a:r>
              <a:rPr lang="en-US"/>
              <a:t>Numerical Solution of the Mixing Point Design Equations</a:t>
            </a:r>
          </a:p>
        </p:txBody>
      </p:sp>
      <p:sp>
        <p:nvSpPr>
          <p:cNvPr id="29698"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endParaRPr lang="en-US"/>
          </a:p>
          <a:p>
            <a:endParaRPr lang="en-US"/>
          </a:p>
          <a:p>
            <a:endParaRPr lang="en-US"/>
          </a:p>
          <a:p>
            <a:endParaRPr lang="en-US"/>
          </a:p>
          <a:p>
            <a:endParaRPr lang="en-US"/>
          </a:p>
          <a:p>
            <a:r>
              <a:rPr lang="en-US"/>
              <a:t>Assuming that the mixing point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ph type="title"/>
          </p:nvPr>
        </p:nvSpPr>
        <p:spPr>
          <a:ln/>
        </p:spPr>
        <p:txBody>
          <a:bodyPr/>
          <a:lstStyle/>
          <a:p>
            <a:r>
              <a:rPr lang="en-US"/>
              <a:t>Numerical Solution of the Mixing Point Design Equations</a:t>
            </a:r>
          </a:p>
        </p:txBody>
      </p:sp>
      <p:sp>
        <p:nvSpPr>
          <p:cNvPr id="30722"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pPr marL="762000" lvl="1"/>
            <a:r>
              <a:rPr lang="en-US"/>
              <a:t>Three equations</a:t>
            </a:r>
          </a:p>
          <a:p>
            <a:pPr marL="762000" lvl="1">
              <a:spcBef>
                <a:spcPts val="17700"/>
              </a:spcBef>
            </a:pPr>
            <a:r>
              <a:rPr lang="en-US"/>
              <a:t>Three unknowns: </a:t>
            </a:r>
            <a:r>
              <a:rPr lang="en-US" i="1"/>
              <a:t>ṅ</a:t>
            </a:r>
            <a:r>
              <a:rPr lang="en-US" i="1" baseline="-6000"/>
              <a:t>A,b</a:t>
            </a:r>
            <a:r>
              <a:rPr lang="en-US"/>
              <a:t>, </a:t>
            </a:r>
            <a:r>
              <a:rPr lang="en-US" i="1"/>
              <a:t>ṅ</a:t>
            </a:r>
            <a:r>
              <a:rPr lang="en-US" i="1" baseline="-6000"/>
              <a:t>B,b</a:t>
            </a:r>
            <a:r>
              <a:rPr lang="en-US"/>
              <a:t> and </a:t>
            </a:r>
            <a:r>
              <a:rPr lang="en-US" i="1"/>
              <a:t>T</a:t>
            </a:r>
            <a:r>
              <a:rPr lang="en-US" i="1" baseline="-6000"/>
              <a:t>b</a:t>
            </a:r>
            <a:endParaRPr lang="en-US"/>
          </a:p>
          <a:p>
            <a:r>
              <a:rPr lang="en-US"/>
              <a:t>Assuming that the mixing point design equations will be solved numerically, specify the information that must be provided and show how to calculate any unknown values.</a:t>
            </a:r>
          </a:p>
        </p:txBody>
      </p:sp>
      <p:pic>
        <p:nvPicPr>
          <p:cNvPr id="307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492500"/>
            <a:ext cx="436403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5143500"/>
            <a:ext cx="4948238"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0725"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4318000"/>
            <a:ext cx="436403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r>
              <a:rPr lang="en-US"/>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ph type="title"/>
          </p:nvPr>
        </p:nvSpPr>
        <p:spPr>
          <a:ln/>
        </p:spPr>
        <p:txBody>
          <a:bodyPr/>
          <a:lstStyle/>
          <a:p>
            <a:r>
              <a:rPr lang="en-US"/>
              <a:t>Numerical Solution of the Mixing Point Design Equations</a:t>
            </a:r>
          </a:p>
        </p:txBody>
      </p:sp>
      <p:sp>
        <p:nvSpPr>
          <p:cNvPr id="31746"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pPr marL="762000" lvl="1"/>
            <a:r>
              <a:rPr lang="en-US"/>
              <a:t>Three equations</a:t>
            </a:r>
          </a:p>
          <a:p>
            <a:pPr marL="762000" lvl="1">
              <a:spcBef>
                <a:spcPts val="17700"/>
              </a:spcBef>
            </a:pPr>
            <a:r>
              <a:rPr lang="en-US"/>
              <a:t>Three unknowns: </a:t>
            </a:r>
            <a:r>
              <a:rPr lang="en-US" i="1"/>
              <a:t>ṅ</a:t>
            </a:r>
            <a:r>
              <a:rPr lang="en-US" i="1" baseline="-6000"/>
              <a:t>A,b</a:t>
            </a:r>
            <a:r>
              <a:rPr lang="en-US"/>
              <a:t>, </a:t>
            </a:r>
            <a:r>
              <a:rPr lang="en-US" i="1"/>
              <a:t>ṅ</a:t>
            </a:r>
            <a:r>
              <a:rPr lang="en-US" i="1" baseline="-6000"/>
              <a:t>B,b</a:t>
            </a:r>
            <a:r>
              <a:rPr lang="en-US"/>
              <a:t> and </a:t>
            </a:r>
            <a:r>
              <a:rPr lang="en-US" i="1"/>
              <a:t>T</a:t>
            </a:r>
            <a:r>
              <a:rPr lang="en-US" i="1" baseline="-6000"/>
              <a:t>b</a:t>
            </a:r>
            <a:endParaRPr lang="en-US"/>
          </a:p>
          <a:p>
            <a:r>
              <a:rPr lang="en-US"/>
              <a:t>Assuming that the mixing point design equations will be solved numerically, specify the information that must be provided and show how to calculate any unknown values.</a:t>
            </a:r>
          </a:p>
          <a:p>
            <a:pPr marL="762000" lvl="1"/>
            <a:r>
              <a:rPr lang="en-US"/>
              <a:t>Must provide guesses for the unknowns</a:t>
            </a:r>
          </a:p>
          <a:p>
            <a:pPr marL="762000" lvl="1"/>
            <a:r>
              <a:rPr lang="en-US"/>
              <a:t>Must provide code that will be given values of the unknowns and must use them to evaluate the functions </a:t>
            </a:r>
            <a:r>
              <a:rPr lang="en-US" i="1"/>
              <a:t>f</a:t>
            </a:r>
            <a:r>
              <a:rPr lang="en-US" baseline="-6000"/>
              <a:t>4</a:t>
            </a:r>
            <a:r>
              <a:rPr lang="en-US"/>
              <a:t> through </a:t>
            </a:r>
            <a:r>
              <a:rPr lang="en-US" i="1"/>
              <a:t>f</a:t>
            </a:r>
            <a:r>
              <a:rPr lang="en-US" baseline="-6000"/>
              <a:t>6</a:t>
            </a:r>
            <a:endParaRPr lang="en-US"/>
          </a:p>
          <a:p>
            <a:pPr marL="1206500" lvl="2"/>
            <a:r>
              <a:rPr lang="en-US"/>
              <a:t>Use the given values of </a:t>
            </a:r>
            <a:r>
              <a:rPr lang="en-US" i="1"/>
              <a:t>ṅ</a:t>
            </a:r>
            <a:r>
              <a:rPr lang="en-US" i="1" baseline="-6000"/>
              <a:t>A,b</a:t>
            </a:r>
            <a:r>
              <a:rPr lang="en-US"/>
              <a:t>, </a:t>
            </a:r>
            <a:r>
              <a:rPr lang="en-US" i="1"/>
              <a:t>ṅ</a:t>
            </a:r>
            <a:r>
              <a:rPr lang="en-US" i="1" baseline="-6000"/>
              <a:t>B,b</a:t>
            </a:r>
            <a:r>
              <a:rPr lang="en-US"/>
              <a:t> and </a:t>
            </a:r>
            <a:r>
              <a:rPr lang="en-US" i="1"/>
              <a:t>T</a:t>
            </a:r>
            <a:r>
              <a:rPr lang="en-US" i="1" baseline="-6000"/>
              <a:t>b</a:t>
            </a:r>
            <a:r>
              <a:rPr lang="en-US"/>
              <a:t> to solve the PFR design equations for </a:t>
            </a:r>
            <a:r>
              <a:rPr lang="en-US" i="1"/>
              <a:t>ṅ</a:t>
            </a:r>
            <a:r>
              <a:rPr lang="en-US" i="1" baseline="-6000"/>
              <a:t>A,c</a:t>
            </a:r>
            <a:r>
              <a:rPr lang="en-US"/>
              <a:t>, </a:t>
            </a:r>
            <a:r>
              <a:rPr lang="en-US" i="1"/>
              <a:t>ṅ</a:t>
            </a:r>
            <a:r>
              <a:rPr lang="en-US" i="1" baseline="-6000"/>
              <a:t>B,c</a:t>
            </a:r>
            <a:r>
              <a:rPr lang="en-US"/>
              <a:t> and </a:t>
            </a:r>
            <a:r>
              <a:rPr lang="en-US" i="1"/>
              <a:t>T</a:t>
            </a:r>
            <a:r>
              <a:rPr lang="en-US" i="1" baseline="-6000"/>
              <a:t>c</a:t>
            </a:r>
            <a:r>
              <a:rPr lang="en-US"/>
              <a:t> (= </a:t>
            </a:r>
            <a:r>
              <a:rPr lang="en-US" i="1"/>
              <a:t>T</a:t>
            </a:r>
            <a:r>
              <a:rPr lang="en-US" i="1" baseline="-6000"/>
              <a:t>r</a:t>
            </a:r>
            <a:r>
              <a:rPr lang="en-US"/>
              <a:t>) at which point functions </a:t>
            </a:r>
            <a:r>
              <a:rPr lang="en-US" i="1"/>
              <a:t>f</a:t>
            </a:r>
            <a:r>
              <a:rPr lang="en-US" baseline="-6000"/>
              <a:t>4</a:t>
            </a:r>
            <a:r>
              <a:rPr lang="en-US"/>
              <a:t> through </a:t>
            </a:r>
            <a:r>
              <a:rPr lang="en-US" i="1"/>
              <a:t>f</a:t>
            </a:r>
            <a:r>
              <a:rPr lang="en-US" baseline="-6000"/>
              <a:t>6</a:t>
            </a:r>
            <a:r>
              <a:rPr lang="en-US"/>
              <a:t> can be evaluated</a:t>
            </a:r>
          </a:p>
        </p:txBody>
      </p:sp>
      <p:pic>
        <p:nvPicPr>
          <p:cNvPr id="317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492500"/>
            <a:ext cx="436403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17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5143500"/>
            <a:ext cx="4948238" cy="471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17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4318000"/>
            <a:ext cx="4364038"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ph type="title"/>
          </p:nvPr>
        </p:nvSpPr>
        <p:spPr>
          <a:ln/>
        </p:spPr>
        <p:txBody>
          <a:bodyPr/>
          <a:lstStyle/>
          <a:p>
            <a:r>
              <a:rPr lang="en-US"/>
              <a:t>Solution</a:t>
            </a:r>
          </a:p>
        </p:txBody>
      </p:sp>
      <p:sp>
        <p:nvSpPr>
          <p:cNvPr id="32770" name="Rectangle 2"/>
          <p:cNvSpPr>
            <a:spLocks noChangeArrowheads="1"/>
          </p:cNvSpPr>
          <p:nvPr>
            <p:ph type="body" idx="1"/>
          </p:nvPr>
        </p:nvSpPr>
        <p:spPr>
          <a:ln/>
        </p:spPr>
        <p:txBody>
          <a:bodyPr/>
          <a:lstStyle/>
          <a:p>
            <a:r>
              <a:rPr lang="en-US"/>
              <a:t>Solve the design equations and use the results to answer the questions asked.</a:t>
            </a:r>
          </a:p>
        </p:txBody>
      </p:sp>
    </p:spTree>
  </p:cSld>
  <p:clrMapOvr>
    <a:masterClrMapping/>
  </p:clrMapOvr>
  <p:transition xmlns:p14="http://schemas.microsoft.com/office/powerpoint/2010/mai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ph type="title"/>
          </p:nvPr>
        </p:nvSpPr>
        <p:spPr>
          <a:ln/>
        </p:spPr>
        <p:txBody>
          <a:bodyPr/>
          <a:lstStyle/>
          <a:p>
            <a:r>
              <a:rPr lang="en-US"/>
              <a:t>Solution</a:t>
            </a:r>
          </a:p>
        </p:txBody>
      </p:sp>
      <p:sp>
        <p:nvSpPr>
          <p:cNvPr id="33794" name="Rectangle 2"/>
          <p:cNvSpPr>
            <a:spLocks noChangeArrowheads="1"/>
          </p:cNvSpPr>
          <p:nvPr>
            <p:ph type="body" idx="1"/>
          </p:nvPr>
        </p:nvSpPr>
        <p:spPr>
          <a:ln/>
        </p:spPr>
        <p:txBody>
          <a:bodyPr/>
          <a:lstStyle/>
          <a:p>
            <a:r>
              <a:rPr lang="en-US"/>
              <a:t>Solve the design equations and use the results to answer the questions asked.</a:t>
            </a:r>
          </a:p>
          <a:p>
            <a:pPr marL="762000" lvl="1"/>
            <a:r>
              <a:rPr lang="en-US"/>
              <a:t>Solving the mixing point design equations as just described, one finds </a:t>
            </a:r>
            <a:r>
              <a:rPr lang="en-US" i="1"/>
              <a:t>ṅ</a:t>
            </a:r>
            <a:r>
              <a:rPr lang="en-US" i="1" baseline="-6000"/>
              <a:t>A,b</a:t>
            </a:r>
            <a:r>
              <a:rPr lang="en-US"/>
              <a:t> = 1.07 mol min</a:t>
            </a:r>
            <a:r>
              <a:rPr lang="en-US" baseline="32000"/>
              <a:t>-1</a:t>
            </a:r>
            <a:r>
              <a:rPr lang="en-US"/>
              <a:t>, </a:t>
            </a:r>
            <a:br>
              <a:rPr lang="en-US"/>
            </a:br>
            <a:r>
              <a:rPr lang="en-US" i="1"/>
              <a:t>ṅ</a:t>
            </a:r>
            <a:r>
              <a:rPr lang="en-US" i="1" baseline="-6000"/>
              <a:t>B,b</a:t>
            </a:r>
            <a:r>
              <a:rPr lang="en-US"/>
              <a:t> = 1.23 mol min</a:t>
            </a:r>
            <a:r>
              <a:rPr lang="en-US" baseline="32000"/>
              <a:t>-1</a:t>
            </a:r>
            <a:r>
              <a:rPr lang="en-US"/>
              <a:t> and </a:t>
            </a:r>
            <a:r>
              <a:rPr lang="en-US" i="1"/>
              <a:t>T</a:t>
            </a:r>
            <a:r>
              <a:rPr lang="en-US" i="1" baseline="-6000"/>
              <a:t>b</a:t>
            </a:r>
            <a:r>
              <a:rPr lang="en-US"/>
              <a:t> = 311.5 K</a:t>
            </a:r>
          </a:p>
          <a:p>
            <a:pPr marL="762000" lvl="1"/>
            <a:r>
              <a:rPr lang="en-US"/>
              <a:t>Use those values to solve the PFR design equations as previously described, one finds </a:t>
            </a:r>
            <a:r>
              <a:rPr lang="en-US" i="1"/>
              <a:t>ṅ</a:t>
            </a:r>
            <a:r>
              <a:rPr lang="en-US" i="1" baseline="-6000"/>
              <a:t>A,c</a:t>
            </a:r>
            <a:r>
              <a:rPr lang="en-US"/>
              <a:t> = 0.13 mol min</a:t>
            </a:r>
            <a:r>
              <a:rPr lang="en-US" baseline="32000"/>
              <a:t>-1</a:t>
            </a:r>
            <a:r>
              <a:rPr lang="en-US"/>
              <a:t>, </a:t>
            </a:r>
            <a:r>
              <a:rPr lang="en-US" i="1"/>
              <a:t>ṅ</a:t>
            </a:r>
            <a:r>
              <a:rPr lang="en-US" i="1" baseline="-6000"/>
              <a:t>B,c</a:t>
            </a:r>
            <a:r>
              <a:rPr lang="en-US"/>
              <a:t> = 2.17 mol min</a:t>
            </a:r>
            <a:r>
              <a:rPr lang="en-US" baseline="32000"/>
              <a:t>-1</a:t>
            </a:r>
            <a:r>
              <a:rPr lang="en-US"/>
              <a:t> and </a:t>
            </a:r>
            <a:r>
              <a:rPr lang="en-US" i="1"/>
              <a:t>T</a:t>
            </a:r>
            <a:r>
              <a:rPr lang="en-US" i="1" baseline="-6000"/>
              <a:t>c</a:t>
            </a:r>
            <a:r>
              <a:rPr lang="en-US"/>
              <a:t> = 320 K = </a:t>
            </a:r>
            <a:r>
              <a:rPr lang="en-US" i="1"/>
              <a:t>T</a:t>
            </a:r>
            <a:r>
              <a:rPr lang="en-US" i="1" baseline="-6000"/>
              <a:t>d</a:t>
            </a:r>
            <a:r>
              <a:rPr lang="en-US"/>
              <a:t> = </a:t>
            </a:r>
            <a:r>
              <a:rPr lang="en-US" i="1"/>
              <a:t>T</a:t>
            </a:r>
            <a:r>
              <a:rPr lang="en-US" i="1" baseline="-6000"/>
              <a:t>r</a:t>
            </a:r>
            <a:endParaRPr lang="en-US"/>
          </a:p>
          <a:p>
            <a:pPr marL="762000" lvl="1"/>
            <a:r>
              <a:rPr lang="en-US"/>
              <a:t>Knowing the recycle ratio, the molar flow rates in stream d can be found:</a:t>
            </a:r>
          </a:p>
          <a:p>
            <a:pPr marL="1206500" lvl="2"/>
            <a:r>
              <a:rPr lang="en-US"/>
              <a:t> </a:t>
            </a:r>
            <a:r>
              <a:rPr lang="en-US" i="1"/>
              <a:t>ṅ</a:t>
            </a:r>
            <a:r>
              <a:rPr lang="en-US" i="1" baseline="-6000"/>
              <a:t>A,d</a:t>
            </a:r>
            <a:r>
              <a:rPr lang="en-US"/>
              <a:t> = 0.056 mol min</a:t>
            </a:r>
            <a:r>
              <a:rPr lang="en-US" baseline="32000"/>
              <a:t>-1</a:t>
            </a:r>
            <a:r>
              <a:rPr lang="en-US"/>
              <a:t> and </a:t>
            </a:r>
            <a:r>
              <a:rPr lang="en-US" i="1"/>
              <a:t>ṅ</a:t>
            </a:r>
            <a:r>
              <a:rPr lang="en-US" i="1" baseline="-6000"/>
              <a:t>B,d</a:t>
            </a:r>
            <a:r>
              <a:rPr lang="en-US"/>
              <a:t> = 0.94 mol min</a:t>
            </a:r>
            <a:r>
              <a:rPr lang="en-US" baseline="32000"/>
              <a:t>-1</a:t>
            </a:r>
            <a:endParaRPr lang="en-US"/>
          </a:p>
          <a:p>
            <a:pPr marL="762000" lvl="1"/>
            <a:r>
              <a:rPr lang="en-US"/>
              <a:t>The corresponding concentrations can then be found:</a:t>
            </a:r>
          </a:p>
          <a:p>
            <a:pPr marL="1206500" lvl="2"/>
            <a:r>
              <a:rPr lang="en-US"/>
              <a:t> </a:t>
            </a:r>
            <a:r>
              <a:rPr lang="en-US" i="1"/>
              <a:t>C</a:t>
            </a:r>
            <a:r>
              <a:rPr lang="en-US" i="1" baseline="-6000"/>
              <a:t>A,d</a:t>
            </a:r>
            <a:r>
              <a:rPr lang="en-US"/>
              <a:t> = 0.11 M and </a:t>
            </a:r>
            <a:r>
              <a:rPr lang="en-US" i="1"/>
              <a:t>C</a:t>
            </a:r>
            <a:r>
              <a:rPr lang="en-US" i="1" baseline="-6000"/>
              <a:t>B,d</a:t>
            </a:r>
            <a:r>
              <a:rPr lang="en-US"/>
              <a:t> = 1.89 M</a:t>
            </a:r>
          </a:p>
        </p:txBody>
      </p:sp>
      <p:pic>
        <p:nvPicPr>
          <p:cNvPr id="337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10700" y="3492500"/>
            <a:ext cx="1466850"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337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3800" y="4203700"/>
            <a:ext cx="1201738"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33795"/>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nodeType="afterEffect">
                                  <p:stCondLst>
                                    <p:cond delay="0"/>
                                  </p:stCondLst>
                                  <p:childTnLst>
                                    <p:set>
                                      <p:cBhvr>
                                        <p:cTn id="9" dur="1" fill="hold">
                                          <p:stCondLst>
                                            <p:cond delay="499"/>
                                          </p:stCondLst>
                                        </p:cTn>
                                        <p:tgtEl>
                                          <p:spTgt spid="33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481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buClr>
                <a:srgbClr val="B3B3B3"/>
              </a:buClr>
            </a:pPr>
            <a:r>
              <a:rPr lang="en-US">
                <a:solidFill>
                  <a:srgbClr val="B3B3B3"/>
                </a:solidFill>
              </a:rPr>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A Recycle PFR</a:t>
            </a:r>
          </a:p>
        </p:txBody>
      </p:sp>
      <p:sp>
        <p:nvSpPr>
          <p:cNvPr id="14338" name="Rectangle 2"/>
          <p:cNvSpPr>
            <a:spLocks noChangeArrowheads="1"/>
          </p:cNvSpPr>
          <p:nvPr>
            <p:ph type="body" idx="1"/>
          </p:nvPr>
        </p:nvSpPr>
        <p:spPr>
          <a:xfrm>
            <a:off x="1270000" y="2832100"/>
            <a:ext cx="10464800" cy="6134100"/>
          </a:xfrm>
          <a:ln/>
        </p:spPr>
        <p:txBody>
          <a:bodyPr/>
          <a:lstStyle/>
          <a:p>
            <a:r>
              <a:rPr lang="en-US"/>
              <a:t>The recycle stream, r, mixes a fraction of the product stream with the fresh feed</a:t>
            </a:r>
          </a:p>
          <a:p>
            <a:r>
              <a:rPr lang="en-US"/>
              <a:t>The PFR design equations are formulated exactly the same as a stand-alone PFR, but often they cannot be solved independently</a:t>
            </a:r>
          </a:p>
          <a:p>
            <a:pPr marL="762000" lvl="1"/>
            <a:r>
              <a:rPr lang="en-US"/>
              <a:t>In those cases, solve them simultaneous with mole and energy balances on the mixing point, 1</a:t>
            </a:r>
          </a:p>
          <a:p>
            <a:pPr marL="762000" lvl="1"/>
            <a:r>
              <a:rPr lang="en-US"/>
              <a:t>Define the recycle ratio as the recycle flow, r, divided by the process outlet flow, d</a:t>
            </a:r>
          </a:p>
          <a:p>
            <a:pPr marL="1206500" lvl="2">
              <a:spcBef>
                <a:spcPts val="1900"/>
              </a:spcBef>
            </a:pPr>
            <a:r>
              <a:rPr lang="en-US"/>
              <a:t> </a:t>
            </a:r>
          </a:p>
          <a:p>
            <a:pPr marL="1651000" lvl="3">
              <a:spcBef>
                <a:spcPts val="2800"/>
              </a:spcBef>
            </a:pPr>
            <a:r>
              <a:rPr lang="en-US"/>
              <a:t>As the recycle ratio increases from zero, the reactor becomes less like a PFR and more like a CSTR</a:t>
            </a:r>
          </a:p>
          <a:p>
            <a:pPr marL="762000" lvl="1">
              <a:spcBef>
                <a:spcPts val="1000"/>
              </a:spcBef>
            </a:pPr>
            <a:r>
              <a:rPr lang="en-US"/>
              <a:t>Mixing point balances: </a:t>
            </a:r>
          </a:p>
          <a:p>
            <a:pPr>
              <a:spcBef>
                <a:spcPts val="1000"/>
              </a:spcBef>
            </a:pPr>
            <a:r>
              <a:rPr lang="en-US"/>
              <a:t>Caveats</a:t>
            </a:r>
          </a:p>
          <a:p>
            <a:pPr marL="762000" lvl="1"/>
            <a:r>
              <a:rPr lang="en-US"/>
              <a:t>Conversion can be defined overall (a to d) or per pass (b to c)</a:t>
            </a:r>
          </a:p>
          <a:p>
            <a:pPr marL="762000" lvl="1"/>
            <a:r>
              <a:rPr lang="en-US"/>
              <a:t>Concentrations in the PFR are molar flow rates divided by volumetric flow rate </a:t>
            </a:r>
            <a:r>
              <a:rPr lang="en-US" i="1" u="sng"/>
              <a:t>in the reactor</a:t>
            </a:r>
            <a:endParaRPr lang="en-US"/>
          </a:p>
          <a:p>
            <a:pPr marL="1206500" lvl="2"/>
            <a:r>
              <a:rPr lang="en-US"/>
              <a:t>The flow rate in the reactor is greater than the process feed flow rate</a:t>
            </a:r>
          </a:p>
          <a:p>
            <a:pPr marL="762000" lvl="1"/>
            <a:r>
              <a:rPr lang="en-US"/>
              <a:t>Back-mixing introduces the possibility of multiple steady states</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500" y="847725"/>
            <a:ext cx="8547100"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5127625"/>
            <a:ext cx="2433638"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4900" y="6477000"/>
            <a:ext cx="2316163"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85100" y="6413500"/>
            <a:ext cx="4583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Analysis of a Recycle PFR</a:t>
            </a:r>
          </a:p>
        </p:txBody>
      </p:sp>
      <p:sp>
        <p:nvSpPr>
          <p:cNvPr id="15362" name="Rectangle 2"/>
          <p:cNvSpPr>
            <a:spLocks noChangeArrowheads="1"/>
          </p:cNvSpPr>
          <p:nvPr>
            <p:ph type="body" idx="1"/>
          </p:nvPr>
        </p:nvSpPr>
        <p:spPr>
          <a:ln/>
        </p:spPr>
        <p:txBody>
          <a:bodyPr/>
          <a:lstStyle/>
          <a:p>
            <a:r>
              <a:rPr lang="en-US"/>
              <a:t>Make a simple schematic and label each of the streams</a:t>
            </a:r>
          </a:p>
          <a:p>
            <a:pPr>
              <a:spcBef>
                <a:spcPts val="400"/>
              </a:spcBef>
            </a:pPr>
            <a:r>
              <a:rPr lang="en-US"/>
              <a:t>Assign each quantity that is specified in the problem statement to the appropriate variable</a:t>
            </a:r>
          </a:p>
          <a:p>
            <a:pPr>
              <a:spcBef>
                <a:spcPts val="400"/>
              </a:spcBef>
            </a:pPr>
            <a:r>
              <a:rPr lang="en-US"/>
              <a:t>Set up the design equations for the PFR</a:t>
            </a:r>
          </a:p>
          <a:p>
            <a:pPr marL="762000" lvl="1">
              <a:spcBef>
                <a:spcPts val="400"/>
              </a:spcBef>
            </a:pPr>
            <a:r>
              <a:rPr lang="en-US"/>
              <a:t>If there is sufficient information to solve the PFR design equations</a:t>
            </a:r>
          </a:p>
          <a:p>
            <a:pPr marL="1206500" lvl="2">
              <a:spcBef>
                <a:spcPts val="400"/>
              </a:spcBef>
            </a:pPr>
            <a:r>
              <a:rPr lang="en-US"/>
              <a:t>Solve the PFR design equations</a:t>
            </a:r>
          </a:p>
          <a:p>
            <a:pPr marL="1206500" lvl="2">
              <a:spcBef>
                <a:spcPts val="400"/>
              </a:spcBef>
            </a:pPr>
            <a:r>
              <a:rPr lang="en-US"/>
              <a:t>Use the results to solve the mixing point design equations</a:t>
            </a:r>
          </a:p>
          <a:p>
            <a:pPr marL="762000" lvl="1">
              <a:spcBef>
                <a:spcPts val="400"/>
              </a:spcBef>
            </a:pPr>
            <a:r>
              <a:rPr lang="en-US"/>
              <a:t>If the PFR design equations cannot be solved independently</a:t>
            </a:r>
          </a:p>
          <a:p>
            <a:pPr marL="1206500" lvl="2">
              <a:spcBef>
                <a:spcPts val="400"/>
              </a:spcBef>
            </a:pPr>
            <a:r>
              <a:rPr lang="en-US"/>
              <a:t>Set up the design equations for the mixing point</a:t>
            </a:r>
          </a:p>
          <a:p>
            <a:pPr marL="1206500" lvl="2">
              <a:spcBef>
                <a:spcPts val="400"/>
              </a:spcBef>
            </a:pPr>
            <a:r>
              <a:rPr lang="en-US"/>
              <a:t>In preparation for solving the mixing point design equations numerically, choose unknowns to be molar flows and temperature of stream b and </a:t>
            </a:r>
            <a:r>
              <a:rPr lang="en-US" i="1" u="sng"/>
              <a:t>do not</a:t>
            </a:r>
            <a:r>
              <a:rPr lang="en-US"/>
              <a:t> choose them as stream c</a:t>
            </a:r>
          </a:p>
          <a:p>
            <a:pPr marL="1206500" lvl="2">
              <a:spcBef>
                <a:spcPts val="400"/>
              </a:spcBef>
            </a:pPr>
            <a:r>
              <a:rPr lang="en-US"/>
              <a:t>Solve the mixing point design equations numerically</a:t>
            </a:r>
          </a:p>
          <a:p>
            <a:pPr marL="1651000" lvl="3">
              <a:spcBef>
                <a:spcPts val="400"/>
              </a:spcBef>
            </a:pPr>
            <a:r>
              <a:rPr lang="en-US"/>
              <a:t>The code you must provide will be given the molar flows and temperature of stream b </a:t>
            </a:r>
          </a:p>
          <a:p>
            <a:pPr marL="1651000" lvl="3">
              <a:spcBef>
                <a:spcPts val="400"/>
              </a:spcBef>
            </a:pPr>
            <a:r>
              <a:rPr lang="en-US"/>
              <a:t>knowing those you can solve the PFR design equations to obtain the molar flows and temperature of stream c</a:t>
            </a:r>
          </a:p>
          <a:p>
            <a:pPr marL="2095500" lvl="4">
              <a:spcBef>
                <a:spcPts val="400"/>
              </a:spcBef>
            </a:pPr>
            <a:r>
              <a:rPr lang="en-US"/>
              <a:t>knowing those, you can evaluate the mixing point design equations</a:t>
            </a:r>
          </a:p>
          <a:p>
            <a:pPr marL="1206500" lvl="2">
              <a:spcBef>
                <a:spcPts val="400"/>
              </a:spcBef>
            </a:pPr>
            <a:r>
              <a:rPr lang="en-US"/>
              <a:t>Once the mixing point design equations are solved, use the results to solve the PFR design equations</a:t>
            </a:r>
          </a:p>
          <a:p>
            <a:pPr>
              <a:spcBef>
                <a:spcPts val="400"/>
              </a:spcBef>
            </a:pPr>
            <a:r>
              <a:rPr lang="en-US"/>
              <a:t>Answer the questions posed in the problem statement</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36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536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536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536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536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536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536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5362">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5362">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5362">
                                            <p:txEl>
                                              <p:pRg st="11" end="1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5362">
                                            <p:txEl>
                                              <p:pRg st="12" end="12"/>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15362">
                                            <p:txEl>
                                              <p:pRg st="13" end="13"/>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1536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863138" algn="r"/>
                <a:tab pos="9863138" algn="r"/>
              </a:tabLst>
            </a:pPr>
            <a:r>
              <a:rPr lang="en-US"/>
              <a:t>In liquid phase reaction (1) the chiral molecule, B, is produced autocatalytically according to the rate expression given in equation (2). The heat of reaction is -14 kcal mol</a:t>
            </a:r>
            <a:r>
              <a:rPr lang="en-US" baseline="32000"/>
              <a:t>-1</a:t>
            </a:r>
            <a:r>
              <a:rPr lang="en-US"/>
              <a:t>, independent of temperature. The pre-exponential factor is equal to 4.2 x 10</a:t>
            </a:r>
            <a:r>
              <a:rPr lang="en-US" baseline="32000"/>
              <a:t>15</a:t>
            </a:r>
            <a:r>
              <a:rPr lang="en-US"/>
              <a:t> cm</a:t>
            </a:r>
            <a:r>
              <a:rPr lang="en-US" baseline="32000"/>
              <a:t>3</a:t>
            </a:r>
            <a:r>
              <a:rPr lang="en-US"/>
              <a:t> mol</a:t>
            </a:r>
            <a:r>
              <a:rPr lang="en-US" baseline="32000"/>
              <a:t>-1</a:t>
            </a:r>
            <a:r>
              <a:rPr lang="en-US"/>
              <a:t> min</a:t>
            </a:r>
            <a:r>
              <a:rPr lang="en-US" baseline="32000"/>
              <a:t>-1</a:t>
            </a:r>
            <a:r>
              <a:rPr lang="en-US"/>
              <a:t> and the activation energy is 18 kcal mol</a:t>
            </a:r>
            <a:r>
              <a:rPr lang="en-US" baseline="32000"/>
              <a:t>-1</a:t>
            </a:r>
            <a:r>
              <a:rPr lang="en-US"/>
              <a:t>. A solvent is used, and the heat capacity of the reacting solution can be taken to equal that of the solvent, 1.3 cal cm</a:t>
            </a:r>
            <a:r>
              <a:rPr lang="en-US" baseline="32000"/>
              <a:t>-3</a:t>
            </a:r>
            <a:r>
              <a:rPr lang="en-US"/>
              <a:t> K</a:t>
            </a:r>
            <a:r>
              <a:rPr lang="en-US" baseline="32000"/>
              <a:t>-1</a:t>
            </a:r>
            <a:r>
              <a:rPr lang="en-US"/>
              <a:t>. The density of the liquid may be assumed to be constant. The concentrations of A and B in the feed to the process are 2 M and 0 M, respectively, and the flow rate is 500 cm</a:t>
            </a:r>
            <a:r>
              <a:rPr lang="en-US" baseline="32000"/>
              <a:t>3</a:t>
            </a:r>
            <a:r>
              <a:rPr lang="en-US"/>
              <a:t> min</a:t>
            </a:r>
            <a:r>
              <a:rPr lang="en-US" baseline="32000"/>
              <a:t>-1</a:t>
            </a:r>
            <a:r>
              <a:rPr lang="en-US"/>
              <a:t> at 300K. An adiabatic recycle PFR with a recycle ratio of 1.3 is used. The reactor diameter is 5 cm and it is 50 cm long. What are the outlet concentrations of A and B and the outlet temperature from the process?</a:t>
            </a:r>
          </a:p>
          <a:p>
            <a:pPr marL="0" indent="0">
              <a:buNone/>
              <a:tabLst>
                <a:tab pos="9863138" algn="r"/>
                <a:tab pos="9863138" algn="r"/>
              </a:tabLst>
            </a:pPr>
            <a:endParaRPr lang="en-US"/>
          </a:p>
          <a:p>
            <a:pPr marL="0" indent="0">
              <a:buNone/>
              <a:tabLst>
                <a:tab pos="9863138" algn="r"/>
                <a:tab pos="9863138" algn="r"/>
              </a:tabLst>
            </a:pPr>
            <a:r>
              <a:rPr lang="en-US">
                <a:cs typeface="Lucida Grande" charset="0"/>
              </a:rPr>
              <a:t>A + B → 2 B</a:t>
            </a:r>
            <a:r>
              <a:rPr lang="en-US"/>
              <a:t>	(1)</a:t>
            </a:r>
          </a:p>
          <a:p>
            <a:pPr marL="0" indent="0">
              <a:spcBef>
                <a:spcPts val="3000"/>
              </a:spcBef>
              <a:buNone/>
              <a:tabLst>
                <a:tab pos="9863138" algn="r"/>
                <a:tab pos="9863138" algn="r"/>
              </a:tabLst>
            </a:pPr>
            <a:r>
              <a:rPr lang="en-US"/>
              <a:t>	(2)</a:t>
            </a:r>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0800" y="6132513"/>
            <a:ext cx="15382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31.1</a:t>
            </a:r>
          </a:p>
        </p:txBody>
      </p:sp>
      <p:sp>
        <p:nvSpPr>
          <p:cNvPr id="18434" name="Rectangle 2"/>
          <p:cNvSpPr>
            <a:spLocks noChangeArrowheads="1"/>
          </p:cNvSpPr>
          <p:nvPr>
            <p:ph type="body" idx="1"/>
          </p:nvPr>
        </p:nvSpPr>
        <p:spPr>
          <a:ln/>
        </p:spPr>
        <p:txBody>
          <a:bodyPr/>
          <a:lstStyle/>
          <a:p>
            <a:r>
              <a:rPr lang="en-US"/>
              <a:t>In this activity you will practice the general approach for analyzing a recycle PFR</a:t>
            </a:r>
          </a:p>
          <a:p>
            <a:pPr>
              <a:spcBef>
                <a:spcPts val="400"/>
              </a:spcBef>
            </a:pPr>
            <a:r>
              <a:rPr lang="en-US"/>
              <a:t>Perform all work for this activity on the worksheet that has been provided</a:t>
            </a:r>
          </a:p>
          <a:p>
            <a:pPr>
              <a:spcBef>
                <a:spcPts val="400"/>
              </a:spcBef>
            </a:pPr>
            <a:r>
              <a:rPr lang="en-US"/>
              <a:t>Make a sketch of the system, labeling each flow stream</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Activity 31.1</a:t>
            </a:r>
          </a:p>
        </p:txBody>
      </p:sp>
      <p:sp>
        <p:nvSpPr>
          <p:cNvPr id="19458" name="Rectangle 2"/>
          <p:cNvSpPr>
            <a:spLocks noChangeArrowheads="1"/>
          </p:cNvSpPr>
          <p:nvPr>
            <p:ph type="body" idx="1"/>
          </p:nvPr>
        </p:nvSpPr>
        <p:spPr>
          <a:ln/>
        </p:spPr>
        <p:txBody>
          <a:bodyPr/>
          <a:lstStyle/>
          <a:p>
            <a:r>
              <a:rPr lang="en-US"/>
              <a:t>In this activity you will practice the general approach for analyzing a recycle PFR</a:t>
            </a:r>
          </a:p>
          <a:p>
            <a:pPr>
              <a:spcBef>
                <a:spcPts val="400"/>
              </a:spcBef>
            </a:pPr>
            <a:r>
              <a:rPr lang="en-US"/>
              <a:t>Perform all work for this activity on the worksheet that has been provided</a:t>
            </a:r>
          </a:p>
          <a:p>
            <a:pPr>
              <a:spcBef>
                <a:spcPts val="400"/>
              </a:spcBef>
            </a:pPr>
            <a:r>
              <a:rPr lang="en-US"/>
              <a:t>Make a sketch of the system, labeling each flow stream</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4138" y="3835400"/>
            <a:ext cx="7751762"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Identify Known Quantities</a:t>
            </a:r>
          </a:p>
        </p:txBody>
      </p:sp>
      <p:sp>
        <p:nvSpPr>
          <p:cNvPr id="20482" name="Rectangle 2"/>
          <p:cNvSpPr>
            <a:spLocks noChangeArrowheads="1"/>
          </p:cNvSpPr>
          <p:nvPr>
            <p:ph type="body" idx="1"/>
          </p:nvPr>
        </p:nvSpPr>
        <p:spPr>
          <a:ln/>
        </p:spPr>
        <p:txBody>
          <a:bodyPr/>
          <a:lstStyle/>
          <a:p>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1763</Words>
  <Characters>0</Characters>
  <Application>Microsoft Macintosh PowerPoint</Application>
  <PresentationFormat>Custom</PresentationFormat>
  <Lines>0</Lines>
  <Paragraphs>169</Paragraphs>
  <Slides>23</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23</vt:i4>
      </vt:variant>
    </vt:vector>
  </HeadingPairs>
  <TitlesOfParts>
    <vt:vector size="39" baseType="lpstr">
      <vt:lpstr>Helvetica</vt:lpstr>
      <vt:lpstr>Heiti SC Light</vt:lpstr>
      <vt:lpstr>Heiti SC Medium</vt:lpstr>
      <vt:lpstr>Lucida Grande</vt:lpstr>
      <vt:lpstr>Gill Sans</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A Recycle PFR</vt:lpstr>
      <vt:lpstr>Analysis of a Recycle PFR</vt:lpstr>
      <vt:lpstr>Questions?</vt:lpstr>
      <vt:lpstr>PowerPoint Presentation</vt:lpstr>
      <vt:lpstr>Activity 31.1</vt:lpstr>
      <vt:lpstr>Activity 31.1</vt:lpstr>
      <vt:lpstr>Identify Known Quantities</vt:lpstr>
      <vt:lpstr>Identify Known Quantities</vt:lpstr>
      <vt:lpstr>PFR Design Equations</vt:lpstr>
      <vt:lpstr>PFR Design Equations</vt:lpstr>
      <vt:lpstr>Numerical Solution of the PFR Design Equations</vt:lpstr>
      <vt:lpstr>Numerical Solution of the PFR Design Equations</vt:lpstr>
      <vt:lpstr>Numerical Solution of the PFR Design Equations</vt:lpstr>
      <vt:lpstr>Mixing Point Balance Equations</vt:lpstr>
      <vt:lpstr>Mixing Point Balance Equations</vt:lpstr>
      <vt:lpstr>Numerical Solution of the Mixing Point Design Equations</vt:lpstr>
      <vt:lpstr>Numerical Solution of the Mixing Point Design Equations</vt:lpstr>
      <vt:lpstr>Numerical Solution of the Mixing Point Design Equations</vt:lpstr>
      <vt:lpstr>Solution</vt:lpstr>
      <vt:lpstr>Solution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1</cp:revision>
  <dcterms:modified xsi:type="dcterms:W3CDTF">2015-04-28T14:17:54Z</dcterms:modified>
</cp:coreProperties>
</file>