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9" r:id="rId13"/>
    <p:sldId id="270" r:id="rId14"/>
    <p:sldId id="257" r:id="rId15"/>
    <p:sldId id="271" r:id="rId16"/>
    <p:sldId id="258" r:id="rId17"/>
    <p:sldId id="259" r:id="rId18"/>
    <p:sldId id="261" r:id="rId19"/>
    <p:sldId id="273" r:id="rId20"/>
    <p:sldId id="276" r:id="rId21"/>
    <p:sldId id="278" r:id="rId22"/>
    <p:sldId id="282" r:id="rId23"/>
    <p:sldId id="283" r:id="rId24"/>
    <p:sldId id="285" r:id="rId25"/>
    <p:sldId id="265" r:id="rId26"/>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9315043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0775139"/>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855150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490861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03945506"/>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4200207"/>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654039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3594042"/>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803196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2226402"/>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213890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655707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5222753"/>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1081491"/>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03870180"/>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7684526"/>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7758429"/>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638687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2894827"/>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36545725"/>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4191334"/>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164949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5723197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01249086"/>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711090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4853819"/>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051378"/>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37140451"/>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6944490"/>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8269005"/>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66426849"/>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299376"/>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756209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951270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0379674"/>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158463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3712106"/>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028606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72383950"/>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4898659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3740454"/>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581179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8752573"/>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1140183"/>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4575799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064412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50558850"/>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0937139"/>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6619023"/>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11478809"/>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083353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01679485"/>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344525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9287420"/>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99488057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9476588"/>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3006165"/>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245014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28591318"/>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669116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9770800"/>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4735020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6360170"/>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141792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510089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135278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086682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38657549"/>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6806790"/>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3146197"/>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52445172"/>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2775327"/>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8241975"/>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5535248"/>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6130899"/>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32215924"/>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996161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9573590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241671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79924944"/>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3539264"/>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75882804"/>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41448421"/>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4763511"/>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6907604"/>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841508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8972606"/>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17990641"/>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552136"/>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76073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706268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64389821"/>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920115"/>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36202224"/>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0602006"/>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335816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0110378"/>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323979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710937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1619406"/>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5522755"/>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764219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420338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7371635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308423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7202424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310854"/>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7093641"/>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9456050"/>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6276420"/>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6148020"/>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584731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1517452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0686586"/>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48094934"/>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7516162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730898"/>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401959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2488314"/>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70700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3285364"/>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1" Type="http://schemas.openxmlformats.org/officeDocument/2006/relationships/slideLayout" Target="../slideLayouts/slideLayout35.xml"/><Relationship Id="rId2" Type="http://schemas.openxmlformats.org/officeDocument/2006/relationships/image" Target="../media/image7.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30</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PFR Design Equations</a:t>
            </a:r>
          </a:p>
        </p:txBody>
      </p:sp>
      <p:sp>
        <p:nvSpPr>
          <p:cNvPr id="23554" name="Rectangle 2"/>
          <p:cNvSpPr>
            <a:spLocks noChangeArrowheads="1"/>
          </p:cNvSpPr>
          <p:nvPr>
            <p:ph type="body" idx="1"/>
          </p:nvPr>
        </p:nvSpPr>
        <p:spPr>
          <a:ln/>
        </p:spPr>
        <p:txBody>
          <a:bodyPr/>
          <a:lstStyle/>
          <a:p>
            <a:r>
              <a:rPr lang="en-US"/>
              <a:t>Generate the design equations needed to model the PFR by simplification of the general PFR design equations found in Unit 17 or on the AFCoKaRE Exam Handout.</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title"/>
          </p:nvPr>
        </p:nvSpPr>
        <p:spPr>
          <a:ln/>
        </p:spPr>
        <p:txBody>
          <a:bodyPr/>
          <a:lstStyle/>
          <a:p>
            <a:r>
              <a:rPr lang="en-US"/>
              <a:t>Numerical Solution of the PFR Design Equations</a:t>
            </a:r>
          </a:p>
        </p:txBody>
      </p:sp>
      <p:sp>
        <p:nvSpPr>
          <p:cNvPr id="25602"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r>
              <a:rPr lang="en-US"/>
              <a:t>Assuming that the PFR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title"/>
          </p:nvPr>
        </p:nvSpPr>
        <p:spPr>
          <a:ln/>
        </p:spPr>
        <p:txBody>
          <a:bodyPr/>
          <a:lstStyle/>
          <a:p>
            <a:r>
              <a:rPr lang="en-US"/>
              <a:t>Heat Exchanger Design Equations</a:t>
            </a:r>
          </a:p>
        </p:txBody>
      </p:sp>
      <p:sp>
        <p:nvSpPr>
          <p:cNvPr id="29698" name="Rectangle 2"/>
          <p:cNvSpPr>
            <a:spLocks noChangeArrowheads="1"/>
          </p:cNvSpPr>
          <p:nvPr>
            <p:ph type="body" idx="1"/>
          </p:nvPr>
        </p:nvSpPr>
        <p:spPr>
          <a:ln/>
        </p:spPr>
        <p:txBody>
          <a:bodyPr/>
          <a:lstStyle/>
          <a:p>
            <a:r>
              <a:rPr lang="en-US"/>
              <a:t>Set up the heat exchanger design equations (energy balance and either heat transfer equation or specified approach).</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a:t>Numerical Solution of the Heat Exchanger Design Equations</a:t>
            </a:r>
          </a:p>
        </p:txBody>
      </p:sp>
      <p:sp>
        <p:nvSpPr>
          <p:cNvPr id="31746"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endParaRPr lang="en-US"/>
          </a:p>
          <a:p>
            <a:r>
              <a:rPr lang="en-US"/>
              <a:t>Assuming that the heat exchanger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ph type="title"/>
          </p:nvPr>
        </p:nvSpPr>
        <p:spPr>
          <a:ln/>
        </p:spPr>
        <p:txBody>
          <a:bodyPr/>
          <a:lstStyle/>
          <a:p>
            <a:r>
              <a:rPr lang="en-US"/>
              <a:t>Solution</a:t>
            </a:r>
          </a:p>
        </p:txBody>
      </p:sp>
      <p:sp>
        <p:nvSpPr>
          <p:cNvPr id="34818" name="Rectangle 2"/>
          <p:cNvSpPr>
            <a:spLocks noChangeArrowheads="1"/>
          </p:cNvSpPr>
          <p:nvPr>
            <p:ph type="body" idx="1"/>
          </p:nvPr>
        </p:nvSpPr>
        <p:spPr>
          <a:ln/>
        </p:spPr>
        <p:txBody>
          <a:bodyPr/>
          <a:lstStyle/>
          <a:p>
            <a:r>
              <a:rPr lang="en-US"/>
              <a:t>Solve the design equations and use the results to answer the questions asked.</a:t>
            </a:r>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686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r>
              <a:rPr lang="en-US"/>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r>
              <a:rPr lang="en-US"/>
              <a:t>30. Thermal Back-Mixing in a PFR</a:t>
            </a:r>
          </a:p>
          <a:p>
            <a:pPr marL="1206500" lvl="2"/>
            <a:r>
              <a:rPr lang="en-US"/>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Thermal Back-Mixing of a PFR</a:t>
            </a:r>
          </a:p>
        </p:txBody>
      </p:sp>
      <p:sp>
        <p:nvSpPr>
          <p:cNvPr id="14338" name="Rectangle 2"/>
          <p:cNvSpPr>
            <a:spLocks noChangeArrowheads="1"/>
          </p:cNvSpPr>
          <p:nvPr>
            <p:ph type="body" idx="1"/>
          </p:nvPr>
        </p:nvSpPr>
        <p:spPr>
          <a:xfrm>
            <a:off x="1270000" y="2870200"/>
            <a:ext cx="10464800" cy="6045200"/>
          </a:xfrm>
          <a:ln/>
        </p:spPr>
        <p:txBody>
          <a:bodyPr/>
          <a:lstStyle/>
          <a:p>
            <a:r>
              <a:rPr lang="en-US" dirty="0"/>
              <a:t>The PFR design equations are the same as a stand-alone PFR</a:t>
            </a:r>
          </a:p>
          <a:p>
            <a:pPr marL="762000" lvl="1"/>
            <a:r>
              <a:rPr lang="en-US" dirty="0"/>
              <a:t>Often you </a:t>
            </a:r>
            <a:r>
              <a:rPr lang="en-US" dirty="0" smtClean="0"/>
              <a:t>can</a:t>
            </a:r>
            <a:r>
              <a:rPr lang="en-US" dirty="0" smtClean="0">
                <a:latin typeface="Arial"/>
              </a:rPr>
              <a:t>’</a:t>
            </a:r>
            <a:r>
              <a:rPr lang="en-US" dirty="0" smtClean="0"/>
              <a:t>t </a:t>
            </a:r>
            <a:r>
              <a:rPr lang="en-US" dirty="0"/>
              <a:t>solve them independently because the inlet temperature, </a:t>
            </a:r>
            <a:r>
              <a:rPr lang="en-US" i="1" dirty="0"/>
              <a:t>T</a:t>
            </a:r>
            <a:r>
              <a:rPr lang="en-US" i="1" baseline="-6000" dirty="0"/>
              <a:t>b</a:t>
            </a:r>
            <a:r>
              <a:rPr lang="en-US" dirty="0"/>
              <a:t>, is not specified</a:t>
            </a:r>
          </a:p>
          <a:p>
            <a:r>
              <a:rPr lang="en-US" dirty="0"/>
              <a:t>Design equations for the heat exchanger</a:t>
            </a:r>
          </a:p>
          <a:p>
            <a:pPr marL="762000" lvl="1"/>
            <a:r>
              <a:rPr lang="en-US" dirty="0"/>
              <a:t>Energy balance</a:t>
            </a:r>
          </a:p>
          <a:p>
            <a:pPr marL="1206500" lvl="2">
              <a:spcBef>
                <a:spcPts val="1600"/>
              </a:spcBef>
            </a:pPr>
            <a:r>
              <a:rPr lang="en-US" dirty="0"/>
              <a:t> </a:t>
            </a:r>
          </a:p>
          <a:p>
            <a:pPr marL="762000" lvl="1">
              <a:spcBef>
                <a:spcPts val="3400"/>
              </a:spcBef>
            </a:pPr>
            <a:r>
              <a:rPr lang="en-US" dirty="0"/>
              <a:t>Heat transfer equation (one of the following)</a:t>
            </a:r>
          </a:p>
          <a:p>
            <a:pPr marL="1206500" lvl="2">
              <a:spcBef>
                <a:spcPts val="1200"/>
              </a:spcBef>
            </a:pPr>
            <a:r>
              <a:rPr lang="en-US" dirty="0"/>
              <a:t> </a:t>
            </a:r>
          </a:p>
          <a:p>
            <a:pPr marL="1651000" lvl="3">
              <a:spcBef>
                <a:spcPts val="4900"/>
              </a:spcBef>
            </a:pPr>
            <a:r>
              <a:rPr lang="en-US" dirty="0"/>
              <a:t> </a:t>
            </a:r>
          </a:p>
          <a:p>
            <a:pPr marL="1651000" lvl="3">
              <a:spcBef>
                <a:spcPts val="8300"/>
              </a:spcBef>
            </a:pPr>
            <a:r>
              <a:rPr lang="en-US" dirty="0"/>
              <a:t> </a:t>
            </a:r>
          </a:p>
          <a:p>
            <a:pPr marL="1206500" lvl="2">
              <a:spcBef>
                <a:spcPts val="2200"/>
              </a:spcBef>
            </a:pPr>
            <a:r>
              <a:rPr lang="en-US" dirty="0"/>
              <a:t>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876300"/>
            <a:ext cx="584200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1100" y="4394200"/>
            <a:ext cx="40322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5549900"/>
            <a:ext cx="3152775"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1000" y="7848600"/>
            <a:ext cx="257333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2900" y="6451600"/>
            <a:ext cx="29083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52700" y="8597900"/>
            <a:ext cx="158591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Analysis of an Integrated Heat Exchanger and PFR</a:t>
            </a:r>
          </a:p>
        </p:txBody>
      </p:sp>
      <p:sp>
        <p:nvSpPr>
          <p:cNvPr id="15362" name="Rectangle 2"/>
          <p:cNvSpPr>
            <a:spLocks noChangeArrowheads="1"/>
          </p:cNvSpPr>
          <p:nvPr>
            <p:ph type="body" idx="1"/>
          </p:nvPr>
        </p:nvSpPr>
        <p:spPr>
          <a:ln/>
        </p:spPr>
        <p:txBody>
          <a:bodyPr/>
          <a:lstStyle/>
          <a:p>
            <a:r>
              <a:rPr lang="en-US"/>
              <a:t>Make a simple schematic and label each of the streams</a:t>
            </a:r>
          </a:p>
          <a:p>
            <a:pPr>
              <a:spcBef>
                <a:spcPts val="400"/>
              </a:spcBef>
            </a:pPr>
            <a:r>
              <a:rPr lang="en-US"/>
              <a:t>Assign each quantity that is specified in the problem statement to the appropriate variable</a:t>
            </a:r>
          </a:p>
          <a:p>
            <a:pPr>
              <a:spcBef>
                <a:spcPts val="400"/>
              </a:spcBef>
            </a:pPr>
            <a:r>
              <a:rPr lang="en-US"/>
              <a:t>Set up the design equations for the PFR</a:t>
            </a:r>
          </a:p>
          <a:p>
            <a:pPr marL="762000" lvl="1">
              <a:spcBef>
                <a:spcPts val="400"/>
              </a:spcBef>
            </a:pPr>
            <a:r>
              <a:rPr lang="en-US"/>
              <a:t>If there is sufficient information to solve the PFR design equations</a:t>
            </a:r>
          </a:p>
          <a:p>
            <a:pPr marL="1206500" lvl="2">
              <a:spcBef>
                <a:spcPts val="400"/>
              </a:spcBef>
            </a:pPr>
            <a:r>
              <a:rPr lang="en-US"/>
              <a:t>Solve the PFR design equations</a:t>
            </a:r>
          </a:p>
          <a:p>
            <a:pPr marL="1206500" lvl="2">
              <a:spcBef>
                <a:spcPts val="400"/>
              </a:spcBef>
            </a:pPr>
            <a:r>
              <a:rPr lang="en-US"/>
              <a:t>Use the results to solve the heat exchanger design equations</a:t>
            </a:r>
          </a:p>
          <a:p>
            <a:pPr marL="762000" lvl="1">
              <a:spcBef>
                <a:spcPts val="400"/>
              </a:spcBef>
            </a:pPr>
            <a:r>
              <a:rPr lang="en-US"/>
              <a:t>If the PFR design equations cannot be solved independently</a:t>
            </a:r>
          </a:p>
          <a:p>
            <a:pPr marL="1206500" lvl="2">
              <a:spcBef>
                <a:spcPts val="400"/>
              </a:spcBef>
            </a:pPr>
            <a:r>
              <a:rPr lang="en-US"/>
              <a:t>Set up the two design equations for the heat exchanger</a:t>
            </a:r>
          </a:p>
          <a:p>
            <a:pPr marL="1206500" lvl="2">
              <a:spcBef>
                <a:spcPts val="400"/>
              </a:spcBef>
            </a:pPr>
            <a:r>
              <a:rPr lang="en-US"/>
              <a:t>In preparation for solving the heat exchanger design equations numerically, choose </a:t>
            </a:r>
            <a:r>
              <a:rPr lang="en-US" i="1"/>
              <a:t>T</a:t>
            </a:r>
            <a:r>
              <a:rPr lang="en-US" i="1" baseline="-6000"/>
              <a:t>b</a:t>
            </a:r>
            <a:r>
              <a:rPr lang="en-US"/>
              <a:t> as one of the unknowns and </a:t>
            </a:r>
            <a:r>
              <a:rPr lang="en-US" i="1" u="sng"/>
              <a:t>do not</a:t>
            </a:r>
            <a:r>
              <a:rPr lang="en-US"/>
              <a:t> choose </a:t>
            </a:r>
            <a:r>
              <a:rPr lang="en-US" i="1"/>
              <a:t>T</a:t>
            </a:r>
            <a:r>
              <a:rPr lang="en-US" i="1" baseline="-6000"/>
              <a:t>c</a:t>
            </a:r>
            <a:r>
              <a:rPr lang="en-US"/>
              <a:t> or any molar flow rate as the other unknown</a:t>
            </a:r>
          </a:p>
          <a:p>
            <a:pPr marL="1206500" lvl="2">
              <a:spcBef>
                <a:spcPts val="400"/>
              </a:spcBef>
            </a:pPr>
            <a:r>
              <a:rPr lang="en-US"/>
              <a:t>Solve the heat exchanger design equations numerically</a:t>
            </a:r>
          </a:p>
          <a:p>
            <a:pPr marL="1651000" lvl="3">
              <a:spcBef>
                <a:spcPts val="400"/>
              </a:spcBef>
            </a:pPr>
            <a:r>
              <a:rPr lang="en-US"/>
              <a:t>The code you must provide will be given </a:t>
            </a:r>
            <a:r>
              <a:rPr lang="en-US" i="1"/>
              <a:t>T</a:t>
            </a:r>
            <a:r>
              <a:rPr lang="en-US" i="1" baseline="-6000"/>
              <a:t>b</a:t>
            </a:r>
            <a:endParaRPr lang="en-US"/>
          </a:p>
          <a:p>
            <a:pPr marL="2095500" lvl="4">
              <a:spcBef>
                <a:spcPts val="400"/>
              </a:spcBef>
            </a:pPr>
            <a:r>
              <a:rPr lang="en-US"/>
              <a:t>knowing that, you can solve the PFR design equations to obtain </a:t>
            </a:r>
            <a:r>
              <a:rPr lang="en-US" i="1"/>
              <a:t>T</a:t>
            </a:r>
            <a:r>
              <a:rPr lang="en-US" i="1" baseline="-6000"/>
              <a:t>c</a:t>
            </a:r>
            <a:r>
              <a:rPr lang="en-US"/>
              <a:t> and any unknown molar flow rates</a:t>
            </a:r>
          </a:p>
          <a:p>
            <a:pPr marL="2095500" lvl="4">
              <a:spcBef>
                <a:spcPts val="400"/>
              </a:spcBef>
            </a:pPr>
            <a:r>
              <a:rPr lang="en-US"/>
              <a:t>knowing those, you can evaluate the heat exchanger design equations</a:t>
            </a:r>
          </a:p>
          <a:p>
            <a:pPr marL="1206500" lvl="2">
              <a:spcBef>
                <a:spcPts val="400"/>
              </a:spcBef>
            </a:pPr>
            <a:r>
              <a:rPr lang="en-US"/>
              <a:t>Once the heat exchanger design equations are solved, use the results to solve the PFR design equations</a:t>
            </a:r>
          </a:p>
          <a:p>
            <a:pPr>
              <a:spcBef>
                <a:spcPts val="400"/>
              </a:spcBef>
            </a:pPr>
            <a:r>
              <a:rPr lang="en-US"/>
              <a:t>Answer the questions posed in the problem statement</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732963" algn="r"/>
                <a:tab pos="9732963" algn="r"/>
                <a:tab pos="9732963" algn="r"/>
              </a:tabLst>
            </a:pPr>
            <a:r>
              <a:rPr lang="en-US" dirty="0">
                <a:cs typeface="Lucida Grande" charset="0"/>
              </a:rPr>
              <a:t>An acid, A, is to be hydrolyzed according to the reaction A + W → P, where W represents water and P, the product. The acid will be fed to an adiabatic, steady state PFR at 0.07 </a:t>
            </a:r>
            <a:r>
              <a:rPr lang="en-US" dirty="0" err="1">
                <a:cs typeface="Lucida Grande" charset="0"/>
              </a:rPr>
              <a:t>kmol</a:t>
            </a:r>
            <a:r>
              <a:rPr lang="en-US" dirty="0">
                <a:cs typeface="Lucida Grande" charset="0"/>
              </a:rPr>
              <a:t>/s and water will be fed at 1.67 </a:t>
            </a:r>
            <a:r>
              <a:rPr lang="en-US" dirty="0" err="1">
                <a:cs typeface="Lucida Grande" charset="0"/>
              </a:rPr>
              <a:t>kmol</a:t>
            </a:r>
            <a:r>
              <a:rPr lang="en-US" dirty="0">
                <a:cs typeface="Lucida Grande" charset="0"/>
              </a:rPr>
              <a:t>/s. This gives a total feed flow of 0.04 m</a:t>
            </a:r>
            <a:r>
              <a:rPr lang="en-US" baseline="32000" dirty="0"/>
              <a:t>3</a:t>
            </a:r>
            <a:r>
              <a:rPr lang="en-US" dirty="0"/>
              <a:t>/s. The feed temperature is 300 K. The fluid volume of the PFR is 0.5 m</a:t>
            </a:r>
            <a:r>
              <a:rPr lang="en-US" baseline="32000" dirty="0"/>
              <a:t>3</a:t>
            </a:r>
            <a:r>
              <a:rPr lang="en-US" dirty="0"/>
              <a:t>. The rate expression is given in equation (1), with the rate coefficient given in equation (2) and the equilibrium constant in equation (3). The heat of reaction is -86,000 kJ/</a:t>
            </a:r>
            <a:r>
              <a:rPr lang="en-US" dirty="0" err="1"/>
              <a:t>kmole</a:t>
            </a:r>
            <a:r>
              <a:rPr lang="en-US" dirty="0"/>
              <a:t> at 298 K. The heat capacities of A, W, and P are 412, 76, and 512 kJ/(</a:t>
            </a:r>
            <a:r>
              <a:rPr lang="en-US" dirty="0" err="1"/>
              <a:t>kmol</a:t>
            </a:r>
            <a:r>
              <a:rPr lang="en-US" dirty="0"/>
              <a:t> K), respectively, and may be taken to be independent of temperature. Compare the conversions and final temperatures when (a) the feed enters the PFR directly and (b) when the product stream is used to heat the feed (assume a 5 K cold approach).</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t>	(1)</a:t>
            </a:r>
          </a:p>
          <a:p>
            <a:pPr marL="0" indent="0">
              <a:buNone/>
              <a:tabLst>
                <a:tab pos="9732963" algn="r"/>
                <a:tab pos="9732963" algn="r"/>
                <a:tab pos="9732963" algn="r"/>
              </a:tabLst>
            </a:pPr>
            <a:endParaRPr lang="en-US" dirty="0"/>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t>	(2)</a:t>
            </a:r>
          </a:p>
          <a:p>
            <a:pPr marL="0" indent="0">
              <a:buNone/>
              <a:tabLst>
                <a:tab pos="9732963" algn="r"/>
                <a:tab pos="9732963" algn="r"/>
                <a:tab pos="9732963" algn="r"/>
              </a:tabLst>
            </a:pPr>
            <a:endParaRPr lang="en-US" dirty="0"/>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t>	(3)</a:t>
            </a: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7163" y="5014913"/>
            <a:ext cx="352425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000" y="6426200"/>
            <a:ext cx="6616700"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741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7772400"/>
            <a:ext cx="6183313"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30.1</a:t>
            </a:r>
          </a:p>
        </p:txBody>
      </p:sp>
      <p:sp>
        <p:nvSpPr>
          <p:cNvPr id="18434" name="Rectangle 2"/>
          <p:cNvSpPr>
            <a:spLocks noChangeArrowheads="1"/>
          </p:cNvSpPr>
          <p:nvPr>
            <p:ph type="body" idx="1"/>
          </p:nvPr>
        </p:nvSpPr>
        <p:spPr>
          <a:ln/>
        </p:spPr>
        <p:txBody>
          <a:bodyPr/>
          <a:lstStyle/>
          <a:p>
            <a:r>
              <a:rPr lang="en-US"/>
              <a:t>In this activity you will practice the general approach for analyzing an integrated heat exchanger and PFR.</a:t>
            </a:r>
          </a:p>
          <a:p>
            <a:pPr>
              <a:spcBef>
                <a:spcPts val="400"/>
              </a:spcBef>
            </a:pPr>
            <a:r>
              <a:rPr lang="en-US"/>
              <a:t>It also illustrates a problem where the cold approach is specified and used as one of the heat exchanger design equations instead of the heat transfer equation</a:t>
            </a:r>
          </a:p>
          <a:p>
            <a:pPr>
              <a:spcBef>
                <a:spcPts val="400"/>
              </a:spcBef>
            </a:pPr>
            <a:r>
              <a:rPr lang="en-US"/>
              <a:t>Perform all work for this activity on the worksheet that has been provided</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Sketch of the System</a:t>
            </a:r>
          </a:p>
        </p:txBody>
      </p:sp>
      <p:sp>
        <p:nvSpPr>
          <p:cNvPr id="19458" name="Rectangle 2"/>
          <p:cNvSpPr>
            <a:spLocks noChangeArrowheads="1"/>
          </p:cNvSpPr>
          <p:nvPr>
            <p:ph type="body" idx="1"/>
          </p:nvPr>
        </p:nvSpPr>
        <p:spPr>
          <a:ln/>
        </p:spPr>
        <p:txBody>
          <a:bodyPr/>
          <a:lstStyle/>
          <a:p>
            <a:r>
              <a:rPr lang="en-US"/>
              <a:t>Make a sketch of the system, labeling each flow stream.</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Identify Known Quantities</a:t>
            </a:r>
          </a:p>
        </p:txBody>
      </p:sp>
      <p:sp>
        <p:nvSpPr>
          <p:cNvPr id="21506" name="Rectangle 2"/>
          <p:cNvSpPr>
            <a:spLocks noChangeArrowheads="1"/>
          </p:cNvSpPr>
          <p:nvPr>
            <p:ph type="body" idx="1"/>
          </p:nvPr>
        </p:nvSpPr>
        <p:spPr>
          <a:ln/>
        </p:spPr>
        <p:txBody>
          <a:bodyPr/>
          <a:lstStyle/>
          <a:p>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Pages>0</Pages>
  <Words>1047</Words>
  <Characters>0</Characters>
  <Application>Microsoft Macintosh PowerPoint</Application>
  <PresentationFormat>Custom</PresentationFormat>
  <Lines>0</Lines>
  <Paragraphs>104</Paragraphs>
  <Slides>15</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15</vt:i4>
      </vt:variant>
    </vt:vector>
  </HeadingPairs>
  <TitlesOfParts>
    <vt:vector size="32" baseType="lpstr">
      <vt:lpstr>Helvetica</vt:lpstr>
      <vt:lpstr>Heiti SC Light</vt:lpstr>
      <vt:lpstr>Heiti SC Medium</vt:lpstr>
      <vt:lpstr>Lucida Grande</vt:lpstr>
      <vt:lpstr>Gill Sans</vt:lpstr>
      <vt:lpstr>Arial</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Thermal Back-Mixing of a PFR</vt:lpstr>
      <vt:lpstr>Analysis of an Integrated Heat Exchanger and PFR</vt:lpstr>
      <vt:lpstr>Questions?</vt:lpstr>
      <vt:lpstr>PowerPoint Presentation</vt:lpstr>
      <vt:lpstr>Activity 30.1</vt:lpstr>
      <vt:lpstr>Sketch of the System</vt:lpstr>
      <vt:lpstr>Identify Known Quantities</vt:lpstr>
      <vt:lpstr>PFR Design Equations</vt:lpstr>
      <vt:lpstr>Numerical Solution of the PFR Design Equations</vt:lpstr>
      <vt:lpstr>Heat Exchanger Design Equations</vt:lpstr>
      <vt:lpstr>Numerical Solution of the Heat Exchanger Design Equations</vt:lpstr>
      <vt:lpstr>Solution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2015-04-21T18:49:25Z</dcterms:modified>
</cp:coreProperties>
</file>