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Lst>
  <p:sldIdLst>
    <p:sldId id="256" r:id="rId12"/>
    <p:sldId id="269" r:id="rId13"/>
    <p:sldId id="270" r:id="rId14"/>
    <p:sldId id="257" r:id="rId15"/>
    <p:sldId id="271" r:id="rId16"/>
    <p:sldId id="258" r:id="rId17"/>
    <p:sldId id="259" r:id="rId18"/>
    <p:sldId id="261" r:id="rId19"/>
    <p:sldId id="268" r:id="rId20"/>
    <p:sldId id="273" r:id="rId21"/>
    <p:sldId id="275" r:id="rId22"/>
    <p:sldId id="276" r:id="rId23"/>
    <p:sldId id="277" r:id="rId24"/>
    <p:sldId id="278" r:id="rId25"/>
    <p:sldId id="279" r:id="rId26"/>
    <p:sldId id="281" r:id="rId27"/>
    <p:sldId id="287" r:id="rId28"/>
    <p:sldId id="282" r:id="rId29"/>
    <p:sldId id="280" r:id="rId30"/>
    <p:sldId id="283" r:id="rId31"/>
    <p:sldId id="284" r:id="rId32"/>
    <p:sldId id="288" r:id="rId33"/>
    <p:sldId id="285" r:id="rId34"/>
    <p:sldId id="286" r:id="rId35"/>
    <p:sldId id="265" r:id="rId36"/>
  </p:sldIdLst>
  <p:sldSz cx="13004800" cy="9753600"/>
  <p:notesSz cx="6858000" cy="9144000"/>
  <p:defaultTextStyle>
    <a:defPPr>
      <a:defRPr lang="en-US"/>
    </a:defPPr>
    <a:lvl1pPr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1pPr>
    <a:lvl2pPr marL="4572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2pPr>
    <a:lvl3pPr marL="9144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3pPr>
    <a:lvl4pPr marL="13716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4pPr>
    <a:lvl5pPr marL="1828800" algn="ctr" rtl="0" fontAlgn="base">
      <a:spcBef>
        <a:spcPct val="0"/>
      </a:spcBef>
      <a:spcAft>
        <a:spcPct val="0"/>
      </a:spcAft>
      <a:defRPr sz="2400" kern="1200">
        <a:solidFill>
          <a:srgbClr val="000000"/>
        </a:solidFill>
        <a:latin typeface="Helvetica" charset="0"/>
        <a:ea typeface="Heiti SC Light" charset="0"/>
        <a:cs typeface="Heiti SC Light" charset="0"/>
        <a:sym typeface="Helvetica" charset="0"/>
      </a:defRPr>
    </a:lvl5pPr>
    <a:lvl6pPr marL="2286000" algn="l" defTabSz="457200" rtl="0" eaLnBrk="1" latinLnBrk="0" hangingPunct="1">
      <a:defRPr sz="2400" kern="1200">
        <a:solidFill>
          <a:srgbClr val="000000"/>
        </a:solidFill>
        <a:latin typeface="Helvetica" charset="0"/>
        <a:ea typeface="Heiti SC Light" charset="0"/>
        <a:cs typeface="Heiti SC Light" charset="0"/>
        <a:sym typeface="Helvetica" charset="0"/>
      </a:defRPr>
    </a:lvl6pPr>
    <a:lvl7pPr marL="2743200" algn="l" defTabSz="457200" rtl="0" eaLnBrk="1" latinLnBrk="0" hangingPunct="1">
      <a:defRPr sz="2400" kern="1200">
        <a:solidFill>
          <a:srgbClr val="000000"/>
        </a:solidFill>
        <a:latin typeface="Helvetica" charset="0"/>
        <a:ea typeface="Heiti SC Light" charset="0"/>
        <a:cs typeface="Heiti SC Light" charset="0"/>
        <a:sym typeface="Helvetica" charset="0"/>
      </a:defRPr>
    </a:lvl7pPr>
    <a:lvl8pPr marL="3200400" algn="l" defTabSz="457200" rtl="0" eaLnBrk="1" latinLnBrk="0" hangingPunct="1">
      <a:defRPr sz="2400" kern="1200">
        <a:solidFill>
          <a:srgbClr val="000000"/>
        </a:solidFill>
        <a:latin typeface="Helvetica" charset="0"/>
        <a:ea typeface="Heiti SC Light" charset="0"/>
        <a:cs typeface="Heiti SC Light" charset="0"/>
        <a:sym typeface="Helvetica" charset="0"/>
      </a:defRPr>
    </a:lvl8pPr>
    <a:lvl9pPr marL="3657600" algn="l" defTabSz="457200" rtl="0" eaLnBrk="1" latinLnBrk="0" hangingPunct="1">
      <a:defRPr sz="2400" kern="1200">
        <a:solidFill>
          <a:srgbClr val="000000"/>
        </a:solidFill>
        <a:latin typeface="Helvetica" charset="0"/>
        <a:ea typeface="Heiti SC Light" charset="0"/>
        <a:cs typeface="Heiti SC Light" charset="0"/>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32"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9315043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77513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8551508"/>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0861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3945506"/>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948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200207"/>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540399"/>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59404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03196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2226402"/>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213890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557074"/>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726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726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22275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108149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0387018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68452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7758429"/>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27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75100" y="16510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38687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2894827"/>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6545725"/>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19133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1649490"/>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723197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124908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7110901"/>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99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99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853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05137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3714045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12900"/>
            <a:ext cx="51562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94449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26900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6426849"/>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29937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756209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51270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37967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58463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71210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286065"/>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383950"/>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898659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74045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81179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75257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14018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5757993"/>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064412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055885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093713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41300"/>
            <a:ext cx="2925762"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41300"/>
            <a:ext cx="8624888" cy="847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6619023"/>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1147880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833530"/>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167948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31800"/>
            <a:ext cx="5156200" cy="857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44525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28742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9488057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387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9476588"/>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00616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245014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859131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69116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6137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61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977080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4735020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360170"/>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1417923"/>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1612900"/>
            <a:ext cx="28575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00892"/>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35278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866821"/>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865754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80679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14619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445172"/>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277532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254000"/>
            <a:ext cx="1466850" cy="866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54000"/>
            <a:ext cx="4248150" cy="866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824197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553524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613089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2215924"/>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96161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573590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416712"/>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9924944"/>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539264"/>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7588280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144842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476351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90760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841508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97260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799064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52136"/>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60731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706268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66438982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20115"/>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620222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602006"/>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5816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011037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239798"/>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710937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1619406"/>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52275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600200"/>
            <a:ext cx="2540000" cy="730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764219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420338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3716357"/>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08423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024240"/>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31085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09364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4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4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945605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9627642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6148020"/>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5847311"/>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517452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651000"/>
            <a:ext cx="5156200" cy="728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0686586"/>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094934"/>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516162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73089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4019590"/>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248831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0700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68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68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28536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body" idx="1"/>
          </p:nvPr>
        </p:nvSpPr>
        <p:spPr bwMode="auto">
          <a:xfrm>
            <a:off x="1270000" y="5029200"/>
            <a:ext cx="10464800" cy="387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1026" name="Rectangle 2"/>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charset="0"/>
              </a:rPr>
              <a:t>Click to edit Master title style</a:t>
            </a:r>
          </a:p>
        </p:txBody>
      </p:sp>
      <p:sp>
        <p:nvSpPr>
          <p:cNvPr id="1027" name="Rectangle 3"/>
          <p:cNvSpPr>
            <a:spLocks/>
          </p:cNvSpPr>
          <p:nvPr/>
        </p:nvSpPr>
        <p:spPr bwMode="auto">
          <a:xfrm>
            <a:off x="1293813" y="8985250"/>
            <a:ext cx="3840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sz="1800">
                <a:solidFill>
                  <a:schemeClr val="tx1"/>
                </a:solidFill>
                <a:ea typeface="ＭＳ Ｐゴシック" charset="0"/>
                <a:cs typeface="Helvetica" charset="0"/>
              </a:rPr>
              <a:t>© 2014 Carl Lund, all rights reserved</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xmlns:p14="http://schemas.microsoft.com/office/powerpoint/2010/main"/>
  <p:txStyles>
    <p:titleStyle>
      <a:lvl1pPr algn="ctr" rtl="0" fontAlgn="base">
        <a:spcBef>
          <a:spcPct val="0"/>
        </a:spcBef>
        <a:spcAft>
          <a:spcPct val="0"/>
        </a:spcAft>
        <a:defRPr sz="3600" b="1">
          <a:solidFill>
            <a:schemeClr val="tx1"/>
          </a:solidFill>
          <a:latin typeface="+mj-lt"/>
          <a:ea typeface="+mj-ea"/>
          <a:cs typeface="+mj-cs"/>
          <a:sym typeface="Helvetica" charset="0"/>
        </a:defRPr>
      </a:lvl1pPr>
      <a:lvl2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2pPr>
      <a:lvl3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3pPr>
      <a:lvl4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4pPr>
      <a:lvl5pPr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5pPr>
      <a:lvl6pPr marL="4572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6pPr>
      <a:lvl7pPr marL="9144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7pPr>
      <a:lvl8pPr marL="13716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8pPr>
      <a:lvl9pPr marL="1828800" algn="ctr" rtl="0" fontAlgn="base">
        <a:spcBef>
          <a:spcPct val="0"/>
        </a:spcBef>
        <a:spcAft>
          <a:spcPct val="0"/>
        </a:spcAft>
        <a:defRPr sz="3600" b="1">
          <a:solidFill>
            <a:schemeClr val="tx1"/>
          </a:solidFill>
          <a:latin typeface="Helvetica" charset="0"/>
          <a:ea typeface="Heiti SC Medium" charset="0"/>
          <a:cs typeface="Heiti SC Medium" charset="0"/>
          <a:sym typeface="Helvetica" charset="0"/>
        </a:defRPr>
      </a:lvl9pPr>
    </p:titleStyle>
    <p:bodyStyle>
      <a:lvl1pPr algn="ctr" rtl="0" fontAlgn="base">
        <a:spcBef>
          <a:spcPct val="0"/>
        </a:spcBef>
        <a:spcAft>
          <a:spcPct val="0"/>
        </a:spcAft>
        <a:defRPr sz="2400" b="1">
          <a:solidFill>
            <a:schemeClr val="tx1"/>
          </a:solidFill>
          <a:latin typeface="+mn-lt"/>
          <a:ea typeface="+mn-ea"/>
          <a:cs typeface="+mn-cs"/>
          <a:sym typeface="Helvetica" charset="0"/>
        </a:defRPr>
      </a:lvl1pPr>
      <a:lvl2pPr algn="ctr" rtl="0" fontAlgn="base">
        <a:spcBef>
          <a:spcPct val="0"/>
        </a:spcBef>
        <a:spcAft>
          <a:spcPct val="0"/>
        </a:spcAft>
        <a:defRPr sz="2400" b="1">
          <a:solidFill>
            <a:schemeClr val="tx1"/>
          </a:solidFill>
          <a:latin typeface="+mn-lt"/>
          <a:ea typeface="+mn-ea"/>
          <a:cs typeface="+mn-cs"/>
          <a:sym typeface="Helvetica" charset="0"/>
        </a:defRPr>
      </a:lvl2pPr>
      <a:lvl3pPr algn="ctr" rtl="0" fontAlgn="base">
        <a:spcBef>
          <a:spcPct val="0"/>
        </a:spcBef>
        <a:spcAft>
          <a:spcPct val="0"/>
        </a:spcAft>
        <a:defRPr sz="2400" b="1">
          <a:solidFill>
            <a:schemeClr val="tx1"/>
          </a:solidFill>
          <a:latin typeface="+mn-lt"/>
          <a:ea typeface="+mn-ea"/>
          <a:cs typeface="+mn-cs"/>
          <a:sym typeface="Helvetica" charset="0"/>
        </a:defRPr>
      </a:lvl3pPr>
      <a:lvl4pPr algn="ctr" rtl="0" fontAlgn="base">
        <a:spcBef>
          <a:spcPct val="0"/>
        </a:spcBef>
        <a:spcAft>
          <a:spcPct val="0"/>
        </a:spcAft>
        <a:defRPr sz="2400" b="1">
          <a:solidFill>
            <a:schemeClr val="tx1"/>
          </a:solidFill>
          <a:latin typeface="+mn-lt"/>
          <a:ea typeface="+mn-ea"/>
          <a:cs typeface="+mn-cs"/>
          <a:sym typeface="Helvetica" charset="0"/>
        </a:defRPr>
      </a:lvl4pPr>
      <a:lvl5pPr algn="ctr" rtl="0" fontAlgn="base">
        <a:spcBef>
          <a:spcPct val="0"/>
        </a:spcBef>
        <a:spcAft>
          <a:spcPct val="0"/>
        </a:spcAft>
        <a:defRPr sz="2400" b="1">
          <a:solidFill>
            <a:schemeClr val="tx1"/>
          </a:solidFill>
          <a:latin typeface="+mn-lt"/>
          <a:ea typeface="+mn-ea"/>
          <a:cs typeface="+mn-cs"/>
          <a:sym typeface="Helvetica" charset="0"/>
        </a:defRPr>
      </a:lvl5pPr>
      <a:lvl6pPr marL="457200" algn="ctr" rtl="0" fontAlgn="base">
        <a:spcBef>
          <a:spcPct val="0"/>
        </a:spcBef>
        <a:spcAft>
          <a:spcPct val="0"/>
        </a:spcAft>
        <a:defRPr sz="2400" b="1">
          <a:solidFill>
            <a:schemeClr val="tx1"/>
          </a:solidFill>
          <a:latin typeface="+mn-lt"/>
          <a:ea typeface="+mn-ea"/>
          <a:cs typeface="+mn-cs"/>
          <a:sym typeface="Helvetica" charset="0"/>
        </a:defRPr>
      </a:lvl6pPr>
      <a:lvl7pPr marL="914400" algn="ctr" rtl="0" fontAlgn="base">
        <a:spcBef>
          <a:spcPct val="0"/>
        </a:spcBef>
        <a:spcAft>
          <a:spcPct val="0"/>
        </a:spcAft>
        <a:defRPr sz="2400" b="1">
          <a:solidFill>
            <a:schemeClr val="tx1"/>
          </a:solidFill>
          <a:latin typeface="+mn-lt"/>
          <a:ea typeface="+mn-ea"/>
          <a:cs typeface="+mn-cs"/>
          <a:sym typeface="Helvetica" charset="0"/>
        </a:defRPr>
      </a:lvl7pPr>
      <a:lvl8pPr marL="1371600" algn="ctr" rtl="0" fontAlgn="base">
        <a:spcBef>
          <a:spcPct val="0"/>
        </a:spcBef>
        <a:spcAft>
          <a:spcPct val="0"/>
        </a:spcAft>
        <a:defRPr sz="2400" b="1">
          <a:solidFill>
            <a:schemeClr val="tx1"/>
          </a:solidFill>
          <a:latin typeface="+mn-lt"/>
          <a:ea typeface="+mn-ea"/>
          <a:cs typeface="+mn-cs"/>
          <a:sym typeface="Helvetica" charset="0"/>
        </a:defRPr>
      </a:lvl8pPr>
      <a:lvl9pPr marL="1828800" algn="ctr" rtl="0" fontAlgn="base">
        <a:spcBef>
          <a:spcPct val="0"/>
        </a:spcBef>
        <a:spcAft>
          <a:spcPct val="0"/>
        </a:spcAft>
        <a:defRPr sz="2400" b="1">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0242" name="Rectangle 2"/>
          <p:cNvSpPr>
            <a:spLocks noChangeArrowheads="1"/>
          </p:cNvSpPr>
          <p:nvPr>
            <p:ph type="body" idx="1"/>
          </p:nvPr>
        </p:nvSpPr>
        <p:spPr bwMode="auto">
          <a:xfrm>
            <a:off x="65024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11266" name="Rectangle 2"/>
          <p:cNvSpPr>
            <a:spLocks noChangeArrowheads="1"/>
          </p:cNvSpPr>
          <p:nvPr>
            <p:ph type="body" idx="1"/>
          </p:nvPr>
        </p:nvSpPr>
        <p:spPr bwMode="auto">
          <a:xfrm>
            <a:off x="1282700" y="16510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body" idx="1"/>
          </p:nvPr>
        </p:nvSpPr>
        <p:spPr bwMode="auto">
          <a:xfrm>
            <a:off x="1270000" y="1612900"/>
            <a:ext cx="104648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2050"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413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431800"/>
            <a:ext cx="10464800" cy="857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body" idx="1"/>
          </p:nvPr>
        </p:nvSpPr>
        <p:spPr bwMode="auto">
          <a:xfrm>
            <a:off x="635000" y="1612900"/>
            <a:ext cx="5867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5122" name="Rectangle 2"/>
          <p:cNvSpPr>
            <a:spLocks noChangeArrowheads="1"/>
          </p:cNvSpPr>
          <p:nvPr>
            <p:ph type="title"/>
          </p:nvPr>
        </p:nvSpPr>
        <p:spPr bwMode="auto">
          <a:xfrm>
            <a:off x="635000" y="254000"/>
            <a:ext cx="58674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2400">
          <a:solidFill>
            <a:schemeClr val="tx1"/>
          </a:solidFill>
          <a:latin typeface="+mn-lt"/>
          <a:ea typeface="+mn-ea"/>
          <a:cs typeface="+mn-cs"/>
          <a:sym typeface="Helvetica" charset="0"/>
        </a:defRPr>
      </a:lvl1pPr>
      <a:lvl2pPr algn="ctr" rtl="0" fontAlgn="base">
        <a:spcBef>
          <a:spcPct val="0"/>
        </a:spcBef>
        <a:spcAft>
          <a:spcPct val="0"/>
        </a:spcAft>
        <a:defRPr>
          <a:solidFill>
            <a:schemeClr val="tx1"/>
          </a:solidFill>
          <a:latin typeface="+mn-lt"/>
          <a:ea typeface="+mn-ea"/>
          <a:cs typeface="+mn-cs"/>
          <a:sym typeface="Helvetica" charset="0"/>
        </a:defRPr>
      </a:lvl2pPr>
      <a:lvl3pPr algn="ctr" rtl="0" fontAlgn="base">
        <a:spcBef>
          <a:spcPct val="0"/>
        </a:spcBef>
        <a:spcAft>
          <a:spcPct val="0"/>
        </a:spcAft>
        <a:defRPr>
          <a:solidFill>
            <a:schemeClr val="tx1"/>
          </a:solidFill>
          <a:latin typeface="+mn-lt"/>
          <a:ea typeface="+mn-ea"/>
          <a:cs typeface="+mn-cs"/>
          <a:sym typeface="Helvetica" charset="0"/>
        </a:defRPr>
      </a:lvl3pPr>
      <a:lvl4pPr algn="ctr" rtl="0" fontAlgn="base">
        <a:spcBef>
          <a:spcPct val="0"/>
        </a:spcBef>
        <a:spcAft>
          <a:spcPct val="0"/>
        </a:spcAft>
        <a:defRPr>
          <a:solidFill>
            <a:schemeClr val="tx1"/>
          </a:solidFill>
          <a:latin typeface="+mn-lt"/>
          <a:ea typeface="+mn-ea"/>
          <a:cs typeface="+mn-cs"/>
          <a:sym typeface="Helvetica" charset="0"/>
        </a:defRPr>
      </a:lvl4pPr>
      <a:lvl5pPr algn="ctr" rtl="0" fontAlgn="base">
        <a:spcBef>
          <a:spcPct val="0"/>
        </a:spcBef>
        <a:spcAft>
          <a:spcPct val="0"/>
        </a:spcAft>
        <a:defRPr>
          <a:solidFill>
            <a:schemeClr val="tx1"/>
          </a:solidFill>
          <a:latin typeface="+mn-lt"/>
          <a:ea typeface="+mn-ea"/>
          <a:cs typeface="+mn-cs"/>
          <a:sym typeface="Helvetica" charset="0"/>
        </a:defRPr>
      </a:lvl5pPr>
      <a:lvl6pPr marL="457200" algn="ctr" rtl="0" fontAlgn="base">
        <a:spcBef>
          <a:spcPct val="0"/>
        </a:spcBef>
        <a:spcAft>
          <a:spcPct val="0"/>
        </a:spcAft>
        <a:defRPr>
          <a:solidFill>
            <a:schemeClr val="tx1"/>
          </a:solidFill>
          <a:latin typeface="+mn-lt"/>
          <a:ea typeface="+mn-ea"/>
          <a:cs typeface="+mn-cs"/>
          <a:sym typeface="Helvetica" charset="0"/>
        </a:defRPr>
      </a:lvl6pPr>
      <a:lvl7pPr marL="914400" algn="ctr" rtl="0" fontAlgn="base">
        <a:spcBef>
          <a:spcPct val="0"/>
        </a:spcBef>
        <a:spcAft>
          <a:spcPct val="0"/>
        </a:spcAft>
        <a:defRPr>
          <a:solidFill>
            <a:schemeClr val="tx1"/>
          </a:solidFill>
          <a:latin typeface="+mn-lt"/>
          <a:ea typeface="+mn-ea"/>
          <a:cs typeface="+mn-cs"/>
          <a:sym typeface="Helvetica" charset="0"/>
        </a:defRPr>
      </a:lvl7pPr>
      <a:lvl8pPr marL="1371600" algn="ctr" rtl="0" fontAlgn="base">
        <a:spcBef>
          <a:spcPct val="0"/>
        </a:spcBef>
        <a:spcAft>
          <a:spcPct val="0"/>
        </a:spcAft>
        <a:defRPr>
          <a:solidFill>
            <a:schemeClr val="tx1"/>
          </a:solidFill>
          <a:latin typeface="+mn-lt"/>
          <a:ea typeface="+mn-ea"/>
          <a:cs typeface="+mn-cs"/>
          <a:sym typeface="Helvetica" charset="0"/>
        </a:defRPr>
      </a:lvl8pPr>
      <a:lvl9pPr marL="1828800" algn="ctr" rtl="0" fontAlgn="base">
        <a:spcBef>
          <a:spcPct val="0"/>
        </a:spcBef>
        <a:spcAft>
          <a:spcPct val="0"/>
        </a:spcAft>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77978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
        <p:nvSpPr>
          <p:cNvPr id="8194" name="Rectangle 2"/>
          <p:cNvSpPr>
            <a:spLocks noChangeArrowheads="1"/>
          </p:cNvSpPr>
          <p:nvPr>
            <p:ph type="body" idx="1"/>
          </p:nvPr>
        </p:nvSpPr>
        <p:spPr bwMode="auto">
          <a:xfrm>
            <a:off x="1270000" y="1600200"/>
            <a:ext cx="5232400" cy="730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body" idx="1"/>
          </p:nvPr>
        </p:nvSpPr>
        <p:spPr bwMode="auto">
          <a:xfrm>
            <a:off x="1270000" y="1651000"/>
            <a:ext cx="10464800" cy="728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text styles</a:t>
            </a:r>
          </a:p>
          <a:p>
            <a:pPr lvl="1"/>
            <a:r>
              <a:rPr lang="en-US">
                <a:sym typeface="Helvetica" charset="0"/>
              </a:rPr>
              <a:t>Second level</a:t>
            </a:r>
          </a:p>
          <a:p>
            <a:pPr lvl="2"/>
            <a:r>
              <a:rPr lang="en-US">
                <a:sym typeface="Helvetica" charset="0"/>
              </a:rPr>
              <a:t>Third level</a:t>
            </a:r>
          </a:p>
          <a:p>
            <a:pPr lvl="3"/>
            <a:r>
              <a:rPr lang="en-US">
                <a:sym typeface="Helvetica" charset="0"/>
              </a:rPr>
              <a:t>Fourth level</a:t>
            </a:r>
          </a:p>
          <a:p>
            <a:pPr lvl="4"/>
            <a:r>
              <a:rPr lang="en-US">
                <a:sym typeface="Helvetica" charset="0"/>
              </a:rPr>
              <a:t>Fifth level</a:t>
            </a:r>
          </a:p>
        </p:txBody>
      </p:sp>
      <p:sp>
        <p:nvSpPr>
          <p:cNvPr id="9218" name="Rectangle 2"/>
          <p:cNvSpPr>
            <a:spLocks noChangeArrowheads="1"/>
          </p:cNvSpPr>
          <p:nvPr>
            <p:ph type="title"/>
          </p:nvPr>
        </p:nvSpPr>
        <p:spPr bwMode="auto">
          <a:xfrm>
            <a:off x="1270000" y="254000"/>
            <a:ext cx="10464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charset="0"/>
              </a:rPr>
              <a:t>Click to edit Master title style</a:t>
            </a: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xmlns:p14="http://schemas.microsoft.com/office/powerpoint/2010/main"/>
  <p:txStyles>
    <p:titleStyle>
      <a:lvl1pPr algn="ctr" rtl="0" fontAlgn="base">
        <a:spcBef>
          <a:spcPct val="0"/>
        </a:spcBef>
        <a:spcAft>
          <a:spcPct val="0"/>
        </a:spcAft>
        <a:defRPr sz="3600">
          <a:solidFill>
            <a:schemeClr val="tx1"/>
          </a:solidFill>
          <a:latin typeface="+mj-lt"/>
          <a:ea typeface="+mj-ea"/>
          <a:cs typeface="+mj-cs"/>
          <a:sym typeface="Helvetica" charset="0"/>
        </a:defRPr>
      </a:lvl1pPr>
      <a:lvl2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2pPr>
      <a:lvl3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3pPr>
      <a:lvl4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4pPr>
      <a:lvl5pPr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5pPr>
      <a:lvl6pPr marL="4572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6pPr>
      <a:lvl7pPr marL="9144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7pPr>
      <a:lvl8pPr marL="13716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8pPr>
      <a:lvl9pPr marL="1828800" algn="ctr" rtl="0" fontAlgn="base">
        <a:spcBef>
          <a:spcPct val="0"/>
        </a:spcBef>
        <a:spcAft>
          <a:spcPct val="0"/>
        </a:spcAft>
        <a:defRPr sz="3600">
          <a:solidFill>
            <a:schemeClr val="tx1"/>
          </a:solidFill>
          <a:latin typeface="Helvetica" charset="0"/>
          <a:ea typeface="Heiti SC Light" charset="0"/>
          <a:cs typeface="Heiti SC Light" charset="0"/>
          <a:sym typeface="Helvetica" charset="0"/>
        </a:defRPr>
      </a:lvl9pPr>
    </p:titleStyle>
    <p:bodyStyle>
      <a:lvl1pPr marL="317500" indent="-317500" algn="l" rtl="0" fontAlgn="base">
        <a:spcBef>
          <a:spcPts val="600"/>
        </a:spcBef>
        <a:spcAft>
          <a:spcPct val="0"/>
        </a:spcAft>
        <a:buClr>
          <a:srgbClr val="000000"/>
        </a:buClr>
        <a:buSzPct val="171000"/>
        <a:buFont typeface="Helvetica" charset="0"/>
        <a:buChar char="•"/>
        <a:defRPr sz="2400">
          <a:solidFill>
            <a:schemeClr val="tx1"/>
          </a:solidFill>
          <a:latin typeface="+mn-lt"/>
          <a:ea typeface="+mn-ea"/>
          <a:cs typeface="+mn-cs"/>
          <a:sym typeface="Helvetica" charset="0"/>
        </a:defRPr>
      </a:lvl1pPr>
      <a:lvl2pPr marL="7112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2pPr>
      <a:lvl3pPr marL="1155700" indent="-317500" algn="l" rtl="0" fontAlgn="base">
        <a:spcBef>
          <a:spcPts val="600"/>
        </a:spcBef>
        <a:spcAft>
          <a:spcPct val="0"/>
        </a:spcAft>
        <a:buClr>
          <a:srgbClr val="000000"/>
        </a:buClr>
        <a:buSzPct val="125000"/>
        <a:buFont typeface="Helvetica" charset="0"/>
        <a:buChar char="-"/>
        <a:defRPr>
          <a:solidFill>
            <a:schemeClr val="tx1"/>
          </a:solidFill>
          <a:latin typeface="+mn-lt"/>
          <a:ea typeface="+mn-ea"/>
          <a:cs typeface="+mn-cs"/>
          <a:sym typeface="Helvetica" charset="0"/>
        </a:defRPr>
      </a:lvl3pPr>
      <a:lvl4pPr marL="1600200" indent="-317500" algn="l" rtl="0" fontAlgn="base">
        <a:spcBef>
          <a:spcPts val="600"/>
        </a:spcBef>
        <a:spcAft>
          <a:spcPct val="0"/>
        </a:spcAft>
        <a:buClr>
          <a:srgbClr val="000000"/>
        </a:buClr>
        <a:buSzPct val="171000"/>
        <a:buFont typeface="Helvetica" charset="0"/>
        <a:buChar char="•"/>
        <a:defRPr>
          <a:solidFill>
            <a:schemeClr val="tx1"/>
          </a:solidFill>
          <a:latin typeface="+mn-lt"/>
          <a:ea typeface="+mn-ea"/>
          <a:cs typeface="+mn-cs"/>
          <a:sym typeface="Helvetica" charset="0"/>
        </a:defRPr>
      </a:lvl4pPr>
      <a:lvl5pPr marL="20447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5pPr>
      <a:lvl6pPr marL="25019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6pPr>
      <a:lvl7pPr marL="29591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7pPr>
      <a:lvl8pPr marL="34163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8pPr>
      <a:lvl9pPr marL="3873500" indent="-317500" algn="l" rtl="0" fontAlgn="base">
        <a:spcBef>
          <a:spcPts val="600"/>
        </a:spcBef>
        <a:spcAft>
          <a:spcPct val="0"/>
        </a:spcAft>
        <a:buSzPct val="100000"/>
        <a:buFont typeface="Lucida Grande" charset="0"/>
        <a:buChar char="‣"/>
        <a:defRPr>
          <a:solidFill>
            <a:schemeClr val="tx1"/>
          </a:solidFill>
          <a:latin typeface="+mn-lt"/>
          <a:ea typeface="+mn-ea"/>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slideLayout" Target="../slideLayouts/slideLayout13.xml"/><Relationship Id="rId2"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13.xml"/><Relationship Id="rId2"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13.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1" Type="http://schemas.openxmlformats.org/officeDocument/2006/relationships/slideLayout" Target="../slideLayouts/slideLayout35.xml"/><Relationship Id="rId2"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13.xml"/><Relationship Id="rId2"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emf"/><Relationship Id="rId3"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emf"/><Relationship Id="rId3" Type="http://schemas.openxmlformats.org/officeDocument/2006/relationships/image" Target="../media/image3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emf"/><Relationship Id="rId3" Type="http://schemas.openxmlformats.org/officeDocument/2006/relationships/image" Target="../media/image3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35.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ln/>
        </p:spPr>
        <p:txBody>
          <a:bodyPr/>
          <a:lstStyle/>
          <a:p>
            <a:r>
              <a:rPr lang="en-US"/>
              <a:t>A First Course on Kinetics and Reaction Engineering</a:t>
            </a:r>
          </a:p>
        </p:txBody>
      </p:sp>
      <p:sp>
        <p:nvSpPr>
          <p:cNvPr id="12290" name="Rectangle 2"/>
          <p:cNvSpPr>
            <a:spLocks noChangeArrowheads="1"/>
          </p:cNvSpPr>
          <p:nvPr>
            <p:ph type="body" idx="1"/>
          </p:nvPr>
        </p:nvSpPr>
        <p:spPr>
          <a:ln/>
        </p:spPr>
        <p:txBody>
          <a:bodyPr/>
          <a:lstStyle/>
          <a:p>
            <a:r>
              <a:rPr lang="en-US"/>
              <a:t>Class 30</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a:lstStyle/>
          <a:p>
            <a:r>
              <a:rPr lang="en-US"/>
              <a:t>Identify Known Quantities</a:t>
            </a:r>
          </a:p>
        </p:txBody>
      </p:sp>
      <p:sp>
        <p:nvSpPr>
          <p:cNvPr id="21506" name="Rectangle 2"/>
          <p:cNvSpPr>
            <a:spLocks noChangeArrowheads="1"/>
          </p:cNvSpPr>
          <p:nvPr>
            <p:ph type="body" idx="1"/>
          </p:nvPr>
        </p:nvSpPr>
        <p:spPr>
          <a:ln/>
        </p:spPr>
        <p:txBody>
          <a:bodyPr/>
          <a:lstStyle/>
          <a:p>
            <a:r>
              <a:rPr lang="en-US"/>
              <a:t>Read through the problem statement. Each time you encounter a quantity, write it down and equate it to the appropriate variable. When you have completed doing so, if there are any additional constant quantities that you know will be needed and that can be calculated from the values you found, write the equations needed for doing so.</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ln/>
        </p:spPr>
        <p:txBody>
          <a:bodyPr/>
          <a:lstStyle/>
          <a:p>
            <a:r>
              <a:rPr lang="en-US"/>
              <a:t>Identify Known Quantities</a:t>
            </a:r>
          </a:p>
        </p:txBody>
      </p:sp>
      <p:sp>
        <p:nvSpPr>
          <p:cNvPr id="22530" name="Rectangle 2"/>
          <p:cNvSpPr>
            <a:spLocks noChangeArrowheads="1"/>
          </p:cNvSpPr>
          <p:nvPr>
            <p:ph type="body" idx="1"/>
          </p:nvPr>
        </p:nvSpPr>
        <p:spPr>
          <a:xfrm>
            <a:off x="1270000" y="1219200"/>
            <a:ext cx="10464800" cy="7543800"/>
          </a:xfrm>
          <a:ln/>
        </p:spPr>
        <p:txBody>
          <a:bodyPr/>
          <a:lstStyle/>
          <a:p>
            <a:r>
              <a:rPr lang="en-US" dirty="0"/>
              <a:t>Read through the problem statement. Each time you encounter a quantity, write it down and equate it to the appropriate variable. When you have completed doing so, if there are any additional constant quantities that you know will be needed and that can be calculated from the values you found, write the equations needed for doing so.</a:t>
            </a:r>
          </a:p>
          <a:p>
            <a:pPr marL="762000" lvl="1"/>
            <a:r>
              <a:rPr lang="en-US" i="1" dirty="0" err="1"/>
              <a:t>ṅ</a:t>
            </a:r>
            <a:r>
              <a:rPr lang="en-US" i="1" baseline="-6000" dirty="0" err="1"/>
              <a:t>A,a</a:t>
            </a:r>
            <a:r>
              <a:rPr lang="en-US" i="1" dirty="0"/>
              <a:t> </a:t>
            </a:r>
            <a:r>
              <a:rPr lang="en-US" dirty="0"/>
              <a:t>= 0.07 </a:t>
            </a:r>
            <a:r>
              <a:rPr lang="en-US" dirty="0" err="1">
                <a:latin typeface="Arial" charset="0"/>
                <a:cs typeface="Arial" charset="0"/>
                <a:sym typeface="Arial" charset="0"/>
              </a:rPr>
              <a:t>kmol</a:t>
            </a:r>
            <a:r>
              <a:rPr lang="en-US" dirty="0">
                <a:latin typeface="Arial" charset="0"/>
                <a:cs typeface="Arial" charset="0"/>
                <a:sym typeface="Arial" charset="0"/>
              </a:rPr>
              <a:t> s</a:t>
            </a:r>
            <a:r>
              <a:rPr lang="en-US" baseline="32000" dirty="0">
                <a:latin typeface="Arial" charset="0"/>
                <a:cs typeface="Arial" charset="0"/>
                <a:sym typeface="Arial" charset="0"/>
              </a:rPr>
              <a:t>-1</a:t>
            </a:r>
            <a:endParaRPr lang="en-US" dirty="0"/>
          </a:p>
          <a:p>
            <a:pPr marL="762000" lvl="1"/>
            <a:r>
              <a:rPr lang="en-US" i="1" dirty="0" err="1"/>
              <a:t>ṅ</a:t>
            </a:r>
            <a:r>
              <a:rPr lang="en-US" i="1" baseline="-6000" dirty="0" err="1"/>
              <a:t>W,a</a:t>
            </a:r>
            <a:r>
              <a:rPr lang="en-US" i="1" dirty="0"/>
              <a:t> </a:t>
            </a:r>
            <a:r>
              <a:rPr lang="en-US" dirty="0"/>
              <a:t>=</a:t>
            </a:r>
            <a:r>
              <a:rPr lang="en-US" dirty="0">
                <a:latin typeface="Arial" charset="0"/>
                <a:cs typeface="Arial" charset="0"/>
                <a:sym typeface="Arial" charset="0"/>
              </a:rPr>
              <a:t> 1.67 </a:t>
            </a:r>
            <a:r>
              <a:rPr lang="en-US" dirty="0" err="1">
                <a:latin typeface="Arial" charset="0"/>
                <a:cs typeface="Arial" charset="0"/>
                <a:sym typeface="Arial" charset="0"/>
              </a:rPr>
              <a:t>kmol</a:t>
            </a:r>
            <a:r>
              <a:rPr lang="en-US" dirty="0">
                <a:latin typeface="Arial" charset="0"/>
                <a:cs typeface="Arial" charset="0"/>
                <a:sym typeface="Arial" charset="0"/>
              </a:rPr>
              <a:t> s</a:t>
            </a:r>
            <a:r>
              <a:rPr lang="en-US" baseline="32000" dirty="0">
                <a:latin typeface="Arial" charset="0"/>
                <a:cs typeface="Arial" charset="0"/>
                <a:sym typeface="Arial" charset="0"/>
              </a:rPr>
              <a:t>-1</a:t>
            </a:r>
            <a:endParaRPr lang="en-US" dirty="0"/>
          </a:p>
          <a:p>
            <a:pPr marL="762000" lvl="1"/>
            <a:r>
              <a:rPr lang="en-US" i="1" dirty="0" err="1"/>
              <a:t>ṅ</a:t>
            </a:r>
            <a:r>
              <a:rPr lang="en-US" i="1" baseline="-6000" dirty="0" err="1"/>
              <a:t>P,a</a:t>
            </a:r>
            <a:r>
              <a:rPr lang="en-US" i="1" dirty="0"/>
              <a:t> </a:t>
            </a:r>
            <a:r>
              <a:rPr lang="en-US" dirty="0"/>
              <a:t>=</a:t>
            </a:r>
            <a:r>
              <a:rPr lang="en-US" dirty="0">
                <a:latin typeface="Arial" charset="0"/>
                <a:cs typeface="Arial" charset="0"/>
                <a:sym typeface="Arial" charset="0"/>
              </a:rPr>
              <a:t> 0.0 </a:t>
            </a:r>
            <a:r>
              <a:rPr lang="en-US" dirty="0" err="1">
                <a:latin typeface="Arial" charset="0"/>
                <a:cs typeface="Arial" charset="0"/>
                <a:sym typeface="Arial" charset="0"/>
              </a:rPr>
              <a:t>kmol</a:t>
            </a:r>
            <a:r>
              <a:rPr lang="en-US" dirty="0">
                <a:latin typeface="Arial" charset="0"/>
                <a:cs typeface="Arial" charset="0"/>
                <a:sym typeface="Arial" charset="0"/>
              </a:rPr>
              <a:t> s</a:t>
            </a:r>
            <a:r>
              <a:rPr lang="en-US" baseline="32000" dirty="0">
                <a:latin typeface="Arial" charset="0"/>
                <a:cs typeface="Arial" charset="0"/>
                <a:sym typeface="Arial" charset="0"/>
              </a:rPr>
              <a:t>-1</a:t>
            </a:r>
            <a:endParaRPr lang="en-US" dirty="0"/>
          </a:p>
          <a:p>
            <a:pPr marL="762000" lvl="1"/>
            <a:r>
              <a:rPr lang="en-US" dirty="0"/>
              <a:t>     =</a:t>
            </a:r>
            <a:r>
              <a:rPr lang="en-US" sz="1000" dirty="0">
                <a:latin typeface="Arial" charset="0"/>
                <a:cs typeface="Arial" charset="0"/>
                <a:sym typeface="Arial" charset="0"/>
              </a:rPr>
              <a:t> </a:t>
            </a:r>
            <a:r>
              <a:rPr lang="en-US" dirty="0">
                <a:latin typeface="Arial" charset="0"/>
                <a:cs typeface="Arial" charset="0"/>
                <a:sym typeface="Arial" charset="0"/>
              </a:rPr>
              <a:t>0.04 m</a:t>
            </a:r>
            <a:r>
              <a:rPr lang="en-US" baseline="32000" dirty="0">
                <a:latin typeface="Arial" charset="0"/>
                <a:cs typeface="Arial" charset="0"/>
                <a:sym typeface="Arial" charset="0"/>
              </a:rPr>
              <a:t>3</a:t>
            </a:r>
            <a:r>
              <a:rPr lang="en-US" dirty="0">
                <a:latin typeface="Arial" charset="0"/>
                <a:cs typeface="Arial" charset="0"/>
                <a:sym typeface="Arial" charset="0"/>
              </a:rPr>
              <a:t> s</a:t>
            </a:r>
            <a:r>
              <a:rPr lang="en-US" baseline="32000" dirty="0">
                <a:latin typeface="Arial" charset="0"/>
                <a:cs typeface="Arial" charset="0"/>
                <a:sym typeface="Arial" charset="0"/>
              </a:rPr>
              <a:t>-1</a:t>
            </a:r>
            <a:endParaRPr lang="en-US" dirty="0"/>
          </a:p>
          <a:p>
            <a:pPr marL="762000" lvl="1"/>
            <a:r>
              <a:rPr lang="en-US" i="1" dirty="0"/>
              <a:t>T</a:t>
            </a:r>
            <a:r>
              <a:rPr lang="en-US" i="1" baseline="-6000" dirty="0"/>
              <a:t>a</a:t>
            </a:r>
            <a:r>
              <a:rPr lang="en-US" i="1" dirty="0"/>
              <a:t> </a:t>
            </a:r>
            <a:r>
              <a:rPr lang="en-US" dirty="0"/>
              <a:t>= 300 K</a:t>
            </a:r>
          </a:p>
          <a:p>
            <a:pPr marL="762000" lvl="1"/>
            <a:r>
              <a:rPr lang="en-US" i="1" dirty="0"/>
              <a:t>V </a:t>
            </a:r>
            <a:r>
              <a:rPr lang="en-US" dirty="0"/>
              <a:t>=</a:t>
            </a:r>
            <a:r>
              <a:rPr lang="en-US" dirty="0">
                <a:latin typeface="Arial" charset="0"/>
                <a:cs typeface="Arial" charset="0"/>
                <a:sym typeface="Arial" charset="0"/>
              </a:rPr>
              <a:t> 0.5 m</a:t>
            </a:r>
            <a:r>
              <a:rPr lang="en-US" baseline="32000" dirty="0">
                <a:latin typeface="Arial" charset="0"/>
                <a:cs typeface="Arial" charset="0"/>
                <a:sym typeface="Arial" charset="0"/>
              </a:rPr>
              <a:t>3</a:t>
            </a:r>
            <a:endParaRPr lang="en-US" dirty="0"/>
          </a:p>
          <a:p>
            <a:pPr marL="762000" lvl="1"/>
            <a:r>
              <a:rPr lang="en-US" i="1" dirty="0"/>
              <a:t>k</a:t>
            </a:r>
            <a:r>
              <a:rPr lang="en-US" dirty="0"/>
              <a:t>(</a:t>
            </a:r>
            <a:r>
              <a:rPr lang="en-US" i="1" dirty="0"/>
              <a:t>T</a:t>
            </a:r>
            <a:r>
              <a:rPr lang="en-US" dirty="0"/>
              <a:t>); </a:t>
            </a:r>
            <a:r>
              <a:rPr lang="en-US" i="1" dirty="0"/>
              <a:t>k</a:t>
            </a:r>
            <a:r>
              <a:rPr lang="en-US" baseline="-6000" dirty="0"/>
              <a:t>0</a:t>
            </a:r>
            <a:r>
              <a:rPr lang="en-US" i="1" dirty="0"/>
              <a:t> </a:t>
            </a:r>
            <a:r>
              <a:rPr lang="en-US" dirty="0"/>
              <a:t>=</a:t>
            </a:r>
            <a:r>
              <a:rPr lang="en-US" dirty="0">
                <a:latin typeface="Arial" charset="0"/>
                <a:cs typeface="Arial" charset="0"/>
                <a:sym typeface="Arial" charset="0"/>
              </a:rPr>
              <a:t> 1.2 x 10</a:t>
            </a:r>
            <a:r>
              <a:rPr lang="en-US" baseline="32000" dirty="0">
                <a:latin typeface="Arial" charset="0"/>
                <a:cs typeface="Arial" charset="0"/>
                <a:sym typeface="Arial" charset="0"/>
              </a:rPr>
              <a:t>12</a:t>
            </a:r>
            <a:r>
              <a:rPr lang="en-US" dirty="0">
                <a:latin typeface="Arial" charset="0"/>
                <a:cs typeface="Arial" charset="0"/>
                <a:sym typeface="Arial" charset="0"/>
              </a:rPr>
              <a:t> m</a:t>
            </a:r>
            <a:r>
              <a:rPr lang="en-US" baseline="32000" dirty="0">
                <a:latin typeface="Arial" charset="0"/>
                <a:cs typeface="Arial" charset="0"/>
                <a:sym typeface="Arial" charset="0"/>
              </a:rPr>
              <a:t>3</a:t>
            </a:r>
            <a:r>
              <a:rPr lang="en-US" dirty="0">
                <a:latin typeface="Arial" charset="0"/>
                <a:cs typeface="Arial" charset="0"/>
                <a:sym typeface="Arial" charset="0"/>
              </a:rPr>
              <a:t> kmol</a:t>
            </a:r>
            <a:r>
              <a:rPr lang="en-US" baseline="32000" dirty="0">
                <a:latin typeface="Arial" charset="0"/>
                <a:cs typeface="Arial" charset="0"/>
                <a:sym typeface="Arial" charset="0"/>
              </a:rPr>
              <a:t>-1</a:t>
            </a:r>
            <a:r>
              <a:rPr lang="en-US" dirty="0">
                <a:latin typeface="Arial" charset="0"/>
                <a:cs typeface="Arial" charset="0"/>
                <a:sym typeface="Arial" charset="0"/>
              </a:rPr>
              <a:t> s</a:t>
            </a:r>
            <a:r>
              <a:rPr lang="en-US" baseline="32000" dirty="0">
                <a:latin typeface="Arial" charset="0"/>
                <a:cs typeface="Arial" charset="0"/>
                <a:sym typeface="Arial" charset="0"/>
              </a:rPr>
              <a:t>-1</a:t>
            </a:r>
            <a:r>
              <a:rPr lang="en-US" dirty="0">
                <a:latin typeface="Arial" charset="0"/>
                <a:cs typeface="Arial" charset="0"/>
                <a:sym typeface="Arial" charset="0"/>
              </a:rPr>
              <a:t>;</a:t>
            </a:r>
            <a:r>
              <a:rPr lang="en-US" dirty="0"/>
              <a:t> </a:t>
            </a:r>
            <a:r>
              <a:rPr lang="en-US" i="1" dirty="0"/>
              <a:t>E/R </a:t>
            </a:r>
            <a:r>
              <a:rPr lang="en-US" dirty="0"/>
              <a:t>=</a:t>
            </a:r>
            <a:r>
              <a:rPr lang="en-US" dirty="0">
                <a:latin typeface="Arial" charset="0"/>
                <a:cs typeface="Arial" charset="0"/>
                <a:sym typeface="Arial" charset="0"/>
              </a:rPr>
              <a:t> 13000 K</a:t>
            </a:r>
            <a:endParaRPr lang="en-US" dirty="0"/>
          </a:p>
          <a:p>
            <a:pPr marL="762000" lvl="1"/>
            <a:r>
              <a:rPr lang="en-US" i="1" dirty="0"/>
              <a:t>K</a:t>
            </a:r>
            <a:r>
              <a:rPr lang="en-US" dirty="0"/>
              <a:t>(</a:t>
            </a:r>
            <a:r>
              <a:rPr lang="en-US" i="1" dirty="0"/>
              <a:t>T</a:t>
            </a:r>
            <a:r>
              <a:rPr lang="en-US" dirty="0"/>
              <a:t>): </a:t>
            </a:r>
            <a:r>
              <a:rPr lang="en-US" i="1" dirty="0"/>
              <a:t>K</a:t>
            </a:r>
            <a:r>
              <a:rPr lang="en-US" baseline="-6000" dirty="0"/>
              <a:t>0</a:t>
            </a:r>
            <a:r>
              <a:rPr lang="en-US" i="1" dirty="0"/>
              <a:t> </a:t>
            </a:r>
            <a:r>
              <a:rPr lang="en-US" dirty="0"/>
              <a:t>=</a:t>
            </a:r>
            <a:r>
              <a:rPr lang="en-US" dirty="0">
                <a:latin typeface="Arial" charset="0"/>
                <a:cs typeface="Arial" charset="0"/>
                <a:sym typeface="Arial" charset="0"/>
              </a:rPr>
              <a:t> 4.2 x 10</a:t>
            </a:r>
            <a:r>
              <a:rPr lang="en-US" baseline="32000" dirty="0">
                <a:latin typeface="Arial" charset="0"/>
                <a:cs typeface="Arial" charset="0"/>
                <a:sym typeface="Arial" charset="0"/>
              </a:rPr>
              <a:t>-15</a:t>
            </a:r>
            <a:r>
              <a:rPr lang="en-US" dirty="0">
                <a:latin typeface="Arial" charset="0"/>
                <a:cs typeface="Arial" charset="0"/>
                <a:sym typeface="Arial" charset="0"/>
              </a:rPr>
              <a:t> m</a:t>
            </a:r>
            <a:r>
              <a:rPr lang="en-US" baseline="32000" dirty="0">
                <a:latin typeface="Arial" charset="0"/>
                <a:cs typeface="Arial" charset="0"/>
                <a:sym typeface="Arial" charset="0"/>
              </a:rPr>
              <a:t>3</a:t>
            </a:r>
            <a:r>
              <a:rPr lang="en-US" dirty="0">
                <a:latin typeface="Arial" charset="0"/>
                <a:cs typeface="Arial" charset="0"/>
                <a:sym typeface="Arial" charset="0"/>
              </a:rPr>
              <a:t> kmol</a:t>
            </a:r>
            <a:r>
              <a:rPr lang="en-US" baseline="32000" dirty="0">
                <a:latin typeface="Arial" charset="0"/>
                <a:cs typeface="Arial" charset="0"/>
                <a:sym typeface="Arial" charset="0"/>
              </a:rPr>
              <a:t>-1</a:t>
            </a:r>
            <a:r>
              <a:rPr lang="en-US" dirty="0"/>
              <a:t>; Δ</a:t>
            </a:r>
            <a:r>
              <a:rPr lang="en-US" i="1" dirty="0"/>
              <a:t>H/R</a:t>
            </a:r>
            <a:r>
              <a:rPr lang="en-US" dirty="0"/>
              <a:t> =</a:t>
            </a:r>
            <a:r>
              <a:rPr lang="en-US" dirty="0">
                <a:latin typeface="Arial" charset="0"/>
                <a:cs typeface="Arial" charset="0"/>
                <a:sym typeface="Arial" charset="0"/>
              </a:rPr>
              <a:t> −11300 K</a:t>
            </a:r>
            <a:endParaRPr lang="en-US" dirty="0"/>
          </a:p>
          <a:p>
            <a:pPr marL="762000" lvl="1"/>
            <a:r>
              <a:rPr lang="en-US" dirty="0"/>
              <a:t>Δ</a:t>
            </a:r>
            <a:r>
              <a:rPr lang="en-US" i="1" dirty="0"/>
              <a:t>H</a:t>
            </a:r>
            <a:r>
              <a:rPr lang="en-US" baseline="32000" dirty="0"/>
              <a:t>0</a:t>
            </a:r>
            <a:r>
              <a:rPr lang="en-US" dirty="0"/>
              <a:t>(298 K)</a:t>
            </a:r>
            <a:r>
              <a:rPr lang="en-US" i="1" dirty="0"/>
              <a:t> </a:t>
            </a:r>
            <a:r>
              <a:rPr lang="en-US" dirty="0"/>
              <a:t>=</a:t>
            </a:r>
            <a:r>
              <a:rPr lang="en-US" dirty="0">
                <a:latin typeface="Arial" charset="0"/>
                <a:cs typeface="Arial" charset="0"/>
                <a:sym typeface="Arial" charset="0"/>
              </a:rPr>
              <a:t> -86,000 kJ </a:t>
            </a:r>
            <a:r>
              <a:rPr lang="en-US" dirty="0" err="1">
                <a:latin typeface="Arial" charset="0"/>
                <a:cs typeface="Arial" charset="0"/>
                <a:sym typeface="Arial" charset="0"/>
              </a:rPr>
              <a:t>kmol</a:t>
            </a:r>
            <a:r>
              <a:rPr lang="en-US" baseline="32000" dirty="0">
                <a:latin typeface="Arial" charset="0"/>
                <a:cs typeface="Arial" charset="0"/>
                <a:sym typeface="Arial" charset="0"/>
              </a:rPr>
              <a:t> -1</a:t>
            </a:r>
            <a:endParaRPr lang="en-US" dirty="0"/>
          </a:p>
          <a:p>
            <a:pPr marL="762000" lvl="1"/>
            <a:r>
              <a:rPr lang="en-US" dirty="0"/>
              <a:t>      =</a:t>
            </a:r>
            <a:r>
              <a:rPr lang="en-US" dirty="0">
                <a:latin typeface="Arial" charset="0"/>
                <a:cs typeface="Arial" charset="0"/>
                <a:sym typeface="Arial" charset="0"/>
              </a:rPr>
              <a:t> 412 kJ kmol</a:t>
            </a:r>
            <a:r>
              <a:rPr lang="en-US" baseline="32000" dirty="0">
                <a:latin typeface="Arial" charset="0"/>
                <a:cs typeface="Arial" charset="0"/>
                <a:sym typeface="Arial" charset="0"/>
              </a:rPr>
              <a:t>-1</a:t>
            </a:r>
            <a:r>
              <a:rPr lang="en-US" dirty="0">
                <a:latin typeface="Arial" charset="0"/>
                <a:cs typeface="Arial" charset="0"/>
                <a:sym typeface="Arial" charset="0"/>
              </a:rPr>
              <a:t> K</a:t>
            </a:r>
            <a:r>
              <a:rPr lang="en-US" baseline="32000" dirty="0">
                <a:latin typeface="Arial" charset="0"/>
                <a:cs typeface="Arial" charset="0"/>
                <a:sym typeface="Arial" charset="0"/>
              </a:rPr>
              <a:t>-1</a:t>
            </a:r>
            <a:endParaRPr lang="en-US" dirty="0"/>
          </a:p>
          <a:p>
            <a:pPr marL="762000" lvl="1"/>
            <a:r>
              <a:rPr lang="en-US" dirty="0"/>
              <a:t>       =</a:t>
            </a:r>
            <a:r>
              <a:rPr lang="en-US" dirty="0">
                <a:latin typeface="Arial" charset="0"/>
                <a:cs typeface="Arial" charset="0"/>
                <a:sym typeface="Arial" charset="0"/>
              </a:rPr>
              <a:t> 76 kJ kmol</a:t>
            </a:r>
            <a:r>
              <a:rPr lang="en-US" baseline="32000" dirty="0">
                <a:latin typeface="Arial" charset="0"/>
                <a:cs typeface="Arial" charset="0"/>
                <a:sym typeface="Arial" charset="0"/>
              </a:rPr>
              <a:t>-1</a:t>
            </a:r>
            <a:r>
              <a:rPr lang="en-US" dirty="0">
                <a:latin typeface="Arial" charset="0"/>
                <a:cs typeface="Arial" charset="0"/>
                <a:sym typeface="Arial" charset="0"/>
              </a:rPr>
              <a:t> K</a:t>
            </a:r>
            <a:r>
              <a:rPr lang="en-US" baseline="32000" dirty="0">
                <a:latin typeface="Arial" charset="0"/>
                <a:cs typeface="Arial" charset="0"/>
                <a:sym typeface="Arial" charset="0"/>
              </a:rPr>
              <a:t>-1</a:t>
            </a:r>
            <a:endParaRPr lang="en-US" dirty="0"/>
          </a:p>
          <a:p>
            <a:pPr marL="762000" lvl="1"/>
            <a:r>
              <a:rPr lang="en-US" dirty="0"/>
              <a:t>       =</a:t>
            </a:r>
            <a:r>
              <a:rPr lang="en-US" dirty="0">
                <a:latin typeface="Arial" charset="0"/>
                <a:cs typeface="Arial" charset="0"/>
                <a:sym typeface="Arial" charset="0"/>
              </a:rPr>
              <a:t> 512 kJ kmol</a:t>
            </a:r>
            <a:r>
              <a:rPr lang="en-US" baseline="32000" dirty="0">
                <a:latin typeface="Arial" charset="0"/>
                <a:cs typeface="Arial" charset="0"/>
                <a:sym typeface="Arial" charset="0"/>
              </a:rPr>
              <a:t>-1</a:t>
            </a:r>
            <a:r>
              <a:rPr lang="en-US" dirty="0">
                <a:latin typeface="Arial" charset="0"/>
                <a:cs typeface="Arial" charset="0"/>
                <a:sym typeface="Arial" charset="0"/>
              </a:rPr>
              <a:t> K</a:t>
            </a:r>
            <a:r>
              <a:rPr lang="en-US" baseline="32000" dirty="0">
                <a:latin typeface="Arial" charset="0"/>
                <a:cs typeface="Arial" charset="0"/>
                <a:sym typeface="Arial" charset="0"/>
              </a:rPr>
              <a:t>-1</a:t>
            </a:r>
            <a:endParaRPr lang="en-US" dirty="0"/>
          </a:p>
          <a:p>
            <a:pPr marL="762000" lvl="1"/>
            <a:r>
              <a:rPr lang="en-US" dirty="0" err="1"/>
              <a:t>Δ</a:t>
            </a:r>
            <a:r>
              <a:rPr lang="en-US" i="1" dirty="0" err="1"/>
              <a:t>T</a:t>
            </a:r>
            <a:r>
              <a:rPr lang="en-US" i="1" baseline="-6000" dirty="0" err="1"/>
              <a:t>cold</a:t>
            </a:r>
            <a:r>
              <a:rPr lang="en-US" i="1" dirty="0"/>
              <a:t> </a:t>
            </a:r>
            <a:r>
              <a:rPr lang="en-US" dirty="0"/>
              <a:t>= 5 K</a:t>
            </a:r>
          </a:p>
          <a:p>
            <a:pPr marL="762000" lvl="1"/>
            <a:r>
              <a:rPr lang="en-US" i="1" dirty="0"/>
              <a:t>T</a:t>
            </a:r>
            <a:r>
              <a:rPr lang="en-US" baseline="-6000" dirty="0"/>
              <a:t>d</a:t>
            </a:r>
            <a:r>
              <a:rPr lang="en-US" dirty="0"/>
              <a:t> = </a:t>
            </a:r>
            <a:r>
              <a:rPr lang="en-US" i="1" dirty="0"/>
              <a:t>T</a:t>
            </a:r>
            <a:r>
              <a:rPr lang="en-US" baseline="-6000" dirty="0"/>
              <a:t>a</a:t>
            </a:r>
            <a:r>
              <a:rPr lang="en-US" dirty="0"/>
              <a:t> + </a:t>
            </a:r>
            <a:r>
              <a:rPr lang="en-US" dirty="0" err="1"/>
              <a:t>Δ</a:t>
            </a:r>
            <a:r>
              <a:rPr lang="en-US" i="1" dirty="0" err="1"/>
              <a:t>T</a:t>
            </a:r>
            <a:r>
              <a:rPr lang="en-US" i="1" baseline="-6000" dirty="0" err="1"/>
              <a:t>cold</a:t>
            </a:r>
            <a:endParaRPr lang="en-US" i="1" baseline="-6000" dirty="0"/>
          </a:p>
          <a:p>
            <a:pPr marL="762000" lvl="1"/>
            <a:r>
              <a:rPr lang="en-US" dirty="0" smtClean="0"/>
              <a:t> </a:t>
            </a:r>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4191000"/>
            <a:ext cx="292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6248400"/>
            <a:ext cx="471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66294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700" y="7010400"/>
            <a:ext cx="4953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8062912"/>
            <a:ext cx="21478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ln/>
        </p:spPr>
        <p:txBody>
          <a:bodyPr/>
          <a:lstStyle/>
          <a:p>
            <a:r>
              <a:rPr lang="en-US"/>
              <a:t>PFR Design Equations</a:t>
            </a:r>
          </a:p>
        </p:txBody>
      </p:sp>
      <p:sp>
        <p:nvSpPr>
          <p:cNvPr id="23554" name="Rectangle 2"/>
          <p:cNvSpPr>
            <a:spLocks noChangeArrowheads="1"/>
          </p:cNvSpPr>
          <p:nvPr>
            <p:ph type="body" idx="1"/>
          </p:nvPr>
        </p:nvSpPr>
        <p:spPr>
          <a:ln/>
        </p:spPr>
        <p:txBody>
          <a:bodyPr/>
          <a:lstStyle/>
          <a:p>
            <a:r>
              <a:rPr lang="en-US"/>
              <a:t>Generate the design equations needed to model the PFR by simplification of the general PFR design equations found in Unit 17 or on the AFCoKaRE Exam Handout.</a:t>
            </a:r>
          </a:p>
        </p:txBody>
      </p: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en-US"/>
              <a:t>PFR Design Equations</a:t>
            </a:r>
          </a:p>
        </p:txBody>
      </p:sp>
      <p:sp>
        <p:nvSpPr>
          <p:cNvPr id="24578" name="Rectangle 2"/>
          <p:cNvSpPr>
            <a:spLocks noChangeArrowheads="1"/>
          </p:cNvSpPr>
          <p:nvPr>
            <p:ph type="body" idx="1"/>
          </p:nvPr>
        </p:nvSpPr>
        <p:spPr>
          <a:xfrm>
            <a:off x="1270000" y="1612900"/>
            <a:ext cx="10464800" cy="1397000"/>
          </a:xfrm>
          <a:ln/>
        </p:spPr>
        <p:txBody>
          <a:bodyPr/>
          <a:lstStyle/>
          <a:p>
            <a:r>
              <a:rPr lang="en-US"/>
              <a:t>Generate the design equations needed to model the PFR by simplification of the general PFR design equations found in Unit 17 or on the AFCoKaRE Exam Handout.</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0200" y="5308600"/>
            <a:ext cx="3187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700" y="8153400"/>
            <a:ext cx="57531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600" y="2832100"/>
            <a:ext cx="33226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4064000"/>
            <a:ext cx="33909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213" y="3822700"/>
            <a:ext cx="40481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900" y="6554788"/>
            <a:ext cx="94503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ln/>
        </p:spPr>
        <p:txBody>
          <a:bodyPr/>
          <a:lstStyle/>
          <a:p>
            <a:r>
              <a:rPr lang="en-US"/>
              <a:t>Numerical Solution of the PFR Design Equations</a:t>
            </a:r>
          </a:p>
        </p:txBody>
      </p:sp>
      <p:sp>
        <p:nvSpPr>
          <p:cNvPr id="25602" name="Rectangle 2"/>
          <p:cNvSpPr>
            <a:spLocks noChangeArrowheads="1"/>
          </p:cNvSpPr>
          <p:nvPr>
            <p:ph type="body" idx="1"/>
          </p:nvPr>
        </p:nvSpPr>
        <p:spPr>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endParaRPr lang="en-US"/>
          </a:p>
          <a:p>
            <a:endParaRPr lang="en-US"/>
          </a:p>
          <a:p>
            <a:endParaRPr lang="en-US"/>
          </a:p>
          <a:p>
            <a:endParaRPr lang="en-US"/>
          </a:p>
          <a:p>
            <a:r>
              <a:rPr lang="en-US"/>
              <a:t>Assuming that the PFR design equations will be solved numerically, specify the information that must be provided and show how to calculate any unknown values.</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r>
              <a:rPr lang="en-US"/>
              <a:t>Numerical Solution of the PFR Design Equations</a:t>
            </a:r>
          </a:p>
        </p:txBody>
      </p:sp>
      <p:sp>
        <p:nvSpPr>
          <p:cNvPr id="26626" name="Rectangle 2"/>
          <p:cNvSpPr>
            <a:spLocks noChangeArrowheads="1"/>
          </p:cNvSpPr>
          <p:nvPr>
            <p:ph type="body" idx="1"/>
          </p:nvPr>
        </p:nvSpPr>
        <p:spPr>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pPr marL="762000" lvl="1"/>
            <a:r>
              <a:rPr lang="en-US"/>
              <a:t>4 ODEs</a:t>
            </a:r>
          </a:p>
          <a:p>
            <a:pPr marL="762000" lvl="1"/>
            <a:r>
              <a:rPr lang="en-US"/>
              <a:t>Independent variable: </a:t>
            </a:r>
            <a:r>
              <a:rPr lang="en-US" i="1"/>
              <a:t>V</a:t>
            </a:r>
            <a:endParaRPr lang="en-US"/>
          </a:p>
          <a:p>
            <a:pPr marL="762000" lvl="1"/>
            <a:r>
              <a:rPr lang="en-US"/>
              <a:t>Dependent variables: </a:t>
            </a:r>
            <a:r>
              <a:rPr lang="en-US" i="1"/>
              <a:t>ṅ</a:t>
            </a:r>
            <a:r>
              <a:rPr lang="en-US" i="1" baseline="-6000"/>
              <a:t>A</a:t>
            </a:r>
            <a:r>
              <a:rPr lang="en-US"/>
              <a:t>, </a:t>
            </a:r>
            <a:r>
              <a:rPr lang="en-US" i="1"/>
              <a:t>ṅ</a:t>
            </a:r>
            <a:r>
              <a:rPr lang="en-US" i="1" baseline="-6000"/>
              <a:t>W</a:t>
            </a:r>
            <a:r>
              <a:rPr lang="en-US">
                <a:latin typeface="Arial" charset="0"/>
                <a:cs typeface="Arial" charset="0"/>
                <a:sym typeface="Arial" charset="0"/>
              </a:rPr>
              <a:t>, </a:t>
            </a:r>
            <a:r>
              <a:rPr lang="en-US" i="1"/>
              <a:t>ṅ</a:t>
            </a:r>
            <a:r>
              <a:rPr lang="en-US" i="1" baseline="-6000"/>
              <a:t>P</a:t>
            </a:r>
            <a:r>
              <a:rPr lang="en-US" i="1"/>
              <a:t> </a:t>
            </a:r>
            <a:r>
              <a:rPr lang="en-US"/>
              <a:t>and </a:t>
            </a:r>
            <a:r>
              <a:rPr lang="en-US" i="1"/>
              <a:t>T</a:t>
            </a:r>
            <a:endParaRPr lang="en-US"/>
          </a:p>
          <a:p>
            <a:pPr marL="762000" lvl="1"/>
            <a:r>
              <a:rPr lang="en-US"/>
              <a:t>Solve for </a:t>
            </a:r>
            <a:r>
              <a:rPr lang="en-US" i="1"/>
              <a:t>ṅ</a:t>
            </a:r>
            <a:r>
              <a:rPr lang="en-US" i="1" baseline="-6000"/>
              <a:t>A</a:t>
            </a:r>
            <a:r>
              <a:rPr lang="en-US"/>
              <a:t>, </a:t>
            </a:r>
            <a:r>
              <a:rPr lang="en-US" i="1"/>
              <a:t>ṅ</a:t>
            </a:r>
            <a:r>
              <a:rPr lang="en-US" i="1" baseline="-6000"/>
              <a:t>W</a:t>
            </a:r>
            <a:r>
              <a:rPr lang="en-US">
                <a:latin typeface="Arial" charset="0"/>
                <a:cs typeface="Arial" charset="0"/>
                <a:sym typeface="Arial" charset="0"/>
              </a:rPr>
              <a:t>, </a:t>
            </a:r>
            <a:r>
              <a:rPr lang="en-US" i="1"/>
              <a:t>ṅ</a:t>
            </a:r>
            <a:r>
              <a:rPr lang="en-US" i="1" baseline="-6000"/>
              <a:t>P</a:t>
            </a:r>
            <a:r>
              <a:rPr lang="en-US" i="1"/>
              <a:t> </a:t>
            </a:r>
            <a:r>
              <a:rPr lang="en-US"/>
              <a:t>and </a:t>
            </a:r>
            <a:r>
              <a:rPr lang="en-US" i="1"/>
              <a:t>T</a:t>
            </a:r>
            <a:r>
              <a:rPr lang="en-US"/>
              <a:t> at the reactor outlet</a:t>
            </a:r>
          </a:p>
          <a:p>
            <a:pPr marL="762000" lvl="1"/>
            <a:endParaRPr lang="en-US"/>
          </a:p>
          <a:p>
            <a:r>
              <a:rPr lang="en-US"/>
              <a:t>Assuming that the PFR design equations </a:t>
            </a:r>
            <a:br>
              <a:rPr lang="en-US"/>
            </a:br>
            <a:r>
              <a:rPr lang="en-US"/>
              <a:t>will be solved numerically, specify the </a:t>
            </a:r>
            <a:br>
              <a:rPr lang="en-US"/>
            </a:br>
            <a:r>
              <a:rPr lang="en-US"/>
              <a:t>information that must be provided and show </a:t>
            </a:r>
            <a:br>
              <a:rPr lang="en-US"/>
            </a:br>
            <a:r>
              <a:rPr lang="en-US"/>
              <a:t>how to calculate any unknown values.</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4406900"/>
            <a:ext cx="3187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5194300"/>
            <a:ext cx="3479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400" y="2832100"/>
            <a:ext cx="33226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00" y="3619500"/>
            <a:ext cx="33909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ln/>
        </p:spPr>
        <p:txBody>
          <a:bodyPr/>
          <a:lstStyle/>
          <a:p>
            <a:r>
              <a:rPr lang="en-US"/>
              <a:t>Numerical Solution of the PFR Design Equations</a:t>
            </a:r>
          </a:p>
        </p:txBody>
      </p:sp>
      <p:sp>
        <p:nvSpPr>
          <p:cNvPr id="27650" name="Rectangle 2"/>
          <p:cNvSpPr>
            <a:spLocks noChangeArrowheads="1"/>
          </p:cNvSpPr>
          <p:nvPr>
            <p:ph type="body" idx="1"/>
          </p:nvPr>
        </p:nvSpPr>
        <p:spPr>
          <a:xfrm>
            <a:off x="1270000" y="1104900"/>
            <a:ext cx="10464800" cy="8001000"/>
          </a:xfrm>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pPr marL="762000" lvl="1"/>
            <a:r>
              <a:rPr lang="en-US"/>
              <a:t>4 ODEs</a:t>
            </a:r>
          </a:p>
          <a:p>
            <a:pPr marL="762000" lvl="1"/>
            <a:r>
              <a:rPr lang="en-US"/>
              <a:t>Independent variable: </a:t>
            </a:r>
            <a:r>
              <a:rPr lang="en-US" i="1"/>
              <a:t>V</a:t>
            </a:r>
            <a:endParaRPr lang="en-US"/>
          </a:p>
          <a:p>
            <a:pPr marL="762000" lvl="1"/>
            <a:r>
              <a:rPr lang="en-US"/>
              <a:t>Dependent variables: </a:t>
            </a:r>
            <a:r>
              <a:rPr lang="en-US" i="1"/>
              <a:t>ṅ</a:t>
            </a:r>
            <a:r>
              <a:rPr lang="en-US" i="1" baseline="-6000"/>
              <a:t>A</a:t>
            </a:r>
            <a:r>
              <a:rPr lang="en-US"/>
              <a:t>, </a:t>
            </a:r>
            <a:r>
              <a:rPr lang="en-US" i="1"/>
              <a:t>ṅ</a:t>
            </a:r>
            <a:r>
              <a:rPr lang="en-US" i="1" baseline="-6000"/>
              <a:t>W</a:t>
            </a:r>
            <a:r>
              <a:rPr lang="en-US">
                <a:latin typeface="Arial" charset="0"/>
                <a:cs typeface="Arial" charset="0"/>
                <a:sym typeface="Arial" charset="0"/>
              </a:rPr>
              <a:t>, </a:t>
            </a:r>
            <a:r>
              <a:rPr lang="en-US" i="1"/>
              <a:t>ṅ</a:t>
            </a:r>
            <a:r>
              <a:rPr lang="en-US" i="1" baseline="-6000"/>
              <a:t>P</a:t>
            </a:r>
            <a:r>
              <a:rPr lang="en-US" i="1"/>
              <a:t> </a:t>
            </a:r>
            <a:r>
              <a:rPr lang="en-US"/>
              <a:t>and </a:t>
            </a:r>
            <a:r>
              <a:rPr lang="en-US" i="1"/>
              <a:t>T</a:t>
            </a:r>
            <a:endParaRPr lang="en-US"/>
          </a:p>
          <a:p>
            <a:pPr marL="762000" lvl="1"/>
            <a:r>
              <a:rPr lang="en-US"/>
              <a:t>Solve for </a:t>
            </a:r>
            <a:r>
              <a:rPr lang="en-US" i="1"/>
              <a:t>ṅ</a:t>
            </a:r>
            <a:r>
              <a:rPr lang="en-US" i="1" baseline="-6000"/>
              <a:t>A</a:t>
            </a:r>
            <a:r>
              <a:rPr lang="en-US"/>
              <a:t>, </a:t>
            </a:r>
            <a:r>
              <a:rPr lang="en-US" i="1"/>
              <a:t>ṅ</a:t>
            </a:r>
            <a:r>
              <a:rPr lang="en-US" i="1" baseline="-6000"/>
              <a:t>W</a:t>
            </a:r>
            <a:r>
              <a:rPr lang="en-US">
                <a:latin typeface="Arial" charset="0"/>
                <a:cs typeface="Arial" charset="0"/>
                <a:sym typeface="Arial" charset="0"/>
              </a:rPr>
              <a:t>, </a:t>
            </a:r>
            <a:r>
              <a:rPr lang="en-US" i="1"/>
              <a:t>ṅ</a:t>
            </a:r>
            <a:r>
              <a:rPr lang="en-US" i="1" baseline="-6000"/>
              <a:t>P</a:t>
            </a:r>
            <a:r>
              <a:rPr lang="en-US" i="1"/>
              <a:t> </a:t>
            </a:r>
            <a:r>
              <a:rPr lang="en-US"/>
              <a:t>and </a:t>
            </a:r>
            <a:r>
              <a:rPr lang="en-US" i="1"/>
              <a:t>T</a:t>
            </a:r>
            <a:r>
              <a:rPr lang="en-US"/>
              <a:t> at the reactor outlet</a:t>
            </a:r>
          </a:p>
          <a:p>
            <a:pPr marL="762000" lvl="1"/>
            <a:endParaRPr lang="en-US"/>
          </a:p>
          <a:p>
            <a:r>
              <a:rPr lang="en-US"/>
              <a:t>Assuming that the PFR design equations </a:t>
            </a:r>
            <a:br>
              <a:rPr lang="en-US"/>
            </a:br>
            <a:r>
              <a:rPr lang="en-US"/>
              <a:t>will be solved numerically, specify the </a:t>
            </a:r>
            <a:br>
              <a:rPr lang="en-US"/>
            </a:br>
            <a:r>
              <a:rPr lang="en-US"/>
              <a:t>information that must be provided and show </a:t>
            </a:r>
            <a:br>
              <a:rPr lang="en-US"/>
            </a:br>
            <a:r>
              <a:rPr lang="en-US"/>
              <a:t>how to calculate any unknown values.</a:t>
            </a:r>
          </a:p>
          <a:p>
            <a:pPr marL="762000" lvl="1"/>
            <a:r>
              <a:rPr lang="en-US"/>
              <a:t>Must provide</a:t>
            </a:r>
          </a:p>
          <a:p>
            <a:pPr marL="1206500" lvl="2"/>
            <a:r>
              <a:rPr lang="en-US"/>
              <a:t>initial values of independent and dependent variables</a:t>
            </a:r>
          </a:p>
          <a:p>
            <a:pPr marL="1651000" lvl="3"/>
            <a:r>
              <a:rPr lang="en-US"/>
              <a:t>At </a:t>
            </a:r>
            <a:r>
              <a:rPr lang="en-US" i="1"/>
              <a:t>V</a:t>
            </a:r>
            <a:r>
              <a:rPr lang="en-US"/>
              <a:t> = 0, </a:t>
            </a:r>
            <a:r>
              <a:rPr lang="en-US" i="1"/>
              <a:t>ṅ</a:t>
            </a:r>
            <a:r>
              <a:rPr lang="en-US" i="1" baseline="-6000"/>
              <a:t>i</a:t>
            </a:r>
            <a:r>
              <a:rPr lang="en-US"/>
              <a:t> = </a:t>
            </a:r>
            <a:r>
              <a:rPr lang="en-US" i="1"/>
              <a:t>ṅ</a:t>
            </a:r>
            <a:r>
              <a:rPr lang="en-US" i="1" baseline="-6000"/>
              <a:t>i,b</a:t>
            </a:r>
            <a:r>
              <a:rPr lang="en-US"/>
              <a:t> = </a:t>
            </a:r>
            <a:r>
              <a:rPr lang="en-US" i="1"/>
              <a:t>ṅ</a:t>
            </a:r>
            <a:r>
              <a:rPr lang="en-US" i="1" baseline="-6000"/>
              <a:t>i,a</a:t>
            </a:r>
            <a:r>
              <a:rPr lang="en-US"/>
              <a:t> (</a:t>
            </a:r>
            <a:r>
              <a:rPr lang="en-US" i="1"/>
              <a:t>i</a:t>
            </a:r>
            <a:r>
              <a:rPr lang="en-US"/>
              <a:t> = </a:t>
            </a:r>
            <a:r>
              <a:rPr lang="en-US" i="1"/>
              <a:t>A</a:t>
            </a:r>
            <a:r>
              <a:rPr lang="en-US"/>
              <a:t>, </a:t>
            </a:r>
            <a:r>
              <a:rPr lang="en-US" i="1"/>
              <a:t>W</a:t>
            </a:r>
            <a:r>
              <a:rPr lang="en-US"/>
              <a:t> and </a:t>
            </a:r>
            <a:r>
              <a:rPr lang="en-US" i="1"/>
              <a:t>P</a:t>
            </a:r>
            <a:r>
              <a:rPr lang="en-US"/>
              <a:t>) and </a:t>
            </a:r>
            <a:r>
              <a:rPr lang="en-US" i="1"/>
              <a:t>T</a:t>
            </a:r>
            <a:r>
              <a:rPr lang="en-US"/>
              <a:t> = </a:t>
            </a:r>
            <a:r>
              <a:rPr lang="en-US" i="1"/>
              <a:t>T</a:t>
            </a:r>
            <a:r>
              <a:rPr lang="en-US" i="1" baseline="-6000"/>
              <a:t>b</a:t>
            </a:r>
            <a:endParaRPr lang="en-US"/>
          </a:p>
          <a:p>
            <a:pPr marL="1206500" lvl="2"/>
            <a:r>
              <a:rPr lang="en-US"/>
              <a:t>final value of either the independent variable or one of the dependent variables</a:t>
            </a:r>
          </a:p>
          <a:p>
            <a:pPr marL="1651000" lvl="3"/>
            <a:r>
              <a:rPr lang="en-US"/>
              <a:t>At the reactor outlet the cumulative volume equals the PFR volume, </a:t>
            </a:r>
            <a:r>
              <a:rPr lang="en-US" i="1"/>
              <a:t>V</a:t>
            </a:r>
            <a:endParaRPr lang="en-US"/>
          </a:p>
          <a:p>
            <a:pPr marL="1206500" lvl="2"/>
            <a:r>
              <a:rPr lang="en-US"/>
              <a:t>code that is given values for the independent and dependent variables and uses them to evaluate the four functions </a:t>
            </a:r>
            <a:r>
              <a:rPr lang="en-US" i="1"/>
              <a:t>f</a:t>
            </a:r>
            <a:r>
              <a:rPr lang="en-US" baseline="-6000"/>
              <a:t>1</a:t>
            </a:r>
            <a:r>
              <a:rPr lang="en-US"/>
              <a:t> through </a:t>
            </a:r>
            <a:r>
              <a:rPr lang="en-US" i="1"/>
              <a:t>f</a:t>
            </a:r>
            <a:r>
              <a:rPr lang="en-US" baseline="-6000"/>
              <a:t>4</a:t>
            </a:r>
            <a:endParaRPr lang="en-US"/>
          </a:p>
          <a:p>
            <a:pPr marL="1651000" lvl="3"/>
            <a:r>
              <a:rPr lang="en-US"/>
              <a:t>In order to evaluate the functions, need to evaluate </a:t>
            </a:r>
            <a:r>
              <a:rPr lang="en-US" i="1"/>
              <a:t>r</a:t>
            </a:r>
            <a:r>
              <a:rPr lang="en-US"/>
              <a:t> and Δ</a:t>
            </a:r>
            <a:r>
              <a:rPr lang="en-US" i="1"/>
              <a:t>H</a:t>
            </a:r>
            <a:r>
              <a:rPr lang="en-US" baseline="32000"/>
              <a:t>0</a:t>
            </a:r>
            <a:r>
              <a:rPr lang="en-US"/>
              <a:t>(</a:t>
            </a:r>
            <a:r>
              <a:rPr lang="en-US" i="1"/>
              <a:t>T</a:t>
            </a:r>
            <a:r>
              <a:rPr lang="en-US"/>
              <a:t>); all other quantities are known constants or will be given</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3898900"/>
            <a:ext cx="31877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400" y="4686300"/>
            <a:ext cx="3479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400" y="2324100"/>
            <a:ext cx="33226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400" y="3111500"/>
            <a:ext cx="33909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body" idx="1"/>
          </p:nvPr>
        </p:nvSpPr>
        <p:spPr>
          <a:ln/>
        </p:spPr>
        <p:txBody>
          <a:bodyPr/>
          <a:lstStyle/>
          <a:p>
            <a:r>
              <a:rPr lang="en-US"/>
              <a:t>Evaluation of r</a:t>
            </a:r>
          </a:p>
          <a:p>
            <a:pPr marL="762000" lvl="1"/>
            <a:r>
              <a:rPr lang="en-US"/>
              <a:t>Rate expression is given:</a:t>
            </a:r>
          </a:p>
          <a:p>
            <a:pPr marL="1206500" lvl="2">
              <a:spcBef>
                <a:spcPts val="3200"/>
              </a:spcBef>
            </a:pPr>
            <a:r>
              <a:rPr lang="en-US"/>
              <a:t>Evaluate </a:t>
            </a:r>
            <a:r>
              <a:rPr lang="en-US" i="1"/>
              <a:t>k</a:t>
            </a:r>
            <a:r>
              <a:rPr lang="en-US"/>
              <a:t> and </a:t>
            </a:r>
            <a:r>
              <a:rPr lang="en-US" i="1"/>
              <a:t>K</a:t>
            </a:r>
            <a:r>
              <a:rPr lang="en-US"/>
              <a:t> using given </a:t>
            </a:r>
            <a:r>
              <a:rPr lang="en-US" i="1"/>
              <a:t>T</a:t>
            </a:r>
            <a:endParaRPr lang="en-US"/>
          </a:p>
          <a:p>
            <a:pPr marL="1651000" lvl="3">
              <a:spcBef>
                <a:spcPts val="1600"/>
              </a:spcBef>
            </a:pPr>
            <a:r>
              <a:rPr lang="en-US"/>
              <a:t>  </a:t>
            </a:r>
          </a:p>
          <a:p>
            <a:pPr marL="1651000" lvl="3">
              <a:spcBef>
                <a:spcPts val="4300"/>
              </a:spcBef>
            </a:pPr>
            <a:r>
              <a:rPr lang="en-US"/>
              <a:t> </a:t>
            </a:r>
          </a:p>
          <a:p>
            <a:pPr marL="1206500" lvl="2">
              <a:spcBef>
                <a:spcPts val="3200"/>
              </a:spcBef>
            </a:pPr>
            <a:r>
              <a:rPr lang="en-US"/>
              <a:t>Evaluate </a:t>
            </a:r>
            <a:r>
              <a:rPr lang="en-US" i="1"/>
              <a:t>C</a:t>
            </a:r>
            <a:r>
              <a:rPr lang="en-US" i="1" baseline="-6000"/>
              <a:t>A</a:t>
            </a:r>
            <a:r>
              <a:rPr lang="en-US"/>
              <a:t> and </a:t>
            </a:r>
            <a:r>
              <a:rPr lang="en-US" i="1"/>
              <a:t>C</a:t>
            </a:r>
            <a:r>
              <a:rPr lang="en-US" i="1" baseline="-6000"/>
              <a:t>W</a:t>
            </a:r>
            <a:r>
              <a:rPr lang="en-US"/>
              <a:t> using the definition of concentration</a:t>
            </a:r>
          </a:p>
          <a:p>
            <a:pPr marL="1651000" lvl="3">
              <a:spcBef>
                <a:spcPts val="1900"/>
              </a:spcBef>
            </a:pPr>
            <a:r>
              <a:rPr lang="en-US"/>
              <a:t> </a:t>
            </a:r>
          </a:p>
          <a:p>
            <a:pPr>
              <a:spcBef>
                <a:spcPts val="2300"/>
              </a:spcBef>
            </a:pPr>
            <a:r>
              <a:rPr lang="en-US"/>
              <a:t>Evaluation of Δ</a:t>
            </a:r>
            <a:r>
              <a:rPr lang="en-US" i="1"/>
              <a:t>H</a:t>
            </a:r>
            <a:r>
              <a:rPr lang="en-US" baseline="32000"/>
              <a:t>0</a:t>
            </a:r>
            <a:r>
              <a:rPr lang="en-US"/>
              <a:t>(</a:t>
            </a:r>
            <a:r>
              <a:rPr lang="en-US" i="1"/>
              <a:t>T</a:t>
            </a:r>
            <a:r>
              <a:rPr lang="en-US"/>
              <a:t>)</a:t>
            </a:r>
          </a:p>
          <a:p>
            <a:pPr marL="762000" lvl="1">
              <a:spcBef>
                <a:spcPts val="1100"/>
              </a:spcBef>
            </a:pPr>
            <a:r>
              <a:rPr lang="en-US"/>
              <a:t> </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3" y="590550"/>
            <a:ext cx="29464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400" y="1816100"/>
            <a:ext cx="55292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2641600"/>
            <a:ext cx="5168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3873500"/>
            <a:ext cx="10414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800" y="3873500"/>
            <a:ext cx="1117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86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4400" y="5041900"/>
            <a:ext cx="729773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ln/>
        </p:spPr>
        <p:txBody>
          <a:bodyPr/>
          <a:lstStyle/>
          <a:p>
            <a:r>
              <a:rPr lang="en-US"/>
              <a:t>Heat Exchanger Design Equations</a:t>
            </a:r>
          </a:p>
        </p:txBody>
      </p:sp>
      <p:sp>
        <p:nvSpPr>
          <p:cNvPr id="29698" name="Rectangle 2"/>
          <p:cNvSpPr>
            <a:spLocks noChangeArrowheads="1"/>
          </p:cNvSpPr>
          <p:nvPr>
            <p:ph type="body" idx="1"/>
          </p:nvPr>
        </p:nvSpPr>
        <p:spPr>
          <a:ln/>
        </p:spPr>
        <p:txBody>
          <a:bodyPr/>
          <a:lstStyle/>
          <a:p>
            <a:r>
              <a:rPr lang="en-US"/>
              <a:t>Set up the heat exchanger design equations (energy balance and either heat transfer equation or specified approach).</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ln/>
        </p:spPr>
        <p:txBody>
          <a:bodyPr/>
          <a:lstStyle/>
          <a:p>
            <a:r>
              <a:rPr lang="en-US"/>
              <a:t>Heat Exchanger Design Equations</a:t>
            </a:r>
          </a:p>
        </p:txBody>
      </p:sp>
      <p:sp>
        <p:nvSpPr>
          <p:cNvPr id="30722" name="Rectangle 2"/>
          <p:cNvSpPr>
            <a:spLocks noChangeArrowheads="1"/>
          </p:cNvSpPr>
          <p:nvPr>
            <p:ph type="body" idx="1"/>
          </p:nvPr>
        </p:nvSpPr>
        <p:spPr>
          <a:ln/>
        </p:spPr>
        <p:txBody>
          <a:bodyPr/>
          <a:lstStyle/>
          <a:p>
            <a:r>
              <a:rPr lang="en-US"/>
              <a:t>Set up the heat exchanger design equations (energy balance and either heat transfer equation or specified approach).</a:t>
            </a:r>
          </a:p>
          <a:p>
            <a:pPr marL="762000" lvl="1">
              <a:spcBef>
                <a:spcPts val="2400"/>
              </a:spcBef>
            </a:pPr>
            <a:r>
              <a:rPr lang="en-US"/>
              <a:t>Energy balance:</a:t>
            </a:r>
          </a:p>
          <a:p>
            <a:pPr marL="1206500" lvl="2">
              <a:spcBef>
                <a:spcPts val="3600"/>
              </a:spcBef>
            </a:pPr>
            <a:r>
              <a:rPr lang="en-US"/>
              <a:t> </a:t>
            </a:r>
          </a:p>
          <a:p>
            <a:pPr marL="762000" lvl="1">
              <a:spcBef>
                <a:spcPts val="6800"/>
              </a:spcBef>
            </a:pPr>
            <a:r>
              <a:rPr lang="en-US"/>
              <a:t>Cold approach: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400" y="2438400"/>
            <a:ext cx="4456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3403600"/>
            <a:ext cx="91551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4495800"/>
            <a:ext cx="356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072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ln/>
        </p:spPr>
        <p:txBody>
          <a:bodyPr/>
          <a:lstStyle/>
          <a:p>
            <a:r>
              <a:rPr lang="en-US" dirty="0"/>
              <a:t>Where </a:t>
            </a:r>
            <a:r>
              <a:rPr lang="en-US" dirty="0" smtClean="0"/>
              <a:t>We</a:t>
            </a:r>
            <a:r>
              <a:rPr lang="en-US" dirty="0" smtClean="0">
                <a:latin typeface="Arial"/>
              </a:rPr>
              <a:t>’</a:t>
            </a:r>
            <a:r>
              <a:rPr lang="en-US" dirty="0" smtClean="0"/>
              <a:t>re </a:t>
            </a:r>
            <a:r>
              <a:rPr lang="en-US" dirty="0"/>
              <a:t>Going</a:t>
            </a:r>
          </a:p>
        </p:txBody>
      </p:sp>
      <p:sp>
        <p:nvSpPr>
          <p:cNvPr id="13314" name="Rectangle 2"/>
          <p:cNvSpPr>
            <a:spLocks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r>
              <a:rPr lang="en-US"/>
              <a:t>Part III - Chemical Reaction Engineering</a:t>
            </a:r>
          </a:p>
          <a:p>
            <a:pPr marL="762000" lvl="1"/>
            <a:r>
              <a:rPr lang="en-US">
                <a:solidFill>
                  <a:srgbClr val="B3B3B3"/>
                </a:solidFill>
              </a:rPr>
              <a:t>A. Ideal Reactors</a:t>
            </a:r>
          </a:p>
          <a:p>
            <a:pPr marL="762000" lvl="1"/>
            <a:r>
              <a:rPr lang="en-US">
                <a:solidFill>
                  <a:srgbClr val="B3B3B3"/>
                </a:solidFill>
              </a:rPr>
              <a:t>B. Perfectly Mixed Batch Reactors</a:t>
            </a:r>
          </a:p>
          <a:p>
            <a:pPr marL="762000" lvl="1"/>
            <a:r>
              <a:rPr lang="en-US">
                <a:solidFill>
                  <a:srgbClr val="B3B3B3"/>
                </a:solidFill>
              </a:rPr>
              <a:t>C. Continuous Flow Stirred Tank Reactors</a:t>
            </a:r>
          </a:p>
          <a:p>
            <a:pPr marL="762000" lvl="1"/>
            <a:r>
              <a:rPr lang="en-US">
                <a:solidFill>
                  <a:srgbClr val="B3B3B3"/>
                </a:solidFill>
              </a:rPr>
              <a:t>D. Plug Flow Reactors</a:t>
            </a:r>
          </a:p>
          <a:p>
            <a:pPr marL="1206500" lvl="2">
              <a:buClr>
                <a:srgbClr val="B3B3B3"/>
              </a:buClr>
            </a:pPr>
            <a:r>
              <a:rPr lang="en-US">
                <a:solidFill>
                  <a:srgbClr val="B3B3B3"/>
                </a:solidFill>
              </a:rPr>
              <a:t>25. Reaction Engineering of PFRs</a:t>
            </a:r>
          </a:p>
          <a:p>
            <a:pPr marL="1206500" lvl="2">
              <a:buClr>
                <a:srgbClr val="B3B3B3"/>
              </a:buClr>
            </a:pPr>
            <a:r>
              <a:rPr lang="en-US">
                <a:solidFill>
                  <a:srgbClr val="B3B3B3"/>
                </a:solidFill>
              </a:rPr>
              <a:t>26. Analysis of Steady State PFRs</a:t>
            </a:r>
          </a:p>
          <a:p>
            <a:pPr marL="1206500" lvl="2">
              <a:buClr>
                <a:srgbClr val="B3B3B3"/>
              </a:buClr>
            </a:pPr>
            <a:r>
              <a:rPr lang="en-US">
                <a:solidFill>
                  <a:srgbClr val="B3B3B3"/>
                </a:solidFill>
              </a:rPr>
              <a:t>27. Analysis of Transient PFRs</a:t>
            </a:r>
          </a:p>
          <a:p>
            <a:pPr marL="762000" lvl="1"/>
            <a:r>
              <a:rPr lang="en-US"/>
              <a:t>E. Matching Reactors to Reactions</a:t>
            </a:r>
          </a:p>
          <a:p>
            <a:pPr marL="1206500" lvl="2">
              <a:buClr>
                <a:srgbClr val="B3B3B3"/>
              </a:buClr>
            </a:pPr>
            <a:r>
              <a:rPr lang="en-US">
                <a:solidFill>
                  <a:srgbClr val="B3B3B3"/>
                </a:solidFill>
              </a:rPr>
              <a:t>28. Choosing a Reactor Type</a:t>
            </a:r>
          </a:p>
          <a:p>
            <a:pPr marL="1206500" lvl="2">
              <a:buClr>
                <a:srgbClr val="B3B3B3"/>
              </a:buClr>
            </a:pPr>
            <a:r>
              <a:rPr lang="en-US">
                <a:solidFill>
                  <a:srgbClr val="B3B3B3"/>
                </a:solidFill>
              </a:rPr>
              <a:t>29. Multiple Reactor Networks</a:t>
            </a:r>
          </a:p>
          <a:p>
            <a:pPr marL="1206500" lvl="2"/>
            <a:r>
              <a:rPr lang="en-US"/>
              <a:t>30. Thermal Back-Mixing in a PFR</a:t>
            </a:r>
          </a:p>
          <a:p>
            <a:pPr marL="1206500" lvl="2"/>
            <a:r>
              <a:rPr lang="en-US"/>
              <a:t>31. Back-Mixing in a PFR via Recycle</a:t>
            </a:r>
          </a:p>
          <a:p>
            <a:pPr marL="1206500" lvl="2"/>
            <a:r>
              <a:rPr lang="en-US"/>
              <a:t>32. Ideal Semi-Batch Reactors</a:t>
            </a:r>
          </a:p>
          <a:p>
            <a:r>
              <a:rPr lang="en-US"/>
              <a:t>Part IV - Non-Ideal Reactions and Reactors</a:t>
            </a:r>
          </a:p>
        </p:txBody>
      </p:sp>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ln/>
        </p:spPr>
        <p:txBody>
          <a:bodyPr/>
          <a:lstStyle/>
          <a:p>
            <a:r>
              <a:rPr lang="en-US"/>
              <a:t>Numerical Solution of the Heat Exchanger Design Equations</a:t>
            </a:r>
          </a:p>
        </p:txBody>
      </p:sp>
      <p:sp>
        <p:nvSpPr>
          <p:cNvPr id="31746" name="Rectangle 2"/>
          <p:cNvSpPr>
            <a:spLocks noChangeArrowheads="1"/>
          </p:cNvSpPr>
          <p:nvPr>
            <p:ph type="body" idx="1"/>
          </p:nvPr>
        </p:nvSpPr>
        <p:spPr>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endParaRPr lang="en-US"/>
          </a:p>
          <a:p>
            <a:endParaRPr lang="en-US"/>
          </a:p>
          <a:p>
            <a:endParaRPr lang="en-US"/>
          </a:p>
          <a:p>
            <a:endParaRPr lang="en-US"/>
          </a:p>
          <a:p>
            <a:endParaRPr lang="en-US"/>
          </a:p>
          <a:p>
            <a:r>
              <a:rPr lang="en-US"/>
              <a:t>Assuming that the heat exchanger design equations will be solved numerically, specify the information that must be provided and show how to calculate any unknown values.</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a:ln/>
        </p:spPr>
        <p:txBody>
          <a:bodyPr/>
          <a:lstStyle/>
          <a:p>
            <a:r>
              <a:rPr lang="en-US"/>
              <a:t>Numerical Solution of the Heat Exchanger Design Equations</a:t>
            </a:r>
          </a:p>
        </p:txBody>
      </p:sp>
      <p:sp>
        <p:nvSpPr>
          <p:cNvPr id="32770" name="Rectangle 2"/>
          <p:cNvSpPr>
            <a:spLocks noChangeArrowheads="1"/>
          </p:cNvSpPr>
          <p:nvPr>
            <p:ph type="body" idx="1"/>
          </p:nvPr>
        </p:nvSpPr>
        <p:spPr>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pPr marL="762000" lvl="1"/>
            <a:r>
              <a:rPr lang="en-US"/>
              <a:t>Two equations</a:t>
            </a:r>
          </a:p>
          <a:p>
            <a:pPr marL="762000" lvl="1"/>
            <a:endParaRPr lang="en-US"/>
          </a:p>
          <a:p>
            <a:pPr marL="762000" lvl="1"/>
            <a:endParaRPr lang="en-US"/>
          </a:p>
          <a:p>
            <a:pPr marL="762000" lvl="1"/>
            <a:endParaRPr lang="en-US"/>
          </a:p>
          <a:p>
            <a:pPr marL="762000" lvl="1"/>
            <a:r>
              <a:rPr lang="en-US"/>
              <a:t>Two unknowns: </a:t>
            </a:r>
            <a:r>
              <a:rPr lang="en-US" i="1"/>
              <a:t>T</a:t>
            </a:r>
            <a:r>
              <a:rPr lang="en-US" i="1" baseline="-6000"/>
              <a:t>b</a:t>
            </a:r>
            <a:r>
              <a:rPr lang="en-US"/>
              <a:t> and </a:t>
            </a:r>
            <a:r>
              <a:rPr lang="en-US" i="1"/>
              <a:t>T</a:t>
            </a:r>
            <a:r>
              <a:rPr lang="en-US" i="1" baseline="-6000"/>
              <a:t>d</a:t>
            </a:r>
            <a:endParaRPr lang="en-US"/>
          </a:p>
          <a:p>
            <a:endParaRPr lang="en-US"/>
          </a:p>
          <a:p>
            <a:r>
              <a:rPr lang="en-US"/>
              <a:t>Assuming that the heat exchanger design equations will be solved numerically, specify the information that must be provided and show how to calculate any unknown values.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3492500"/>
            <a:ext cx="104536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4025900"/>
            <a:ext cx="356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ln/>
        </p:spPr>
        <p:txBody>
          <a:bodyPr/>
          <a:lstStyle/>
          <a:p>
            <a:r>
              <a:rPr lang="en-US"/>
              <a:t>Numerical Solution of the Heat Exchanger Design Equations</a:t>
            </a:r>
          </a:p>
        </p:txBody>
      </p:sp>
      <p:sp>
        <p:nvSpPr>
          <p:cNvPr id="33794" name="Rectangle 2"/>
          <p:cNvSpPr>
            <a:spLocks noChangeArrowheads="1"/>
          </p:cNvSpPr>
          <p:nvPr>
            <p:ph type="body" idx="1"/>
          </p:nvPr>
        </p:nvSpPr>
        <p:spPr>
          <a:ln/>
        </p:spPr>
        <p:txBody>
          <a:bodyPr/>
          <a:lstStyle/>
          <a:p>
            <a:r>
              <a:rPr lang="en-US"/>
              <a:t>Identify the specific set of equations that needs to be solved and within those equations identify the independent and dependent variables, if appropriate, and the unknown quantities to be found by solving the equations.</a:t>
            </a:r>
          </a:p>
          <a:p>
            <a:pPr marL="762000" lvl="1"/>
            <a:r>
              <a:rPr lang="en-US"/>
              <a:t>Two equations</a:t>
            </a:r>
          </a:p>
          <a:p>
            <a:pPr marL="762000" lvl="1"/>
            <a:endParaRPr lang="en-US"/>
          </a:p>
          <a:p>
            <a:pPr marL="762000" lvl="1"/>
            <a:endParaRPr lang="en-US"/>
          </a:p>
          <a:p>
            <a:pPr marL="762000" lvl="1"/>
            <a:endParaRPr lang="en-US"/>
          </a:p>
          <a:p>
            <a:pPr marL="762000" lvl="1"/>
            <a:r>
              <a:rPr lang="en-US"/>
              <a:t>Two unknowns: </a:t>
            </a:r>
            <a:r>
              <a:rPr lang="en-US" i="1"/>
              <a:t>T</a:t>
            </a:r>
            <a:r>
              <a:rPr lang="en-US" i="1" baseline="-6000"/>
              <a:t>b</a:t>
            </a:r>
            <a:r>
              <a:rPr lang="en-US"/>
              <a:t> and </a:t>
            </a:r>
            <a:r>
              <a:rPr lang="en-US" i="1"/>
              <a:t>T</a:t>
            </a:r>
            <a:r>
              <a:rPr lang="en-US" i="1" baseline="-6000"/>
              <a:t>d</a:t>
            </a:r>
            <a:endParaRPr lang="en-US"/>
          </a:p>
          <a:p>
            <a:endParaRPr lang="en-US"/>
          </a:p>
          <a:p>
            <a:r>
              <a:rPr lang="en-US"/>
              <a:t>Assuming that the heat exchanger design equations will be solved numerically, specify the information that must be provided and show how to calculate any unknown values.</a:t>
            </a:r>
          </a:p>
          <a:p>
            <a:pPr marL="762000" lvl="1"/>
            <a:r>
              <a:rPr lang="en-US"/>
              <a:t>Must provide guesses for unknowns</a:t>
            </a:r>
          </a:p>
          <a:p>
            <a:pPr marL="762000" lvl="1"/>
            <a:r>
              <a:rPr lang="en-US"/>
              <a:t>Code that is given values for the unknowns and uses them to evaluate </a:t>
            </a:r>
            <a:r>
              <a:rPr lang="en-US" i="1"/>
              <a:t>f</a:t>
            </a:r>
            <a:r>
              <a:rPr lang="en-US" baseline="-6000"/>
              <a:t>5</a:t>
            </a:r>
            <a:r>
              <a:rPr lang="en-US"/>
              <a:t> and </a:t>
            </a:r>
            <a:r>
              <a:rPr lang="en-US" i="1"/>
              <a:t>f</a:t>
            </a:r>
            <a:r>
              <a:rPr lang="en-US" baseline="-6000"/>
              <a:t>6</a:t>
            </a:r>
            <a:endParaRPr lang="en-US"/>
          </a:p>
          <a:p>
            <a:pPr marL="1206500" lvl="2"/>
            <a:r>
              <a:rPr lang="en-US"/>
              <a:t>In order to evaluate the functions, need to calculate </a:t>
            </a:r>
            <a:r>
              <a:rPr lang="en-US" i="1"/>
              <a:t>ṅ</a:t>
            </a:r>
            <a:r>
              <a:rPr lang="en-US" i="1" baseline="-6000"/>
              <a:t>A,c</a:t>
            </a:r>
            <a:r>
              <a:rPr lang="en-US"/>
              <a:t>, </a:t>
            </a:r>
            <a:r>
              <a:rPr lang="en-US" i="1"/>
              <a:t>ṅ</a:t>
            </a:r>
            <a:r>
              <a:rPr lang="en-US" i="1" baseline="-6000"/>
              <a:t>W,c</a:t>
            </a:r>
            <a:r>
              <a:rPr lang="en-US">
                <a:latin typeface="Arial" charset="0"/>
                <a:cs typeface="Arial" charset="0"/>
                <a:sym typeface="Arial" charset="0"/>
              </a:rPr>
              <a:t>, </a:t>
            </a:r>
            <a:r>
              <a:rPr lang="en-US" i="1"/>
              <a:t>ṅ</a:t>
            </a:r>
            <a:r>
              <a:rPr lang="en-US" i="1" baseline="-6000"/>
              <a:t>P,c</a:t>
            </a:r>
            <a:r>
              <a:rPr lang="en-US" i="1"/>
              <a:t> </a:t>
            </a:r>
            <a:r>
              <a:rPr lang="en-US"/>
              <a:t>and </a:t>
            </a:r>
            <a:r>
              <a:rPr lang="en-US" i="1"/>
              <a:t>T</a:t>
            </a:r>
            <a:r>
              <a:rPr lang="en-US" i="1" baseline="-6000"/>
              <a:t>c</a:t>
            </a:r>
            <a:r>
              <a:rPr lang="en-US"/>
              <a:t>; all other quantities are either known constants or will be given</a:t>
            </a:r>
          </a:p>
          <a:p>
            <a:pPr marL="1206500" lvl="2"/>
            <a:r>
              <a:rPr lang="en-US"/>
              <a:t>Since Tb will be given, the PFR design equations can be solved to find </a:t>
            </a:r>
            <a:r>
              <a:rPr lang="en-US" i="1"/>
              <a:t>ṅ</a:t>
            </a:r>
            <a:r>
              <a:rPr lang="en-US" i="1" baseline="-6000"/>
              <a:t>A,c</a:t>
            </a:r>
            <a:r>
              <a:rPr lang="en-US"/>
              <a:t>, </a:t>
            </a:r>
            <a:r>
              <a:rPr lang="en-US" i="1"/>
              <a:t>ṅ</a:t>
            </a:r>
            <a:r>
              <a:rPr lang="en-US" i="1" baseline="-6000"/>
              <a:t>W,c</a:t>
            </a:r>
            <a:r>
              <a:rPr lang="en-US">
                <a:latin typeface="Arial" charset="0"/>
                <a:cs typeface="Arial" charset="0"/>
                <a:sym typeface="Arial" charset="0"/>
              </a:rPr>
              <a:t>, </a:t>
            </a:r>
            <a:r>
              <a:rPr lang="en-US" i="1"/>
              <a:t>ṅ</a:t>
            </a:r>
            <a:r>
              <a:rPr lang="en-US" i="1" baseline="-6000"/>
              <a:t>P,c</a:t>
            </a:r>
            <a:r>
              <a:rPr lang="en-US" i="1"/>
              <a:t> </a:t>
            </a:r>
            <a:r>
              <a:rPr lang="en-US"/>
              <a:t>and </a:t>
            </a:r>
            <a:r>
              <a:rPr lang="en-US" i="1"/>
              <a:t>T</a:t>
            </a:r>
            <a:r>
              <a:rPr lang="en-US" i="1" baseline="-6000"/>
              <a:t>c</a:t>
            </a:r>
            <a:r>
              <a:rPr lang="en-US"/>
              <a:t> which can then be used to evaluate </a:t>
            </a:r>
            <a:r>
              <a:rPr lang="en-US" i="1"/>
              <a:t>f</a:t>
            </a:r>
            <a:r>
              <a:rPr lang="en-US" baseline="-6000"/>
              <a:t>5</a:t>
            </a:r>
            <a:r>
              <a:rPr lang="en-US"/>
              <a:t> and </a:t>
            </a:r>
            <a:r>
              <a:rPr lang="en-US" i="1"/>
              <a:t>f</a:t>
            </a:r>
            <a:r>
              <a:rPr lang="en-US" baseline="-6000"/>
              <a:t>6</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3492500"/>
            <a:ext cx="104536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13" y="4025900"/>
            <a:ext cx="356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a:ln/>
        </p:spPr>
        <p:txBody>
          <a:bodyPr/>
          <a:lstStyle/>
          <a:p>
            <a:r>
              <a:rPr lang="en-US"/>
              <a:t>Solution</a:t>
            </a:r>
          </a:p>
        </p:txBody>
      </p:sp>
      <p:sp>
        <p:nvSpPr>
          <p:cNvPr id="34818" name="Rectangle 2"/>
          <p:cNvSpPr>
            <a:spLocks noChangeArrowheads="1"/>
          </p:cNvSpPr>
          <p:nvPr>
            <p:ph type="body" idx="1"/>
          </p:nvPr>
        </p:nvSpPr>
        <p:spPr>
          <a:ln/>
        </p:spPr>
        <p:txBody>
          <a:bodyPr/>
          <a:lstStyle/>
          <a:p>
            <a:r>
              <a:rPr lang="en-US"/>
              <a:t>Solve the design equations and use the results to answer the questions asked.</a:t>
            </a:r>
          </a:p>
        </p:txBody>
      </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ph type="title"/>
          </p:nvPr>
        </p:nvSpPr>
        <p:spPr>
          <a:ln/>
        </p:spPr>
        <p:txBody>
          <a:bodyPr/>
          <a:lstStyle/>
          <a:p>
            <a:r>
              <a:rPr lang="en-US"/>
              <a:t>Solution</a:t>
            </a:r>
          </a:p>
        </p:txBody>
      </p:sp>
      <p:sp>
        <p:nvSpPr>
          <p:cNvPr id="35842" name="Rectangle 2"/>
          <p:cNvSpPr>
            <a:spLocks noChangeArrowheads="1"/>
          </p:cNvSpPr>
          <p:nvPr>
            <p:ph type="body" idx="1"/>
          </p:nvPr>
        </p:nvSpPr>
        <p:spPr>
          <a:ln/>
        </p:spPr>
        <p:txBody>
          <a:bodyPr/>
          <a:lstStyle/>
          <a:p>
            <a:r>
              <a:rPr lang="en-US"/>
              <a:t>Solve the design equations and use the results to answer the questions asked.</a:t>
            </a:r>
          </a:p>
          <a:p>
            <a:pPr marL="762000" lvl="1"/>
            <a:r>
              <a:rPr lang="en-US"/>
              <a:t>Solve the heat exchanger design equations as just described to get </a:t>
            </a:r>
            <a:r>
              <a:rPr lang="en-US" i="1"/>
              <a:t>T</a:t>
            </a:r>
            <a:r>
              <a:rPr lang="en-US" i="1" baseline="-6000"/>
              <a:t>b</a:t>
            </a:r>
            <a:r>
              <a:rPr lang="en-US"/>
              <a:t> and </a:t>
            </a:r>
            <a:r>
              <a:rPr lang="en-US" i="1"/>
              <a:t>T</a:t>
            </a:r>
            <a:r>
              <a:rPr lang="en-US" i="1" baseline="-6000"/>
              <a:t>d</a:t>
            </a:r>
            <a:endParaRPr lang="en-US"/>
          </a:p>
          <a:p>
            <a:pPr marL="762000" lvl="1"/>
            <a:r>
              <a:rPr lang="en-US"/>
              <a:t>Use the resulting value of </a:t>
            </a:r>
            <a:r>
              <a:rPr lang="en-US" i="1"/>
              <a:t>T</a:t>
            </a:r>
            <a:r>
              <a:rPr lang="en-US" i="1" baseline="-6000"/>
              <a:t>b</a:t>
            </a:r>
            <a:r>
              <a:rPr lang="en-US"/>
              <a:t> to solve the PFR design equations as previously described to get </a:t>
            </a:r>
            <a:r>
              <a:rPr lang="en-US" i="1"/>
              <a:t>ṅ</a:t>
            </a:r>
            <a:r>
              <a:rPr lang="en-US" i="1" baseline="-6000"/>
              <a:t>A,c</a:t>
            </a:r>
            <a:r>
              <a:rPr lang="en-US"/>
              <a:t>, </a:t>
            </a:r>
            <a:r>
              <a:rPr lang="en-US" i="1"/>
              <a:t>ṅ</a:t>
            </a:r>
            <a:r>
              <a:rPr lang="en-US" i="1" baseline="-6000"/>
              <a:t>W,c</a:t>
            </a:r>
            <a:r>
              <a:rPr lang="en-US">
                <a:latin typeface="Arial" charset="0"/>
                <a:cs typeface="Arial" charset="0"/>
                <a:sym typeface="Arial" charset="0"/>
              </a:rPr>
              <a:t>, </a:t>
            </a:r>
            <a:r>
              <a:rPr lang="en-US" i="1"/>
              <a:t>ṅ</a:t>
            </a:r>
            <a:r>
              <a:rPr lang="en-US" i="1" baseline="-6000"/>
              <a:t>P,c</a:t>
            </a:r>
            <a:r>
              <a:rPr lang="en-US" i="1"/>
              <a:t> </a:t>
            </a:r>
            <a:r>
              <a:rPr lang="en-US"/>
              <a:t>and </a:t>
            </a:r>
            <a:r>
              <a:rPr lang="en-US" i="1"/>
              <a:t>T</a:t>
            </a:r>
            <a:r>
              <a:rPr lang="en-US" i="1" baseline="-6000"/>
              <a:t>c</a:t>
            </a:r>
            <a:endParaRPr lang="en-US"/>
          </a:p>
          <a:p>
            <a:pPr marL="762000" lvl="1"/>
            <a:r>
              <a:rPr lang="en-US"/>
              <a:t>Calculate the conversion for the integrated heat exchanger and PFR</a:t>
            </a:r>
          </a:p>
          <a:p>
            <a:pPr marL="1206500" lvl="2">
              <a:spcBef>
                <a:spcPts val="1700"/>
              </a:spcBef>
            </a:pPr>
            <a:r>
              <a:rPr lang="en-US"/>
              <a:t> </a:t>
            </a:r>
          </a:p>
          <a:p>
            <a:pPr marL="762000" lvl="1">
              <a:spcBef>
                <a:spcPts val="2600"/>
              </a:spcBef>
            </a:pPr>
            <a:r>
              <a:rPr lang="en-US"/>
              <a:t>For the isolated PFR, solve the PFR design equations using the feed temperature (</a:t>
            </a:r>
            <a:r>
              <a:rPr lang="en-US" i="1"/>
              <a:t>T</a:t>
            </a:r>
            <a:r>
              <a:rPr lang="en-US" i="1" baseline="-6000"/>
              <a:t>a</a:t>
            </a:r>
            <a:r>
              <a:rPr lang="en-US"/>
              <a:t>) as previously described to get </a:t>
            </a:r>
            <a:r>
              <a:rPr lang="en-US" i="1"/>
              <a:t>ṅ</a:t>
            </a:r>
            <a:r>
              <a:rPr lang="en-US" i="1" baseline="-6000"/>
              <a:t>A</a:t>
            </a:r>
            <a:r>
              <a:rPr lang="en-US"/>
              <a:t>, </a:t>
            </a:r>
            <a:r>
              <a:rPr lang="en-US" i="1"/>
              <a:t>ṅ</a:t>
            </a:r>
            <a:r>
              <a:rPr lang="en-US" i="1" baseline="-6000"/>
              <a:t>W</a:t>
            </a:r>
            <a:r>
              <a:rPr lang="en-US">
                <a:latin typeface="Arial" charset="0"/>
                <a:cs typeface="Arial" charset="0"/>
                <a:sym typeface="Arial" charset="0"/>
              </a:rPr>
              <a:t>, </a:t>
            </a:r>
            <a:r>
              <a:rPr lang="en-US" i="1"/>
              <a:t>ṅ</a:t>
            </a:r>
            <a:r>
              <a:rPr lang="en-US" i="1" baseline="-6000"/>
              <a:t>P</a:t>
            </a:r>
            <a:r>
              <a:rPr lang="en-US" i="1"/>
              <a:t> </a:t>
            </a:r>
            <a:r>
              <a:rPr lang="en-US"/>
              <a:t>and </a:t>
            </a:r>
            <a:r>
              <a:rPr lang="en-US" i="1"/>
              <a:t>T</a:t>
            </a:r>
            <a:r>
              <a:rPr lang="en-US"/>
              <a:t> at the reactor outlet</a:t>
            </a:r>
          </a:p>
          <a:p>
            <a:pPr marL="762000" lvl="1"/>
            <a:r>
              <a:rPr lang="en-US"/>
              <a:t>Calculate the conversion for the isolated PFR</a:t>
            </a:r>
          </a:p>
          <a:p>
            <a:pPr marL="1206500" lvl="2">
              <a:spcBef>
                <a:spcPts val="1700"/>
              </a:spcBef>
            </a:pPr>
            <a:r>
              <a:rPr lang="en-US"/>
              <a:t> </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3746500"/>
            <a:ext cx="17795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5473700"/>
            <a:ext cx="19716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584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ph type="title"/>
          </p:nvPr>
        </p:nvSpPr>
        <p:spPr>
          <a:ln/>
        </p:spPr>
        <p:txBody>
          <a:bodyPr/>
          <a:lstStyle/>
          <a:p>
            <a:r>
              <a:rPr lang="en-US"/>
              <a:t>Where </a:t>
            </a:r>
            <a:r>
              <a:rPr lang="en-US" smtClean="0"/>
              <a:t>We</a:t>
            </a:r>
            <a:r>
              <a:rPr lang="en-US" smtClean="0">
                <a:latin typeface="Arial"/>
              </a:rPr>
              <a:t>’</a:t>
            </a:r>
            <a:r>
              <a:rPr lang="en-US" smtClean="0"/>
              <a:t>re </a:t>
            </a:r>
            <a:r>
              <a:rPr lang="en-US"/>
              <a:t>Going</a:t>
            </a:r>
          </a:p>
        </p:txBody>
      </p:sp>
      <p:sp>
        <p:nvSpPr>
          <p:cNvPr id="36866" name="Rectangle 2"/>
          <p:cNvSpPr>
            <a:spLocks noChangeArrowheads="1"/>
          </p:cNvSpPr>
          <p:nvPr>
            <p:ph type="body" idx="1"/>
          </p:nvPr>
        </p:nvSpPr>
        <p:spPr>
          <a:ln/>
        </p:spPr>
        <p:txBody>
          <a:bodyPr/>
          <a:lstStyle/>
          <a:p>
            <a:pPr>
              <a:buClr>
                <a:srgbClr val="B3B3B3"/>
              </a:buClr>
            </a:pPr>
            <a:r>
              <a:rPr lang="en-US">
                <a:solidFill>
                  <a:srgbClr val="B3B3B3"/>
                </a:solidFill>
              </a:rPr>
              <a:t>Part I - Chemical Reactions</a:t>
            </a:r>
          </a:p>
          <a:p>
            <a:pPr>
              <a:buClr>
                <a:srgbClr val="B3B3B3"/>
              </a:buClr>
            </a:pPr>
            <a:r>
              <a:rPr lang="en-US">
                <a:solidFill>
                  <a:srgbClr val="B3B3B3"/>
                </a:solidFill>
              </a:rPr>
              <a:t>Part II - Chemical Reaction Kinetics</a:t>
            </a:r>
          </a:p>
          <a:p>
            <a:r>
              <a:rPr lang="en-US"/>
              <a:t>Part III - Chemical Reaction Engineering</a:t>
            </a:r>
          </a:p>
          <a:p>
            <a:pPr marL="762000" lvl="1"/>
            <a:r>
              <a:rPr lang="en-US">
                <a:solidFill>
                  <a:srgbClr val="B3B3B3"/>
                </a:solidFill>
              </a:rPr>
              <a:t>A. Ideal Reactors</a:t>
            </a:r>
          </a:p>
          <a:p>
            <a:pPr marL="762000" lvl="1"/>
            <a:r>
              <a:rPr lang="en-US">
                <a:solidFill>
                  <a:srgbClr val="B3B3B3"/>
                </a:solidFill>
              </a:rPr>
              <a:t>B. Perfectly Mixed Batch Reactors</a:t>
            </a:r>
          </a:p>
          <a:p>
            <a:pPr marL="762000" lvl="1"/>
            <a:r>
              <a:rPr lang="en-US">
                <a:solidFill>
                  <a:srgbClr val="B3B3B3"/>
                </a:solidFill>
              </a:rPr>
              <a:t>C. Continuous Flow Stirred Tank Reactors</a:t>
            </a:r>
          </a:p>
          <a:p>
            <a:pPr marL="762000" lvl="1"/>
            <a:r>
              <a:rPr lang="en-US">
                <a:solidFill>
                  <a:srgbClr val="B3B3B3"/>
                </a:solidFill>
              </a:rPr>
              <a:t>D. Plug Flow Reactors</a:t>
            </a:r>
          </a:p>
          <a:p>
            <a:pPr marL="1206500" lvl="2">
              <a:buClr>
                <a:srgbClr val="B3B3B3"/>
              </a:buClr>
            </a:pPr>
            <a:r>
              <a:rPr lang="en-US">
                <a:solidFill>
                  <a:srgbClr val="B3B3B3"/>
                </a:solidFill>
              </a:rPr>
              <a:t>25. Reaction Engineering of PFRs</a:t>
            </a:r>
          </a:p>
          <a:p>
            <a:pPr marL="1206500" lvl="2">
              <a:buClr>
                <a:srgbClr val="B3B3B3"/>
              </a:buClr>
            </a:pPr>
            <a:r>
              <a:rPr lang="en-US">
                <a:solidFill>
                  <a:srgbClr val="B3B3B3"/>
                </a:solidFill>
              </a:rPr>
              <a:t>26. Analysis of Steady State PFRs</a:t>
            </a:r>
          </a:p>
          <a:p>
            <a:pPr marL="1206500" lvl="2">
              <a:buClr>
                <a:srgbClr val="B3B3B3"/>
              </a:buClr>
            </a:pPr>
            <a:r>
              <a:rPr lang="en-US">
                <a:solidFill>
                  <a:srgbClr val="B3B3B3"/>
                </a:solidFill>
              </a:rPr>
              <a:t>27. Analysis of Transient PFRs</a:t>
            </a:r>
          </a:p>
          <a:p>
            <a:pPr marL="762000" lvl="1"/>
            <a:r>
              <a:rPr lang="en-US"/>
              <a:t>E. Matching Reactors to Reactions</a:t>
            </a:r>
          </a:p>
          <a:p>
            <a:pPr marL="1206500" lvl="2">
              <a:buClr>
                <a:srgbClr val="B3B3B3"/>
              </a:buClr>
            </a:pPr>
            <a:r>
              <a:rPr lang="en-US">
                <a:solidFill>
                  <a:srgbClr val="B3B3B3"/>
                </a:solidFill>
              </a:rPr>
              <a:t>28. Choosing a Reactor Type</a:t>
            </a:r>
          </a:p>
          <a:p>
            <a:pPr marL="1206500" lvl="2">
              <a:buClr>
                <a:srgbClr val="B3B3B3"/>
              </a:buClr>
            </a:pPr>
            <a:r>
              <a:rPr lang="en-US">
                <a:solidFill>
                  <a:srgbClr val="B3B3B3"/>
                </a:solidFill>
              </a:rPr>
              <a:t>29. Multiple Reactor Networks</a:t>
            </a:r>
          </a:p>
          <a:p>
            <a:pPr marL="1206500" lvl="2">
              <a:buClr>
                <a:srgbClr val="B3B3B3"/>
              </a:buClr>
            </a:pPr>
            <a:r>
              <a:rPr lang="en-US">
                <a:solidFill>
                  <a:srgbClr val="B3B3B3"/>
                </a:solidFill>
              </a:rPr>
              <a:t>30. Thermal Back-Mixing in a PFR</a:t>
            </a:r>
          </a:p>
          <a:p>
            <a:pPr marL="1206500" lvl="2"/>
            <a:r>
              <a:rPr lang="en-US"/>
              <a:t>31. Back-Mixing in a PFR via Recycle</a:t>
            </a:r>
          </a:p>
          <a:p>
            <a:pPr marL="1206500" lvl="2"/>
            <a:r>
              <a:rPr lang="en-US"/>
              <a:t>32. Ideal Semi-Batch Reactors</a:t>
            </a:r>
          </a:p>
          <a:p>
            <a:r>
              <a:rPr lang="en-US"/>
              <a:t>Part IV - Non-Ideal Reactions and Reactors</a:t>
            </a:r>
          </a:p>
        </p:txBody>
      </p:sp>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ln/>
        </p:spPr>
        <p:txBody>
          <a:bodyPr/>
          <a:lstStyle/>
          <a:p>
            <a:r>
              <a:rPr lang="en-US"/>
              <a:t>Thermal Back-Mixing of a PFR</a:t>
            </a:r>
          </a:p>
        </p:txBody>
      </p:sp>
      <p:sp>
        <p:nvSpPr>
          <p:cNvPr id="14338" name="Rectangle 2"/>
          <p:cNvSpPr>
            <a:spLocks noChangeArrowheads="1"/>
          </p:cNvSpPr>
          <p:nvPr>
            <p:ph type="body" idx="1"/>
          </p:nvPr>
        </p:nvSpPr>
        <p:spPr>
          <a:xfrm>
            <a:off x="1270000" y="2870200"/>
            <a:ext cx="10464800" cy="6045200"/>
          </a:xfrm>
          <a:ln/>
        </p:spPr>
        <p:txBody>
          <a:bodyPr/>
          <a:lstStyle/>
          <a:p>
            <a:r>
              <a:rPr lang="en-US" dirty="0"/>
              <a:t>The PFR design equations are the same as a stand-alone PFR</a:t>
            </a:r>
          </a:p>
          <a:p>
            <a:pPr marL="762000" lvl="1"/>
            <a:r>
              <a:rPr lang="en-US" dirty="0"/>
              <a:t>Often you </a:t>
            </a:r>
            <a:r>
              <a:rPr lang="en-US" dirty="0" smtClean="0"/>
              <a:t>can</a:t>
            </a:r>
            <a:r>
              <a:rPr lang="en-US" dirty="0" smtClean="0">
                <a:latin typeface="Arial"/>
              </a:rPr>
              <a:t>’</a:t>
            </a:r>
            <a:r>
              <a:rPr lang="en-US" dirty="0" smtClean="0"/>
              <a:t>t </a:t>
            </a:r>
            <a:r>
              <a:rPr lang="en-US" dirty="0"/>
              <a:t>solve them independently because the inlet temperature, </a:t>
            </a:r>
            <a:r>
              <a:rPr lang="en-US" i="1" dirty="0"/>
              <a:t>T</a:t>
            </a:r>
            <a:r>
              <a:rPr lang="en-US" i="1" baseline="-6000" dirty="0"/>
              <a:t>b</a:t>
            </a:r>
            <a:r>
              <a:rPr lang="en-US" dirty="0"/>
              <a:t>, is not specified</a:t>
            </a:r>
          </a:p>
          <a:p>
            <a:r>
              <a:rPr lang="en-US" dirty="0"/>
              <a:t>Design equations for the heat exchanger</a:t>
            </a:r>
          </a:p>
          <a:p>
            <a:pPr marL="762000" lvl="1"/>
            <a:r>
              <a:rPr lang="en-US" dirty="0"/>
              <a:t>Energy balance</a:t>
            </a:r>
          </a:p>
          <a:p>
            <a:pPr marL="1206500" lvl="2">
              <a:spcBef>
                <a:spcPts val="1600"/>
              </a:spcBef>
            </a:pPr>
            <a:r>
              <a:rPr lang="en-US" dirty="0"/>
              <a:t> </a:t>
            </a:r>
          </a:p>
          <a:p>
            <a:pPr marL="762000" lvl="1">
              <a:spcBef>
                <a:spcPts val="3400"/>
              </a:spcBef>
            </a:pPr>
            <a:r>
              <a:rPr lang="en-US" dirty="0"/>
              <a:t>Heat transfer equation (one of the following)</a:t>
            </a:r>
          </a:p>
          <a:p>
            <a:pPr marL="1206500" lvl="2">
              <a:spcBef>
                <a:spcPts val="1200"/>
              </a:spcBef>
            </a:pPr>
            <a:r>
              <a:rPr lang="en-US" dirty="0"/>
              <a:t> </a:t>
            </a:r>
          </a:p>
          <a:p>
            <a:pPr marL="1651000" lvl="3">
              <a:spcBef>
                <a:spcPts val="4900"/>
              </a:spcBef>
            </a:pPr>
            <a:r>
              <a:rPr lang="en-US" dirty="0"/>
              <a:t> </a:t>
            </a:r>
          </a:p>
          <a:p>
            <a:pPr marL="1651000" lvl="3">
              <a:spcBef>
                <a:spcPts val="8300"/>
              </a:spcBef>
            </a:pPr>
            <a:r>
              <a:rPr lang="en-US" dirty="0"/>
              <a:t> </a:t>
            </a:r>
          </a:p>
          <a:p>
            <a:pPr marL="1206500" lvl="2">
              <a:spcBef>
                <a:spcPts val="2200"/>
              </a:spcBef>
            </a:pPr>
            <a:r>
              <a:rPr lang="en-US" dirty="0"/>
              <a:t> </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76300"/>
            <a:ext cx="584200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4394200"/>
            <a:ext cx="40322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549900"/>
            <a:ext cx="31527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7848600"/>
            <a:ext cx="25733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2900" y="6451600"/>
            <a:ext cx="2908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8597900"/>
            <a:ext cx="15859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ln/>
        </p:spPr>
        <p:txBody>
          <a:bodyPr/>
          <a:lstStyle/>
          <a:p>
            <a:r>
              <a:rPr lang="en-US"/>
              <a:t>Analysis of an Integrated Heat Exchanger and PFR</a:t>
            </a:r>
          </a:p>
        </p:txBody>
      </p:sp>
      <p:sp>
        <p:nvSpPr>
          <p:cNvPr id="15362" name="Rectangle 2"/>
          <p:cNvSpPr>
            <a:spLocks noChangeArrowheads="1"/>
          </p:cNvSpPr>
          <p:nvPr>
            <p:ph type="body" idx="1"/>
          </p:nvPr>
        </p:nvSpPr>
        <p:spPr>
          <a:ln/>
        </p:spPr>
        <p:txBody>
          <a:bodyPr/>
          <a:lstStyle/>
          <a:p>
            <a:r>
              <a:rPr lang="en-US"/>
              <a:t>Make a simple schematic and label each of the streams</a:t>
            </a:r>
          </a:p>
          <a:p>
            <a:pPr>
              <a:spcBef>
                <a:spcPts val="400"/>
              </a:spcBef>
            </a:pPr>
            <a:r>
              <a:rPr lang="en-US"/>
              <a:t>Assign each quantity that is specified in the problem statement to the appropriate variable</a:t>
            </a:r>
          </a:p>
          <a:p>
            <a:pPr>
              <a:spcBef>
                <a:spcPts val="400"/>
              </a:spcBef>
            </a:pPr>
            <a:r>
              <a:rPr lang="en-US"/>
              <a:t>Set up the design equations for the PFR</a:t>
            </a:r>
          </a:p>
          <a:p>
            <a:pPr marL="762000" lvl="1">
              <a:spcBef>
                <a:spcPts val="400"/>
              </a:spcBef>
            </a:pPr>
            <a:r>
              <a:rPr lang="en-US"/>
              <a:t>If there is sufficient information to solve the PFR design equations</a:t>
            </a:r>
          </a:p>
          <a:p>
            <a:pPr marL="1206500" lvl="2">
              <a:spcBef>
                <a:spcPts val="400"/>
              </a:spcBef>
            </a:pPr>
            <a:r>
              <a:rPr lang="en-US"/>
              <a:t>Solve the PFR design equations</a:t>
            </a:r>
          </a:p>
          <a:p>
            <a:pPr marL="1206500" lvl="2">
              <a:spcBef>
                <a:spcPts val="400"/>
              </a:spcBef>
            </a:pPr>
            <a:r>
              <a:rPr lang="en-US"/>
              <a:t>Use the results to solve the heat exchanger design equations</a:t>
            </a:r>
          </a:p>
          <a:p>
            <a:pPr marL="762000" lvl="1">
              <a:spcBef>
                <a:spcPts val="400"/>
              </a:spcBef>
            </a:pPr>
            <a:r>
              <a:rPr lang="en-US"/>
              <a:t>If the PFR design equations cannot be solved independently</a:t>
            </a:r>
          </a:p>
          <a:p>
            <a:pPr marL="1206500" lvl="2">
              <a:spcBef>
                <a:spcPts val="400"/>
              </a:spcBef>
            </a:pPr>
            <a:r>
              <a:rPr lang="en-US"/>
              <a:t>Set up the two design equations for the heat exchanger</a:t>
            </a:r>
          </a:p>
          <a:p>
            <a:pPr marL="1206500" lvl="2">
              <a:spcBef>
                <a:spcPts val="400"/>
              </a:spcBef>
            </a:pPr>
            <a:r>
              <a:rPr lang="en-US"/>
              <a:t>In preparation for solving the heat exchanger design equations numerically, choose </a:t>
            </a:r>
            <a:r>
              <a:rPr lang="en-US" i="1"/>
              <a:t>T</a:t>
            </a:r>
            <a:r>
              <a:rPr lang="en-US" i="1" baseline="-6000"/>
              <a:t>b</a:t>
            </a:r>
            <a:r>
              <a:rPr lang="en-US"/>
              <a:t> as one of the unknowns and </a:t>
            </a:r>
            <a:r>
              <a:rPr lang="en-US" i="1" u="sng"/>
              <a:t>do not</a:t>
            </a:r>
            <a:r>
              <a:rPr lang="en-US"/>
              <a:t> choose </a:t>
            </a:r>
            <a:r>
              <a:rPr lang="en-US" i="1"/>
              <a:t>T</a:t>
            </a:r>
            <a:r>
              <a:rPr lang="en-US" i="1" baseline="-6000"/>
              <a:t>c</a:t>
            </a:r>
            <a:r>
              <a:rPr lang="en-US"/>
              <a:t> or any molar flow rate as the other unknown</a:t>
            </a:r>
          </a:p>
          <a:p>
            <a:pPr marL="1206500" lvl="2">
              <a:spcBef>
                <a:spcPts val="400"/>
              </a:spcBef>
            </a:pPr>
            <a:r>
              <a:rPr lang="en-US"/>
              <a:t>Solve the heat exchanger design equations numerically</a:t>
            </a:r>
          </a:p>
          <a:p>
            <a:pPr marL="1651000" lvl="3">
              <a:spcBef>
                <a:spcPts val="400"/>
              </a:spcBef>
            </a:pPr>
            <a:r>
              <a:rPr lang="en-US"/>
              <a:t>The code you must provide will be given </a:t>
            </a:r>
            <a:r>
              <a:rPr lang="en-US" i="1"/>
              <a:t>T</a:t>
            </a:r>
            <a:r>
              <a:rPr lang="en-US" i="1" baseline="-6000"/>
              <a:t>b</a:t>
            </a:r>
            <a:endParaRPr lang="en-US"/>
          </a:p>
          <a:p>
            <a:pPr marL="2095500" lvl="4">
              <a:spcBef>
                <a:spcPts val="400"/>
              </a:spcBef>
            </a:pPr>
            <a:r>
              <a:rPr lang="en-US"/>
              <a:t>knowing that, you can solve the PFR design equations to obtain </a:t>
            </a:r>
            <a:r>
              <a:rPr lang="en-US" i="1"/>
              <a:t>T</a:t>
            </a:r>
            <a:r>
              <a:rPr lang="en-US" i="1" baseline="-6000"/>
              <a:t>c</a:t>
            </a:r>
            <a:r>
              <a:rPr lang="en-US"/>
              <a:t> and any unknown molar flow rates</a:t>
            </a:r>
          </a:p>
          <a:p>
            <a:pPr marL="2095500" lvl="4">
              <a:spcBef>
                <a:spcPts val="400"/>
              </a:spcBef>
            </a:pPr>
            <a:r>
              <a:rPr lang="en-US"/>
              <a:t>knowing those, you can evaluate the heat exchanger design equations</a:t>
            </a:r>
          </a:p>
          <a:p>
            <a:pPr marL="1206500" lvl="2">
              <a:spcBef>
                <a:spcPts val="400"/>
              </a:spcBef>
            </a:pPr>
            <a:r>
              <a:rPr lang="en-US"/>
              <a:t>Once the heat exchanger design equations are solved, use the results to solve the PFR design equations</a:t>
            </a:r>
          </a:p>
          <a:p>
            <a:pPr>
              <a:spcBef>
                <a:spcPts val="400"/>
              </a:spcBef>
            </a:pPr>
            <a:r>
              <a:rPr lang="en-US"/>
              <a:t>Answer the questions posed in the problem statement</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xfrm>
            <a:off x="1270000" y="4521200"/>
            <a:ext cx="10464800" cy="698500"/>
          </a:xfrm>
          <a:ln/>
        </p:spPr>
        <p:txBody>
          <a:bodyPr/>
          <a:lstStyle/>
          <a:p>
            <a:r>
              <a:rPr lang="en-US"/>
              <a:t>Questions?</a:t>
            </a:r>
          </a:p>
        </p:txBody>
      </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body" idx="1"/>
          </p:nvPr>
        </p:nvSpPr>
        <p:spPr>
          <a:ln/>
        </p:spPr>
        <p:txBody>
          <a:bodyPr/>
          <a:lstStyle/>
          <a:p>
            <a:pPr marL="0" indent="0">
              <a:buNone/>
              <a:tabLst>
                <a:tab pos="9732963" algn="r"/>
                <a:tab pos="9732963" algn="r"/>
                <a:tab pos="9732963" algn="r"/>
              </a:tabLst>
            </a:pPr>
            <a:r>
              <a:rPr lang="en-US" dirty="0">
                <a:cs typeface="Lucida Grande" charset="0"/>
              </a:rPr>
              <a:t>An acid, A, is to be hydrolyzed according to the reaction A + W → P, where W represents water and P, the product. The acid will be fed to an adiabatic, steady state PFR at 0.07 </a:t>
            </a:r>
            <a:r>
              <a:rPr lang="en-US" dirty="0" err="1">
                <a:cs typeface="Lucida Grande" charset="0"/>
              </a:rPr>
              <a:t>kmol</a:t>
            </a:r>
            <a:r>
              <a:rPr lang="en-US" dirty="0">
                <a:cs typeface="Lucida Grande" charset="0"/>
              </a:rPr>
              <a:t>/s and water will be fed at 1.67 </a:t>
            </a:r>
            <a:r>
              <a:rPr lang="en-US" dirty="0" err="1">
                <a:cs typeface="Lucida Grande" charset="0"/>
              </a:rPr>
              <a:t>kmol</a:t>
            </a:r>
            <a:r>
              <a:rPr lang="en-US" dirty="0">
                <a:cs typeface="Lucida Grande" charset="0"/>
              </a:rPr>
              <a:t>/s. This gives a total feed flow of 0.04 m</a:t>
            </a:r>
            <a:r>
              <a:rPr lang="en-US" baseline="32000" dirty="0"/>
              <a:t>3</a:t>
            </a:r>
            <a:r>
              <a:rPr lang="en-US" dirty="0"/>
              <a:t>/s. The feed temperature is 300 K. The fluid volume of the PFR is 0.5 m</a:t>
            </a:r>
            <a:r>
              <a:rPr lang="en-US" baseline="32000" dirty="0"/>
              <a:t>3</a:t>
            </a:r>
            <a:r>
              <a:rPr lang="en-US" dirty="0"/>
              <a:t>. The rate expression is given in equation (1), with the rate coefficient given in equation (2) and the equilibrium constant in equation (3). The heat of reaction is -86,000 kJ/</a:t>
            </a:r>
            <a:r>
              <a:rPr lang="en-US" dirty="0" err="1"/>
              <a:t>kmole</a:t>
            </a:r>
            <a:r>
              <a:rPr lang="en-US" dirty="0"/>
              <a:t> at 298 K. The heat capacities of A, W, and P are 412, 76, and 512 kJ/(</a:t>
            </a:r>
            <a:r>
              <a:rPr lang="en-US" dirty="0" err="1"/>
              <a:t>kmol</a:t>
            </a:r>
            <a:r>
              <a:rPr lang="en-US" dirty="0"/>
              <a:t> K), respectively, and may be taken to be independent of temperature. Compare the conversions and final temperatures when (a) the feed enters the PFR directly and (b) when the product stream is used to heat the feed (assume a 5 K cold approach).</a:t>
            </a:r>
          </a:p>
          <a:p>
            <a:pPr marL="0" indent="0">
              <a:buNone/>
              <a:tabLst>
                <a:tab pos="9732963" algn="r"/>
                <a:tab pos="9732963" algn="r"/>
                <a:tab pos="9732963" algn="r"/>
              </a:tabLst>
            </a:pPr>
            <a:endParaRPr lang="en-US" dirty="0"/>
          </a:p>
          <a:p>
            <a:pPr marL="0" indent="0">
              <a:buNone/>
              <a:tabLst>
                <a:tab pos="9732963" algn="r"/>
                <a:tab pos="9732963" algn="r"/>
                <a:tab pos="9732963" algn="r"/>
              </a:tabLst>
            </a:pPr>
            <a:r>
              <a:rPr lang="en-US" dirty="0"/>
              <a:t>	(1)</a:t>
            </a:r>
          </a:p>
          <a:p>
            <a:pPr marL="0" indent="0">
              <a:buNone/>
              <a:tabLst>
                <a:tab pos="9732963" algn="r"/>
                <a:tab pos="9732963" algn="r"/>
                <a:tab pos="9732963" algn="r"/>
              </a:tabLst>
            </a:pPr>
            <a:endParaRPr lang="en-US" dirty="0"/>
          </a:p>
          <a:p>
            <a:pPr marL="0" indent="0">
              <a:buNone/>
              <a:tabLst>
                <a:tab pos="9732963" algn="r"/>
                <a:tab pos="9732963" algn="r"/>
                <a:tab pos="9732963" algn="r"/>
              </a:tabLst>
            </a:pPr>
            <a:endParaRPr lang="en-US" dirty="0"/>
          </a:p>
          <a:p>
            <a:pPr marL="0" indent="0">
              <a:buNone/>
              <a:tabLst>
                <a:tab pos="9732963" algn="r"/>
                <a:tab pos="9732963" algn="r"/>
                <a:tab pos="9732963" algn="r"/>
              </a:tabLst>
            </a:pPr>
            <a:r>
              <a:rPr lang="en-US" dirty="0"/>
              <a:t>	(2)</a:t>
            </a:r>
          </a:p>
          <a:p>
            <a:pPr marL="0" indent="0">
              <a:buNone/>
              <a:tabLst>
                <a:tab pos="9732963" algn="r"/>
                <a:tab pos="9732963" algn="r"/>
                <a:tab pos="9732963" algn="r"/>
              </a:tabLst>
            </a:pPr>
            <a:endParaRPr lang="en-US" dirty="0"/>
          </a:p>
          <a:p>
            <a:pPr marL="0" indent="0">
              <a:buNone/>
              <a:tabLst>
                <a:tab pos="9732963" algn="r"/>
                <a:tab pos="9732963" algn="r"/>
                <a:tab pos="9732963" algn="r"/>
              </a:tabLst>
            </a:pPr>
            <a:endParaRPr lang="en-US" dirty="0"/>
          </a:p>
          <a:p>
            <a:pPr marL="0" indent="0">
              <a:buNone/>
              <a:tabLst>
                <a:tab pos="9732963" algn="r"/>
                <a:tab pos="9732963" algn="r"/>
                <a:tab pos="9732963" algn="r"/>
              </a:tabLst>
            </a:pPr>
            <a:r>
              <a:rPr lang="en-US" dirty="0"/>
              <a:t>	(3)</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5014913"/>
            <a:ext cx="35242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6426200"/>
            <a:ext cx="66167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00" y="7772400"/>
            <a:ext cx="6183313"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t>Activity 30.1</a:t>
            </a:r>
          </a:p>
        </p:txBody>
      </p:sp>
      <p:sp>
        <p:nvSpPr>
          <p:cNvPr id="18434" name="Rectangle 2"/>
          <p:cNvSpPr>
            <a:spLocks noChangeArrowheads="1"/>
          </p:cNvSpPr>
          <p:nvPr>
            <p:ph type="body" idx="1"/>
          </p:nvPr>
        </p:nvSpPr>
        <p:spPr>
          <a:ln/>
        </p:spPr>
        <p:txBody>
          <a:bodyPr/>
          <a:lstStyle/>
          <a:p>
            <a:r>
              <a:rPr lang="en-US"/>
              <a:t>In this activity you will practice the general approach for analyzing an integrated heat exchanger and PFR.</a:t>
            </a:r>
          </a:p>
          <a:p>
            <a:pPr>
              <a:spcBef>
                <a:spcPts val="400"/>
              </a:spcBef>
            </a:pPr>
            <a:r>
              <a:rPr lang="en-US"/>
              <a:t>It also illustrates a problem where the cold approach is specified and used as one of the heat exchanger design equations instead of the heat transfer equation</a:t>
            </a:r>
          </a:p>
          <a:p>
            <a:pPr>
              <a:spcBef>
                <a:spcPts val="400"/>
              </a:spcBef>
            </a:pPr>
            <a:r>
              <a:rPr lang="en-US"/>
              <a:t>Perform all work for this activity on the worksheet that has been provided</a:t>
            </a:r>
          </a:p>
        </p:txBody>
      </p:sp>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ln/>
        </p:spPr>
        <p:txBody>
          <a:bodyPr/>
          <a:lstStyle/>
          <a:p>
            <a:r>
              <a:rPr lang="en-US"/>
              <a:t>Sketch of the System</a:t>
            </a:r>
          </a:p>
        </p:txBody>
      </p:sp>
      <p:sp>
        <p:nvSpPr>
          <p:cNvPr id="19458" name="Rectangle 2"/>
          <p:cNvSpPr>
            <a:spLocks noChangeArrowheads="1"/>
          </p:cNvSpPr>
          <p:nvPr>
            <p:ph type="body" idx="1"/>
          </p:nvPr>
        </p:nvSpPr>
        <p:spPr>
          <a:ln/>
        </p:spPr>
        <p:txBody>
          <a:bodyPr/>
          <a:lstStyle/>
          <a:p>
            <a:r>
              <a:rPr lang="en-US"/>
              <a:t>Make a sketch of the system, labeling each flow stream.</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a:lstStyle/>
          <a:p>
            <a:r>
              <a:rPr lang="en-US"/>
              <a:t>Sketch of the System</a:t>
            </a:r>
          </a:p>
        </p:txBody>
      </p:sp>
      <p:sp>
        <p:nvSpPr>
          <p:cNvPr id="20482" name="Rectangle 2"/>
          <p:cNvSpPr>
            <a:spLocks noChangeArrowheads="1"/>
          </p:cNvSpPr>
          <p:nvPr>
            <p:ph type="body" idx="1"/>
          </p:nvPr>
        </p:nvSpPr>
        <p:spPr>
          <a:ln/>
        </p:spPr>
        <p:txBody>
          <a:bodyPr/>
          <a:lstStyle/>
          <a:p>
            <a:r>
              <a:rPr lang="en-US"/>
              <a:t>Make a sketch of the system, labeling each flow stream.</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70300"/>
            <a:ext cx="73517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Sld>
  <p:clrMapOvr>
    <a:masterClrMapping/>
  </p:clrMapOvr>
  <p:transition xmlns:p14="http://schemas.microsoft.com/office/powerpoint/2010/main"/>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Helvetica"/>
        <a:ea typeface="Heiti SC Medium"/>
        <a:cs typeface="Heiti SC Medium"/>
      </a:majorFont>
      <a:minorFont>
        <a:latin typeface="Helvetica"/>
        <a:ea typeface="Heiti SC Medium"/>
        <a:cs typeface="Heiti SC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Helvetica"/>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Helvetica"/>
        <a:ea typeface="Heiti SC Light"/>
        <a:cs typeface="Heiti SC Light"/>
      </a:majorFont>
      <a:minorFont>
        <a:latin typeface="Helvetica"/>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Helvetica" charset="0"/>
            <a:ea typeface="Heiti SC Light" charset="0"/>
            <a:cs typeface="Heiti SC Light" charset="0"/>
            <a:sym typeface="Helvetica"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TotalTime>
  <Pages>0</Pages>
  <Words>1892</Words>
  <Characters>0</Characters>
  <Application>Microsoft Macintosh PowerPoint</Application>
  <PresentationFormat>Custom</PresentationFormat>
  <Lines>0</Lines>
  <Paragraphs>193</Paragraphs>
  <Slides>25</Slides>
  <Notes>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25</vt:i4>
      </vt:variant>
    </vt:vector>
  </HeadingPairs>
  <TitlesOfParts>
    <vt:vector size="42" baseType="lpstr">
      <vt:lpstr>Helvetica</vt:lpstr>
      <vt:lpstr>Heiti SC Light</vt:lpstr>
      <vt:lpstr>Heiti SC Medium</vt:lpstr>
      <vt:lpstr>Lucida Grande</vt:lpstr>
      <vt:lpstr>Gill Sans</vt:lpstr>
      <vt:lpstr>Arial</vt:lpstr>
      <vt:lpstr>Title &amp; Subtitle</vt:lpstr>
      <vt:lpstr>Title &amp; Bullets</vt:lpstr>
      <vt:lpstr>Title - Top</vt:lpstr>
      <vt:lpstr>Bullets</vt:lpstr>
      <vt:lpstr>Photo - Vertical</vt:lpstr>
      <vt:lpstr>Photo - Horizontal</vt:lpstr>
      <vt:lpstr>Blank</vt:lpstr>
      <vt:lpstr>Title &amp; Bullets - Left</vt:lpstr>
      <vt:lpstr>Title &amp; Bullets - 2 Column</vt:lpstr>
      <vt:lpstr>Title &amp; Bullets - Right</vt:lpstr>
      <vt:lpstr>Title, Bullets &amp; Photo</vt:lpstr>
      <vt:lpstr>A First Course on Kinetics and Reaction Engineering</vt:lpstr>
      <vt:lpstr>Where We’re Going</vt:lpstr>
      <vt:lpstr>Thermal Back-Mixing of a PFR</vt:lpstr>
      <vt:lpstr>Analysis of an Integrated Heat Exchanger and PFR</vt:lpstr>
      <vt:lpstr>Questions?</vt:lpstr>
      <vt:lpstr>PowerPoint Presentation</vt:lpstr>
      <vt:lpstr>Activity 30.1</vt:lpstr>
      <vt:lpstr>Sketch of the System</vt:lpstr>
      <vt:lpstr>Sketch of the System</vt:lpstr>
      <vt:lpstr>Identify Known Quantities</vt:lpstr>
      <vt:lpstr>Identify Known Quantities</vt:lpstr>
      <vt:lpstr>PFR Design Equations</vt:lpstr>
      <vt:lpstr>PFR Design Equations</vt:lpstr>
      <vt:lpstr>Numerical Solution of the PFR Design Equations</vt:lpstr>
      <vt:lpstr>Numerical Solution of the PFR Design Equations</vt:lpstr>
      <vt:lpstr>Numerical Solution of the PFR Design Equations</vt:lpstr>
      <vt:lpstr>PowerPoint Presentation</vt:lpstr>
      <vt:lpstr>Heat Exchanger Design Equations</vt:lpstr>
      <vt:lpstr>Heat Exchanger Design Equations</vt:lpstr>
      <vt:lpstr>Numerical Solution of the Heat Exchanger Design Equations</vt:lpstr>
      <vt:lpstr>Numerical Solution of the Heat Exchanger Design Equations</vt:lpstr>
      <vt:lpstr>Numerical Solution of the Heat Exchanger Design Equations</vt:lpstr>
      <vt:lpstr>Solution</vt:lpstr>
      <vt:lpstr>Solution</vt:lpstr>
      <vt:lpstr>Where We’re Going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Course on Kinetics and Reaction Engineering</dc:title>
  <dc:subject/>
  <dc:creator/>
  <cp:keywords/>
  <dc:description/>
  <cp:lastModifiedBy>Carl Lund</cp:lastModifiedBy>
  <cp:revision>2</cp:revision>
  <dcterms:modified xsi:type="dcterms:W3CDTF">2015-04-21T18:48:08Z</dcterms:modified>
</cp:coreProperties>
</file>