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bin" ContentType="application/vnd.openxmlformats-officedocument.presentationml.printerSettings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3" r:id="rId5"/>
    <p:sldMasterId id="2147483654" r:id="rId6"/>
    <p:sldMasterId id="2147483655" r:id="rId7"/>
    <p:sldMasterId id="2147483656" r:id="rId8"/>
    <p:sldMasterId id="2147483657" r:id="rId9"/>
    <p:sldMasterId id="2147483658" r:id="rId10"/>
  </p:sldMasterIdLst>
  <p:sldIdLst>
    <p:sldId id="256" r:id="rId11"/>
    <p:sldId id="261" r:id="rId12"/>
    <p:sldId id="262" r:id="rId13"/>
    <p:sldId id="263" r:id="rId14"/>
    <p:sldId id="271" r:id="rId15"/>
    <p:sldId id="272" r:id="rId16"/>
    <p:sldId id="260" r:id="rId17"/>
    <p:sldId id="265" r:id="rId18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152" y="-120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" Target="slides/slide1.xml"/><Relationship Id="rId12" Type="http://schemas.openxmlformats.org/officeDocument/2006/relationships/slide" Target="slides/slide2.xml"/><Relationship Id="rId13" Type="http://schemas.openxmlformats.org/officeDocument/2006/relationships/slide" Target="slides/slide3.xml"/><Relationship Id="rId14" Type="http://schemas.openxmlformats.org/officeDocument/2006/relationships/slide" Target="slides/slide4.xml"/><Relationship Id="rId15" Type="http://schemas.openxmlformats.org/officeDocument/2006/relationships/slide" Target="slides/slide5.xml"/><Relationship Id="rId16" Type="http://schemas.openxmlformats.org/officeDocument/2006/relationships/slide" Target="slides/slide6.xml"/><Relationship Id="rId17" Type="http://schemas.openxmlformats.org/officeDocument/2006/relationships/slide" Target="slides/slide7.xml"/><Relationship Id="rId18" Type="http://schemas.openxmlformats.org/officeDocument/2006/relationships/slide" Target="slides/slide8.xml"/><Relationship Id="rId19" Type="http://schemas.openxmlformats.org/officeDocument/2006/relationships/printerSettings" Target="printerSettings/printerSettings1.bin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182892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77573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9477898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2111075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36443164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834813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9985830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1115034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6423429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7493720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81694173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661886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527997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329546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256114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4497113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08210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451172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928949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943014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431418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02662655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4636132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754265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6732703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2017944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2460003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475981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936987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839208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420951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6181486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2429398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64799124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099683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20936488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414234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308660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79943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32219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0873082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517953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116102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745517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017642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0404506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38907996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2890204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712363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641458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1904743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459331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31434737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810553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218846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776395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756742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49487383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34990351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62345674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86769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103216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9218380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191137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1941670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044353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78054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759068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632205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11988160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38383133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2642014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249294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5973472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306539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480927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65519568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8387232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79624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095412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041737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86293176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2658814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6651397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809233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08138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220368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312782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06742541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36786193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48770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049279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995442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74722221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3464625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5001208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026817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31620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501644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5630469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95290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09603926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989853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870457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8067887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9070259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556820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72389516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376985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08207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4098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42" name="Rectangle 2"/>
          <p:cNvSpPr>
            <a:spLocks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29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13314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A. Ideal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B. Perfectly Mixed Batch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C. Continuous Flow Stirred Tank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D. Plug Flow Reactors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25. Reaction Engineering of PFRs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26. Analysis of Steady State PFRs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27. Analysis of Transient PFRs</a:t>
            </a:r>
          </a:p>
          <a:p>
            <a:pPr marL="762000" lvl="1"/>
            <a:r>
              <a:rPr lang="en-US"/>
              <a:t>E. Matching Reactors to Reactions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28. Choosing a Reactor Type</a:t>
            </a:r>
          </a:p>
          <a:p>
            <a:pPr marL="1206500" lvl="2"/>
            <a:r>
              <a:rPr lang="en-US"/>
              <a:t>29. Multiple Reactor Networks</a:t>
            </a:r>
          </a:p>
          <a:p>
            <a:pPr marL="1206500" lvl="2"/>
            <a:r>
              <a:rPr lang="en-US"/>
              <a:t>30. Thermal Back-Mixing in a PFR</a:t>
            </a:r>
          </a:p>
          <a:p>
            <a:pPr marL="1206500" lvl="2"/>
            <a:r>
              <a:rPr lang="en-US"/>
              <a:t>31. Back-Mixing in a PFR via Recycle</a:t>
            </a:r>
          </a:p>
          <a:p>
            <a:pPr marL="1206500" lvl="2"/>
            <a:r>
              <a:rPr lang="en-US"/>
              <a:t>32. Ideal Semi-Batch Reactors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Reactor Networks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xfrm>
            <a:off x="2286000" y="1612900"/>
            <a:ext cx="7874000" cy="7302500"/>
          </a:xfrm>
          <a:ln/>
        </p:spPr>
        <p:txBody>
          <a:bodyPr/>
          <a:lstStyle/>
          <a:p>
            <a:r>
              <a:rPr lang="en-US"/>
              <a:t>Reasons for using multiple reactors</a:t>
            </a:r>
          </a:p>
          <a:p>
            <a:pPr marL="762000" lvl="1"/>
            <a:r>
              <a:rPr lang="en-US"/>
              <a:t>Add capacity to an existing process</a:t>
            </a:r>
          </a:p>
          <a:p>
            <a:pPr marL="762000" lvl="1"/>
            <a:r>
              <a:rPr lang="en-US"/>
              <a:t>Performance Advantages</a:t>
            </a:r>
          </a:p>
          <a:p>
            <a:pPr marL="1206500" lvl="2"/>
            <a:r>
              <a:rPr lang="en-US"/>
              <a:t>Heat management</a:t>
            </a:r>
          </a:p>
          <a:p>
            <a:pPr marL="1206500" lvl="2"/>
            <a:r>
              <a:rPr lang="en-US"/>
              <a:t>More favorable composition vs. space time</a:t>
            </a:r>
          </a:p>
          <a:p>
            <a:r>
              <a:rPr lang="en-US"/>
              <a:t>No difference in model for an individual reactor</a:t>
            </a:r>
          </a:p>
          <a:p>
            <a:pPr marL="762000" lvl="1"/>
            <a:r>
              <a:rPr lang="en-US"/>
              <a:t>Equations may become coupled with those for another reactor</a:t>
            </a:r>
          </a:p>
          <a:p>
            <a:pPr marL="762000" lvl="1"/>
            <a:r>
              <a:rPr lang="en-US"/>
              <a:t>May need additional mole and energy balances at splitting and mixing points</a:t>
            </a:r>
          </a:p>
          <a:p>
            <a:r>
              <a:rPr lang="en-US"/>
              <a:t>General behavior</a:t>
            </a:r>
          </a:p>
          <a:p>
            <a:pPr marL="762000" lvl="1"/>
            <a:r>
              <a:rPr lang="en-US"/>
              <a:t>Two PFRs (of equal diameter) connected in series are equivalent to a single PFR with their combined length provided no heating, cooling or fluid exchange takes place between them</a:t>
            </a:r>
          </a:p>
          <a:p>
            <a:pPr marL="762000" lvl="1"/>
            <a:r>
              <a:rPr lang="en-US"/>
              <a:t>Mixing two streams of unequal conversion generally decreases the performance of a parallel reactor network compared to networks where such mixing does not occur</a:t>
            </a:r>
          </a:p>
          <a:p>
            <a:r>
              <a:rPr lang="en-US"/>
              <a:t>CSTR cascades (CSTRs in series)</a:t>
            </a:r>
          </a:p>
          <a:p>
            <a:pPr marL="762000" lvl="1"/>
            <a:r>
              <a:rPr lang="en-US"/>
              <a:t>As the number of CSTRs in the cascade increases, keeping total volume constant, the cascade performs more and more like a PFR</a:t>
            </a:r>
          </a:p>
        </p:txBody>
      </p:sp>
      <p:sp>
        <p:nvSpPr>
          <p:cNvPr id="14339" name="Rectangle 3"/>
          <p:cNvSpPr>
            <a:spLocks/>
          </p:cNvSpPr>
          <p:nvPr/>
        </p:nvSpPr>
        <p:spPr bwMode="auto">
          <a:xfrm>
            <a:off x="1003300" y="3365500"/>
            <a:ext cx="508000" cy="1104900"/>
          </a:xfrm>
          <a:prstGeom prst="rect">
            <a:avLst/>
          </a:prstGeom>
          <a:solidFill>
            <a:schemeClr val="accent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0" name="Rectangle 4"/>
          <p:cNvSpPr>
            <a:spLocks/>
          </p:cNvSpPr>
          <p:nvPr/>
        </p:nvSpPr>
        <p:spPr bwMode="auto">
          <a:xfrm>
            <a:off x="1003300" y="5676900"/>
            <a:ext cx="508000" cy="1104900"/>
          </a:xfrm>
          <a:prstGeom prst="rect">
            <a:avLst/>
          </a:prstGeom>
          <a:solidFill>
            <a:schemeClr val="accent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1" name="Line 5"/>
          <p:cNvSpPr>
            <a:spLocks noChangeShapeType="1"/>
          </p:cNvSpPr>
          <p:nvPr/>
        </p:nvSpPr>
        <p:spPr bwMode="auto">
          <a:xfrm rot="10800000" flipH="1">
            <a:off x="1244600" y="2565400"/>
            <a:ext cx="0" cy="812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 rot="10800000" flipH="1">
            <a:off x="1244600" y="4483100"/>
            <a:ext cx="12700" cy="12065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3" name="Line 7"/>
          <p:cNvSpPr>
            <a:spLocks noChangeShapeType="1"/>
          </p:cNvSpPr>
          <p:nvPr/>
        </p:nvSpPr>
        <p:spPr bwMode="auto">
          <a:xfrm rot="10800000" flipH="1">
            <a:off x="1244600" y="6794500"/>
            <a:ext cx="12700" cy="9017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4" name="Rectangle 8"/>
          <p:cNvSpPr>
            <a:spLocks/>
          </p:cNvSpPr>
          <p:nvPr/>
        </p:nvSpPr>
        <p:spPr bwMode="auto">
          <a:xfrm>
            <a:off x="795338" y="1847850"/>
            <a:ext cx="91122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Series</a:t>
            </a:r>
          </a:p>
        </p:txBody>
      </p:sp>
      <p:sp>
        <p:nvSpPr>
          <p:cNvPr id="14345" name="Oval 9"/>
          <p:cNvSpPr>
            <a:spLocks/>
          </p:cNvSpPr>
          <p:nvPr/>
        </p:nvSpPr>
        <p:spPr bwMode="auto">
          <a:xfrm>
            <a:off x="660400" y="3098800"/>
            <a:ext cx="1168400" cy="1638300"/>
          </a:xfrm>
          <a:prstGeom prst="ellipse">
            <a:avLst/>
          </a:prstGeom>
          <a:noFill/>
          <a:ln w="38100" cap="flat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6" name="Oval 10"/>
          <p:cNvSpPr>
            <a:spLocks/>
          </p:cNvSpPr>
          <p:nvPr/>
        </p:nvSpPr>
        <p:spPr bwMode="auto">
          <a:xfrm>
            <a:off x="660400" y="5410200"/>
            <a:ext cx="1168400" cy="1638300"/>
          </a:xfrm>
          <a:prstGeom prst="ellipse">
            <a:avLst/>
          </a:prstGeom>
          <a:noFill/>
          <a:ln w="38100" cap="flat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7" name="Rectangle 11"/>
          <p:cNvSpPr>
            <a:spLocks/>
          </p:cNvSpPr>
          <p:nvPr/>
        </p:nvSpPr>
        <p:spPr bwMode="auto">
          <a:xfrm>
            <a:off x="10693400" y="4648200"/>
            <a:ext cx="508000" cy="1104900"/>
          </a:xfrm>
          <a:prstGeom prst="rect">
            <a:avLst/>
          </a:prstGeom>
          <a:solidFill>
            <a:schemeClr val="accent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8" name="Rectangle 12"/>
          <p:cNvSpPr>
            <a:spLocks/>
          </p:cNvSpPr>
          <p:nvPr/>
        </p:nvSpPr>
        <p:spPr bwMode="auto">
          <a:xfrm>
            <a:off x="11607800" y="4648200"/>
            <a:ext cx="508000" cy="1104900"/>
          </a:xfrm>
          <a:prstGeom prst="rect">
            <a:avLst/>
          </a:prstGeom>
          <a:solidFill>
            <a:schemeClr val="accent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49" name="Line 13"/>
          <p:cNvSpPr>
            <a:spLocks noChangeShapeType="1"/>
          </p:cNvSpPr>
          <p:nvPr/>
        </p:nvSpPr>
        <p:spPr bwMode="auto">
          <a:xfrm rot="10800000" flipH="1">
            <a:off x="11391900" y="3035300"/>
            <a:ext cx="0" cy="812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0" name="Oval 14"/>
          <p:cNvSpPr>
            <a:spLocks/>
          </p:cNvSpPr>
          <p:nvPr/>
        </p:nvSpPr>
        <p:spPr bwMode="auto">
          <a:xfrm>
            <a:off x="11264900" y="3835400"/>
            <a:ext cx="279400" cy="279400"/>
          </a:xfrm>
          <a:prstGeom prst="ellipse">
            <a:avLst/>
          </a:prstGeom>
          <a:solidFill>
            <a:schemeClr val="accent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1" name="Oval 15"/>
          <p:cNvSpPr>
            <a:spLocks/>
          </p:cNvSpPr>
          <p:nvPr/>
        </p:nvSpPr>
        <p:spPr bwMode="auto">
          <a:xfrm>
            <a:off x="11264900" y="6273800"/>
            <a:ext cx="279400" cy="279400"/>
          </a:xfrm>
          <a:prstGeom prst="ellipse">
            <a:avLst/>
          </a:prstGeom>
          <a:solidFill>
            <a:schemeClr val="accent1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rot="10800000" flipH="1">
            <a:off x="11391900" y="6565900"/>
            <a:ext cx="0" cy="812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>
            <a:off x="10934700" y="3962400"/>
            <a:ext cx="3302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rot="10800000" flipH="1">
            <a:off x="10934700" y="3949700"/>
            <a:ext cx="0" cy="7239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5" name="Line 19"/>
          <p:cNvSpPr>
            <a:spLocks noChangeShapeType="1"/>
          </p:cNvSpPr>
          <p:nvPr/>
        </p:nvSpPr>
        <p:spPr bwMode="auto">
          <a:xfrm>
            <a:off x="11544300" y="3962400"/>
            <a:ext cx="3302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6" name="Line 20"/>
          <p:cNvSpPr>
            <a:spLocks noChangeShapeType="1"/>
          </p:cNvSpPr>
          <p:nvPr/>
        </p:nvSpPr>
        <p:spPr bwMode="auto">
          <a:xfrm rot="10800000" flipH="1">
            <a:off x="11849100" y="3949700"/>
            <a:ext cx="0" cy="7239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7" name="Line 21"/>
          <p:cNvSpPr>
            <a:spLocks noChangeShapeType="1"/>
          </p:cNvSpPr>
          <p:nvPr/>
        </p:nvSpPr>
        <p:spPr bwMode="auto">
          <a:xfrm>
            <a:off x="10934700" y="6400800"/>
            <a:ext cx="3302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8" name="Line 22"/>
          <p:cNvSpPr>
            <a:spLocks noChangeShapeType="1"/>
          </p:cNvSpPr>
          <p:nvPr/>
        </p:nvSpPr>
        <p:spPr bwMode="auto">
          <a:xfrm>
            <a:off x="11544300" y="6400800"/>
            <a:ext cx="330200" cy="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stealth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59" name="Line 23"/>
          <p:cNvSpPr>
            <a:spLocks noChangeShapeType="1"/>
          </p:cNvSpPr>
          <p:nvPr/>
        </p:nvSpPr>
        <p:spPr bwMode="auto">
          <a:xfrm rot="10800000" flipH="1">
            <a:off x="10934700" y="5753100"/>
            <a:ext cx="0" cy="6604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60" name="Line 24"/>
          <p:cNvSpPr>
            <a:spLocks noChangeShapeType="1"/>
          </p:cNvSpPr>
          <p:nvPr/>
        </p:nvSpPr>
        <p:spPr bwMode="auto">
          <a:xfrm rot="10800000" flipH="1">
            <a:off x="11849100" y="5753100"/>
            <a:ext cx="0" cy="6604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61" name="Rectangle 25"/>
          <p:cNvSpPr>
            <a:spLocks/>
          </p:cNvSpPr>
          <p:nvPr/>
        </p:nvSpPr>
        <p:spPr bwMode="auto">
          <a:xfrm>
            <a:off x="10863263" y="1898650"/>
            <a:ext cx="1069975" cy="48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Parallel</a:t>
            </a:r>
          </a:p>
        </p:txBody>
      </p:sp>
      <p:sp>
        <p:nvSpPr>
          <p:cNvPr id="14362" name="Oval 26"/>
          <p:cNvSpPr>
            <a:spLocks/>
          </p:cNvSpPr>
          <p:nvPr/>
        </p:nvSpPr>
        <p:spPr bwMode="auto">
          <a:xfrm>
            <a:off x="10350500" y="4381500"/>
            <a:ext cx="1168400" cy="1638300"/>
          </a:xfrm>
          <a:prstGeom prst="ellipse">
            <a:avLst/>
          </a:prstGeom>
          <a:noFill/>
          <a:ln w="38100" cap="flat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4363" name="Oval 27"/>
          <p:cNvSpPr>
            <a:spLocks/>
          </p:cNvSpPr>
          <p:nvPr/>
        </p:nvSpPr>
        <p:spPr bwMode="auto">
          <a:xfrm>
            <a:off x="11264900" y="4381500"/>
            <a:ext cx="1168400" cy="1638300"/>
          </a:xfrm>
          <a:prstGeom prst="ellipse">
            <a:avLst/>
          </a:prstGeom>
          <a:noFill/>
          <a:ln w="38100" cap="flat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Advantage of a CSTR Cascade over a Single CSTR</a:t>
            </a:r>
          </a:p>
        </p:txBody>
      </p:sp>
      <p:grpSp>
        <p:nvGrpSpPr>
          <p:cNvPr id="15373" name="Group 13"/>
          <p:cNvGrpSpPr>
            <a:grpSpLocks/>
          </p:cNvGrpSpPr>
          <p:nvPr/>
        </p:nvGrpSpPr>
        <p:grpSpPr bwMode="auto">
          <a:xfrm>
            <a:off x="4572000" y="2387600"/>
            <a:ext cx="4152900" cy="2159000"/>
            <a:chOff x="0" y="0"/>
            <a:chExt cx="2616" cy="1360"/>
          </a:xfrm>
        </p:grpSpPr>
        <p:sp>
          <p:nvSpPr>
            <p:cNvPr id="15362" name="Rectangle 2"/>
            <p:cNvSpPr>
              <a:spLocks/>
            </p:cNvSpPr>
            <p:nvPr/>
          </p:nvSpPr>
          <p:spPr bwMode="auto">
            <a:xfrm>
              <a:off x="712" y="640"/>
              <a:ext cx="776" cy="712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15372" name="Group 12"/>
            <p:cNvGrpSpPr>
              <a:grpSpLocks/>
            </p:cNvGrpSpPr>
            <p:nvPr/>
          </p:nvGrpSpPr>
          <p:grpSpPr bwMode="auto">
            <a:xfrm>
              <a:off x="0" y="0"/>
              <a:ext cx="2616" cy="1360"/>
              <a:chOff x="0" y="0"/>
              <a:chExt cx="2616" cy="1360"/>
            </a:xfrm>
          </p:grpSpPr>
          <p:sp>
            <p:nvSpPr>
              <p:cNvPr id="15363" name="Rectangle 3"/>
              <p:cNvSpPr>
                <a:spLocks/>
              </p:cNvSpPr>
              <p:nvPr/>
            </p:nvSpPr>
            <p:spPr bwMode="auto">
              <a:xfrm>
                <a:off x="704" y="424"/>
                <a:ext cx="800" cy="936"/>
              </a:xfrm>
              <a:prstGeom prst="rect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64" name="Line 4"/>
              <p:cNvSpPr>
                <a:spLocks noChangeShapeType="1"/>
              </p:cNvSpPr>
              <p:nvPr/>
            </p:nvSpPr>
            <p:spPr bwMode="auto">
              <a:xfrm rot="10800000" flipH="1">
                <a:off x="888" y="0"/>
                <a:ext cx="0" cy="424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stealth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65" name="Line 5"/>
              <p:cNvSpPr>
                <a:spLocks noChangeShapeType="1"/>
              </p:cNvSpPr>
              <p:nvPr/>
            </p:nvSpPr>
            <p:spPr bwMode="auto">
              <a:xfrm flipH="1">
                <a:off x="1104" y="232"/>
                <a:ext cx="0" cy="848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66" name="Oval 6"/>
              <p:cNvSpPr>
                <a:spLocks/>
              </p:cNvSpPr>
              <p:nvPr/>
            </p:nvSpPr>
            <p:spPr bwMode="auto">
              <a:xfrm>
                <a:off x="888" y="1016"/>
                <a:ext cx="224" cy="112"/>
              </a:xfrm>
              <a:prstGeom prst="ellipse">
                <a:avLst/>
              </a:prstGeom>
              <a:solidFill>
                <a:srgbClr val="000000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67" name="Oval 7"/>
              <p:cNvSpPr>
                <a:spLocks/>
              </p:cNvSpPr>
              <p:nvPr/>
            </p:nvSpPr>
            <p:spPr bwMode="auto">
              <a:xfrm>
                <a:off x="1112" y="1016"/>
                <a:ext cx="224" cy="112"/>
              </a:xfrm>
              <a:prstGeom prst="ellipse">
                <a:avLst/>
              </a:prstGeom>
              <a:solidFill>
                <a:srgbClr val="000000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68" name="Line 8"/>
              <p:cNvSpPr>
                <a:spLocks noChangeShapeType="1"/>
              </p:cNvSpPr>
              <p:nvPr/>
            </p:nvSpPr>
            <p:spPr bwMode="auto">
              <a:xfrm>
                <a:off x="0" y="8"/>
                <a:ext cx="888" cy="0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69" name="Line 9"/>
              <p:cNvSpPr>
                <a:spLocks noChangeShapeType="1"/>
              </p:cNvSpPr>
              <p:nvPr/>
            </p:nvSpPr>
            <p:spPr bwMode="auto">
              <a:xfrm>
                <a:off x="1728" y="8"/>
                <a:ext cx="888" cy="0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70" name="Line 10"/>
              <p:cNvSpPr>
                <a:spLocks noChangeShapeType="1"/>
              </p:cNvSpPr>
              <p:nvPr/>
            </p:nvSpPr>
            <p:spPr bwMode="auto">
              <a:xfrm rot="10800000" flipH="1">
                <a:off x="1736" y="16"/>
                <a:ext cx="0" cy="632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71" name="Line 11"/>
              <p:cNvSpPr>
                <a:spLocks noChangeShapeType="1"/>
              </p:cNvSpPr>
              <p:nvPr/>
            </p:nvSpPr>
            <p:spPr bwMode="auto">
              <a:xfrm rot="10800000" flipH="1">
                <a:off x="1496" y="640"/>
                <a:ext cx="248" cy="8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</p:grpSp>
      <p:grpSp>
        <p:nvGrpSpPr>
          <p:cNvPr id="15396" name="Group 36"/>
          <p:cNvGrpSpPr>
            <a:grpSpLocks/>
          </p:cNvGrpSpPr>
          <p:nvPr/>
        </p:nvGrpSpPr>
        <p:grpSpPr bwMode="auto">
          <a:xfrm>
            <a:off x="3594100" y="5727700"/>
            <a:ext cx="5802313" cy="1524000"/>
            <a:chOff x="0" y="0"/>
            <a:chExt cx="3655" cy="960"/>
          </a:xfrm>
        </p:grpSpPr>
        <p:sp>
          <p:nvSpPr>
            <p:cNvPr id="15374" name="Rectangle 14"/>
            <p:cNvSpPr>
              <a:spLocks/>
            </p:cNvSpPr>
            <p:nvPr/>
          </p:nvSpPr>
          <p:spPr bwMode="auto">
            <a:xfrm>
              <a:off x="512" y="432"/>
              <a:ext cx="536" cy="520"/>
            </a:xfrm>
            <a:prstGeom prst="rect">
              <a:avLst/>
            </a:prstGeom>
            <a:solidFill>
              <a:srgbClr val="008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15375" name="Rectangle 15"/>
            <p:cNvSpPr>
              <a:spLocks/>
            </p:cNvSpPr>
            <p:nvPr/>
          </p:nvSpPr>
          <p:spPr bwMode="auto">
            <a:xfrm>
              <a:off x="2320" y="432"/>
              <a:ext cx="536" cy="5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25400" cap="flat">
                  <a:solidFill>
                    <a:schemeClr val="tx1"/>
                  </a:solidFill>
                  <a:miter lim="800000"/>
                  <a:headEnd type="none" w="med" len="med"/>
                  <a:tailEnd type="none" w="med" len="med"/>
                </a14:hiddenLine>
              </a:ext>
            </a:extLst>
          </p:spPr>
          <p:txBody>
            <a:bodyPr lIns="0" tIns="0" rIns="0" bIns="0"/>
            <a:lstStyle/>
            <a:p>
              <a:endParaRPr lang="en-US"/>
            </a:p>
          </p:txBody>
        </p:sp>
        <p:grpSp>
          <p:nvGrpSpPr>
            <p:cNvPr id="15385" name="Group 25"/>
            <p:cNvGrpSpPr>
              <a:grpSpLocks/>
            </p:cNvGrpSpPr>
            <p:nvPr/>
          </p:nvGrpSpPr>
          <p:grpSpPr bwMode="auto">
            <a:xfrm>
              <a:off x="0" y="0"/>
              <a:ext cx="1847" cy="960"/>
              <a:chOff x="0" y="0"/>
              <a:chExt cx="1847" cy="960"/>
            </a:xfrm>
          </p:grpSpPr>
          <p:sp>
            <p:nvSpPr>
              <p:cNvPr id="15376" name="Rectangle 16"/>
              <p:cNvSpPr>
                <a:spLocks/>
              </p:cNvSpPr>
              <p:nvPr/>
            </p:nvSpPr>
            <p:spPr bwMode="auto">
              <a:xfrm>
                <a:off x="497" y="299"/>
                <a:ext cx="565" cy="661"/>
              </a:xfrm>
              <a:prstGeom prst="rect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77" name="Line 17"/>
              <p:cNvSpPr>
                <a:spLocks noChangeShapeType="1"/>
              </p:cNvSpPr>
              <p:nvPr/>
            </p:nvSpPr>
            <p:spPr bwMode="auto">
              <a:xfrm rot="10800000" flipH="1">
                <a:off x="627" y="0"/>
                <a:ext cx="0" cy="299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stealth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78" name="Line 18"/>
              <p:cNvSpPr>
                <a:spLocks noChangeShapeType="1"/>
              </p:cNvSpPr>
              <p:nvPr/>
            </p:nvSpPr>
            <p:spPr bwMode="auto">
              <a:xfrm flipH="1">
                <a:off x="779" y="163"/>
                <a:ext cx="0" cy="599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79" name="Oval 19"/>
              <p:cNvSpPr>
                <a:spLocks/>
              </p:cNvSpPr>
              <p:nvPr/>
            </p:nvSpPr>
            <p:spPr bwMode="auto">
              <a:xfrm>
                <a:off x="627" y="717"/>
                <a:ext cx="158" cy="79"/>
              </a:xfrm>
              <a:prstGeom prst="ellipse">
                <a:avLst/>
              </a:prstGeom>
              <a:solidFill>
                <a:srgbClr val="000000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80" name="Oval 20"/>
              <p:cNvSpPr>
                <a:spLocks/>
              </p:cNvSpPr>
              <p:nvPr/>
            </p:nvSpPr>
            <p:spPr bwMode="auto">
              <a:xfrm>
                <a:off x="785" y="717"/>
                <a:ext cx="158" cy="79"/>
              </a:xfrm>
              <a:prstGeom prst="ellipse">
                <a:avLst/>
              </a:prstGeom>
              <a:solidFill>
                <a:srgbClr val="000000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81" name="Line 21"/>
              <p:cNvSpPr>
                <a:spLocks noChangeShapeType="1"/>
              </p:cNvSpPr>
              <p:nvPr/>
            </p:nvSpPr>
            <p:spPr bwMode="auto">
              <a:xfrm>
                <a:off x="0" y="5"/>
                <a:ext cx="627" cy="0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82" name="Line 22"/>
              <p:cNvSpPr>
                <a:spLocks noChangeShapeType="1"/>
              </p:cNvSpPr>
              <p:nvPr/>
            </p:nvSpPr>
            <p:spPr bwMode="auto">
              <a:xfrm>
                <a:off x="1220" y="5"/>
                <a:ext cx="627" cy="0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83" name="Line 23"/>
              <p:cNvSpPr>
                <a:spLocks noChangeShapeType="1"/>
              </p:cNvSpPr>
              <p:nvPr/>
            </p:nvSpPr>
            <p:spPr bwMode="auto">
              <a:xfrm rot="10800000" flipH="1">
                <a:off x="1226" y="11"/>
                <a:ext cx="0" cy="446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84" name="Line 24"/>
              <p:cNvSpPr>
                <a:spLocks noChangeShapeType="1"/>
              </p:cNvSpPr>
              <p:nvPr/>
            </p:nvSpPr>
            <p:spPr bwMode="auto">
              <a:xfrm rot="10800000" flipH="1">
                <a:off x="1056" y="451"/>
                <a:ext cx="176" cy="6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  <p:grpSp>
          <p:nvGrpSpPr>
            <p:cNvPr id="15395" name="Group 35"/>
            <p:cNvGrpSpPr>
              <a:grpSpLocks/>
            </p:cNvGrpSpPr>
            <p:nvPr/>
          </p:nvGrpSpPr>
          <p:grpSpPr bwMode="auto">
            <a:xfrm>
              <a:off x="1807" y="0"/>
              <a:ext cx="1848" cy="960"/>
              <a:chOff x="0" y="0"/>
              <a:chExt cx="1847" cy="960"/>
            </a:xfrm>
          </p:grpSpPr>
          <p:sp>
            <p:nvSpPr>
              <p:cNvPr id="15386" name="Rectangle 26"/>
              <p:cNvSpPr>
                <a:spLocks/>
              </p:cNvSpPr>
              <p:nvPr/>
            </p:nvSpPr>
            <p:spPr bwMode="auto">
              <a:xfrm>
                <a:off x="497" y="299"/>
                <a:ext cx="565" cy="661"/>
              </a:xfrm>
              <a:prstGeom prst="rect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87" name="Line 27"/>
              <p:cNvSpPr>
                <a:spLocks noChangeShapeType="1"/>
              </p:cNvSpPr>
              <p:nvPr/>
            </p:nvSpPr>
            <p:spPr bwMode="auto">
              <a:xfrm rot="10800000" flipH="1">
                <a:off x="627" y="0"/>
                <a:ext cx="0" cy="299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stealth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88" name="Line 28"/>
              <p:cNvSpPr>
                <a:spLocks noChangeShapeType="1"/>
              </p:cNvSpPr>
              <p:nvPr/>
            </p:nvSpPr>
            <p:spPr bwMode="auto">
              <a:xfrm flipH="1">
                <a:off x="779" y="163"/>
                <a:ext cx="0" cy="599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89" name="Oval 29"/>
              <p:cNvSpPr>
                <a:spLocks/>
              </p:cNvSpPr>
              <p:nvPr/>
            </p:nvSpPr>
            <p:spPr bwMode="auto">
              <a:xfrm>
                <a:off x="627" y="717"/>
                <a:ext cx="158" cy="79"/>
              </a:xfrm>
              <a:prstGeom prst="ellipse">
                <a:avLst/>
              </a:prstGeom>
              <a:solidFill>
                <a:srgbClr val="000000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90" name="Oval 30"/>
              <p:cNvSpPr>
                <a:spLocks/>
              </p:cNvSpPr>
              <p:nvPr/>
            </p:nvSpPr>
            <p:spPr bwMode="auto">
              <a:xfrm>
                <a:off x="785" y="717"/>
                <a:ext cx="158" cy="79"/>
              </a:xfrm>
              <a:prstGeom prst="ellipse">
                <a:avLst/>
              </a:prstGeom>
              <a:solidFill>
                <a:srgbClr val="000000"/>
              </a:solidFill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91" name="Line 31"/>
              <p:cNvSpPr>
                <a:spLocks noChangeShapeType="1"/>
              </p:cNvSpPr>
              <p:nvPr/>
            </p:nvSpPr>
            <p:spPr bwMode="auto">
              <a:xfrm>
                <a:off x="0" y="5"/>
                <a:ext cx="627" cy="0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92" name="Line 32"/>
              <p:cNvSpPr>
                <a:spLocks noChangeShapeType="1"/>
              </p:cNvSpPr>
              <p:nvPr/>
            </p:nvSpPr>
            <p:spPr bwMode="auto">
              <a:xfrm>
                <a:off x="1220" y="5"/>
                <a:ext cx="627" cy="0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stealth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93" name="Line 33"/>
              <p:cNvSpPr>
                <a:spLocks noChangeShapeType="1"/>
              </p:cNvSpPr>
              <p:nvPr/>
            </p:nvSpPr>
            <p:spPr bwMode="auto">
              <a:xfrm rot="10800000" flipH="1">
                <a:off x="1226" y="11"/>
                <a:ext cx="0" cy="446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  <p:sp>
            <p:nvSpPr>
              <p:cNvPr id="15394" name="Line 34"/>
              <p:cNvSpPr>
                <a:spLocks noChangeShapeType="1"/>
              </p:cNvSpPr>
              <p:nvPr/>
            </p:nvSpPr>
            <p:spPr bwMode="auto">
              <a:xfrm rot="10800000" flipH="1">
                <a:off x="1056" y="451"/>
                <a:ext cx="176" cy="6"/>
              </a:xfrm>
              <a:prstGeom prst="line">
                <a:avLst/>
              </a:prstGeom>
              <a:noFill/>
              <a:ln w="381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0" tIns="0" rIns="0" bIns="0"/>
              <a:lstStyle/>
              <a:p>
                <a:endParaRPr lang="en-US"/>
              </a:p>
            </p:txBody>
          </p:sp>
        </p:grpSp>
      </p:grpSp>
      <p:sp>
        <p:nvSpPr>
          <p:cNvPr id="15397" name="Rectangle 37"/>
          <p:cNvSpPr>
            <a:spLocks/>
          </p:cNvSpPr>
          <p:nvPr/>
        </p:nvSpPr>
        <p:spPr bwMode="auto">
          <a:xfrm>
            <a:off x="9604375" y="3333750"/>
            <a:ext cx="2751138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Outlet composition</a:t>
            </a:r>
          </a:p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and temperatures</a:t>
            </a:r>
          </a:p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are equal</a:t>
            </a:r>
          </a:p>
        </p:txBody>
      </p:sp>
      <p:sp>
        <p:nvSpPr>
          <p:cNvPr id="15398" name="Rectangle 38"/>
          <p:cNvSpPr>
            <a:spLocks/>
          </p:cNvSpPr>
          <p:nvPr/>
        </p:nvSpPr>
        <p:spPr bwMode="auto">
          <a:xfrm>
            <a:off x="695325" y="3333750"/>
            <a:ext cx="248285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Inlet composition</a:t>
            </a:r>
          </a:p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and temperatures</a:t>
            </a:r>
          </a:p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are equal</a:t>
            </a:r>
          </a:p>
        </p:txBody>
      </p:sp>
      <p:sp>
        <p:nvSpPr>
          <p:cNvPr id="15399" name="Rectangle 39"/>
          <p:cNvSpPr>
            <a:spLocks/>
          </p:cNvSpPr>
          <p:nvPr/>
        </p:nvSpPr>
        <p:spPr bwMode="auto">
          <a:xfrm>
            <a:off x="10296525" y="5187950"/>
            <a:ext cx="1365250" cy="8636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Rates are</a:t>
            </a:r>
          </a:p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Equal</a:t>
            </a:r>
          </a:p>
        </p:txBody>
      </p:sp>
      <p:sp>
        <p:nvSpPr>
          <p:cNvPr id="15400" name="Rectangle 40"/>
          <p:cNvSpPr>
            <a:spLocks/>
          </p:cNvSpPr>
          <p:nvPr/>
        </p:nvSpPr>
        <p:spPr bwMode="auto">
          <a:xfrm>
            <a:off x="4321175" y="7575550"/>
            <a:ext cx="1022350" cy="863600"/>
          </a:xfrm>
          <a:prstGeom prst="rect">
            <a:avLst/>
          </a:prstGeom>
          <a:solidFill>
            <a:srgbClr val="0080FF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Rate is</a:t>
            </a:r>
          </a:p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Higher</a:t>
            </a:r>
          </a:p>
        </p:txBody>
      </p:sp>
      <p:sp>
        <p:nvSpPr>
          <p:cNvPr id="15401" name="Rectangle 41"/>
          <p:cNvSpPr>
            <a:spLocks/>
          </p:cNvSpPr>
          <p:nvPr/>
        </p:nvSpPr>
        <p:spPr bwMode="auto">
          <a:xfrm>
            <a:off x="6027738" y="7886700"/>
            <a:ext cx="4675187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Since some of the reaction occurs</a:t>
            </a:r>
          </a:p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at a higher rate with 2 reactors</a:t>
            </a:r>
          </a:p>
          <a:p>
            <a:r>
              <a:rPr lang="en-US" sz="2600">
                <a:solidFill>
                  <a:schemeClr val="tx1"/>
                </a:solidFill>
                <a:latin typeface="Gill Sans" charset="0"/>
                <a:ea typeface="ＭＳ Ｐゴシック" charset="0"/>
                <a:cs typeface="Gill Sans" charset="0"/>
                <a:sym typeface="Gill Sans" charset="0"/>
              </a:rPr>
              <a:t>the total volume is smaller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Activity 29</a:t>
            </a:r>
          </a:p>
        </p:txBody>
      </p:sp>
      <p:sp>
        <p:nvSpPr>
          <p:cNvPr id="17410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>
                <a:cs typeface="Lucida Grande" charset="0"/>
              </a:rPr>
              <a:t>Consider the irreversible, liquid phase reaction A → B which occurs at constant density. Reactant A is supplied at a rate of 4 L min</a:t>
            </a:r>
            <a:r>
              <a:rPr lang="en-US" baseline="32000"/>
              <a:t>-1</a:t>
            </a:r>
            <a:r>
              <a:rPr lang="en-US"/>
              <a:t> in a concentration of 2 mol L</a:t>
            </a:r>
            <a:r>
              <a:rPr lang="en-US" baseline="32000"/>
              <a:t>-1</a:t>
            </a:r>
            <a:r>
              <a:rPr lang="en-US"/>
              <a:t> and at a temperature of 43 ºC. The heat capacity of the fluid is 0.87 cal mL</a:t>
            </a:r>
            <a:r>
              <a:rPr lang="en-US" baseline="32000"/>
              <a:t>-1</a:t>
            </a:r>
            <a:r>
              <a:rPr lang="en-US"/>
              <a:t> K</a:t>
            </a:r>
            <a:r>
              <a:rPr lang="en-US" baseline="32000"/>
              <a:t>-1</a:t>
            </a:r>
            <a:r>
              <a:rPr lang="en-US"/>
              <a:t> and the heat of reaction is -27.2 kcal mol</a:t>
            </a:r>
            <a:r>
              <a:rPr lang="en-US" baseline="32000"/>
              <a:t>-1</a:t>
            </a:r>
            <a:r>
              <a:rPr lang="en-US"/>
              <a:t>. The reaction is second order in the concentration of A, and the rate coefficient obeys Arrhenius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 law with a pre-exponential factor of 6.37 x 10</a:t>
            </a:r>
            <a:r>
              <a:rPr lang="en-US" baseline="32000"/>
              <a:t>9</a:t>
            </a:r>
            <a:r>
              <a:rPr lang="en-US"/>
              <a:t> L mol</a:t>
            </a:r>
            <a:r>
              <a:rPr lang="en-US" baseline="32000"/>
              <a:t>-1</a:t>
            </a:r>
            <a:r>
              <a:rPr lang="en-US"/>
              <a:t> min</a:t>
            </a:r>
            <a:r>
              <a:rPr lang="en-US" baseline="32000"/>
              <a:t>-1</a:t>
            </a:r>
            <a:r>
              <a:rPr lang="en-US"/>
              <a:t> and an activation energy of 14.3 kcal mol</a:t>
            </a:r>
            <a:r>
              <a:rPr lang="en-US" baseline="32000"/>
              <a:t>-1</a:t>
            </a:r>
            <a:r>
              <a:rPr lang="en-US"/>
              <a:t>. It is desired to convert 90% of the reactant to product adiabatically. Consider the following reactor networks: (a) a single CSTR, (b) a single PFR, (c) two CSTRs in series, (d) a CSTR followed in series by a PFR, and (e) a PFR followed in series by a CSTR. Determine which reactor network requires the smallest total reactor volume. (In each of the reactor networks, the two reactors are </a:t>
            </a:r>
            <a:r>
              <a:rPr lang="en-US" i="1" u="sng"/>
              <a:t>not</a:t>
            </a:r>
            <a:r>
              <a:rPr lang="en-US"/>
              <a:t> required to have equal volumes.)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Design Equations</a:t>
            </a:r>
          </a:p>
        </p:txBody>
      </p:sp>
      <p:sp>
        <p:nvSpPr>
          <p:cNvPr id="20482" name="Rectangle 2"/>
          <p:cNvSpPr>
            <a:spLocks noGrp="1" noChangeArrowheads="1"/>
          </p:cNvSpPr>
          <p:nvPr>
            <p:ph sz="half" idx="1"/>
          </p:nvPr>
        </p:nvSpPr>
        <p:spPr>
          <a:ln/>
        </p:spPr>
        <p:txBody>
          <a:bodyPr/>
          <a:lstStyle/>
          <a:p>
            <a:r>
              <a:rPr lang="en-US" dirty="0"/>
              <a:t>Write design equations that can be used to analyze any of the CSTRs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Write design equations that can be used to analyze any of the PFRs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26626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II - Chemical Reaction Kinetics</a:t>
            </a:r>
          </a:p>
          <a:p>
            <a:r>
              <a:rPr lang="en-US"/>
              <a:t>Part III - Chemical Reaction Engineering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A. Ideal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B. Perfectly Mixed Batch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C. Continuous Flow Stirred Tank Reactors</a:t>
            </a:r>
          </a:p>
          <a:p>
            <a:pPr marL="762000" lvl="1"/>
            <a:r>
              <a:rPr lang="en-US">
                <a:solidFill>
                  <a:srgbClr val="B3B3B3"/>
                </a:solidFill>
              </a:rPr>
              <a:t>D. Plug Flow Reactors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25. Reaction Engineering of PFRs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26. Analysis of Steady State PFRs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27. Analysis of Transient PFRs</a:t>
            </a:r>
          </a:p>
          <a:p>
            <a:pPr marL="762000" lvl="1"/>
            <a:r>
              <a:rPr lang="en-US"/>
              <a:t>E. Matching Reactors to Reactions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28. Choosing a Reactor Type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29. Multiple Reactor Networks</a:t>
            </a:r>
          </a:p>
          <a:p>
            <a:pPr marL="1206500" lvl="2"/>
            <a:r>
              <a:rPr lang="en-US"/>
              <a:t>30. Thermal Back-Mixing in a PFR</a:t>
            </a:r>
          </a:p>
          <a:p>
            <a:pPr marL="1206500" lvl="2"/>
            <a:r>
              <a:rPr lang="en-US"/>
              <a:t>31. Back-Mixing in a PFR via Recycle</a:t>
            </a:r>
          </a:p>
          <a:p>
            <a:pPr marL="1206500" lvl="2"/>
            <a:r>
              <a:rPr lang="en-US"/>
              <a:t>32. Ideal Semi-Batch Reactors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3B3B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6D6D6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Top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66CCFF"/>
      </a:accent1>
      <a:accent2>
        <a:srgbClr val="333399"/>
      </a:accent2>
      <a:accent3>
        <a:srgbClr val="FFFFFF"/>
      </a:accent3>
      <a:accent4>
        <a:srgbClr val="000000"/>
      </a:accent4>
      <a:accent5>
        <a:srgbClr val="B8E2F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Pages>0</Pages>
  <Words>676</Words>
  <Characters>0</Characters>
  <Application>Microsoft Macintosh PowerPoint</Application>
  <PresentationFormat>Custom</PresentationFormat>
  <Lines>0</Lines>
  <Paragraphs>84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10</vt:i4>
      </vt:variant>
      <vt:variant>
        <vt:lpstr>Slide Titles</vt:lpstr>
      </vt:variant>
      <vt:variant>
        <vt:i4>8</vt:i4>
      </vt:variant>
    </vt:vector>
  </HeadingPairs>
  <TitlesOfParts>
    <vt:vector size="23" baseType="lpstr">
      <vt:lpstr>Helvetica</vt:lpstr>
      <vt:lpstr>Heiti SC Light</vt:lpstr>
      <vt:lpstr>Heiti SC Medium</vt:lpstr>
      <vt:lpstr>Lucida Grande</vt:lpstr>
      <vt:lpstr>Gill Sans</vt:lpstr>
      <vt:lpstr>Title &amp; Subtitle</vt:lpstr>
      <vt:lpstr>Title &amp; Bullets</vt:lpstr>
      <vt:lpstr>Title - Top</vt:lpstr>
      <vt:lpstr>Title &amp; Bullets - 2 Column</vt:lpstr>
      <vt:lpstr>Bullets</vt:lpstr>
      <vt:lpstr>Blank</vt:lpstr>
      <vt:lpstr>Title &amp; Bullets - Left</vt:lpstr>
      <vt:lpstr>Photo - Horizontal</vt:lpstr>
      <vt:lpstr>Photo - Vertical</vt:lpstr>
      <vt:lpstr>Title, Bullets &amp; Photo</vt:lpstr>
      <vt:lpstr>A First Course on Kinetics and Reaction Engineering</vt:lpstr>
      <vt:lpstr>Where We’re Going</vt:lpstr>
      <vt:lpstr>Reactor Networks</vt:lpstr>
      <vt:lpstr>Advantage of a CSTR Cascade over a Single CSTR</vt:lpstr>
      <vt:lpstr>Questions?</vt:lpstr>
      <vt:lpstr>Activity 29</vt:lpstr>
      <vt:lpstr>Design Equations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3</cp:revision>
  <dcterms:modified xsi:type="dcterms:W3CDTF">2015-03-17T20:28:19Z</dcterms:modified>
</cp:coreProperties>
</file>