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61" r:id="rId13"/>
    <p:sldId id="262" r:id="rId14"/>
    <p:sldId id="263" r:id="rId15"/>
    <p:sldId id="271" r:id="rId16"/>
    <p:sldId id="272" r:id="rId17"/>
    <p:sldId id="257" r:id="rId18"/>
    <p:sldId id="258" r:id="rId19"/>
    <p:sldId id="260" r:id="rId20"/>
    <p:sldId id="264" r:id="rId21"/>
    <p:sldId id="259" r:id="rId22"/>
    <p:sldId id="266" r:id="rId23"/>
    <p:sldId id="267" r:id="rId24"/>
    <p:sldId id="268" r:id="rId25"/>
    <p:sldId id="265" r:id="rId2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52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slide" Target="slides/slide13.xml"/><Relationship Id="rId25" Type="http://schemas.openxmlformats.org/officeDocument/2006/relationships/slide" Target="slides/slide14.xml"/><Relationship Id="rId26" Type="http://schemas.openxmlformats.org/officeDocument/2006/relationships/slide" Target="slides/slide1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289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573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1644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5290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9603926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89853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70457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7887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070259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4556820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2389516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7698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27997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08207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7898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1075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443164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34813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5830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15034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423429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493720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1694173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56114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1886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2954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711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0821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1172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28949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4301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3141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66265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3613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5426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3270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94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0003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75981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36987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3920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2095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81486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42939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4799124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99683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936488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14234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866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9943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2219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7308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17953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1610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4551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17642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04506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8907996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890204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12363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41458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9938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18506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8118446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3119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8586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6395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52694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651599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577350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047261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44685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27578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4743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9331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434737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1055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8054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18846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56742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487383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990351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2345674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6769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03216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8380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1137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94167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38723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4353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5906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2205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98816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8383133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642014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49294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73472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06539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8092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6742541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519568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9624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95412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41737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293176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658814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665139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09233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08138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2036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630469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12782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786193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48770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9279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5442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72222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464625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01208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26817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162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29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Design Equations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r>
              <a:rPr lang="en-US" dirty="0"/>
              <a:t>Write design equations that can be used to analyze any of the CSTRs</a:t>
            </a:r>
          </a:p>
          <a:p>
            <a:pPr marL="762000" lvl="1"/>
            <a:r>
              <a:rPr lang="en-US" dirty="0"/>
              <a:t> </a:t>
            </a:r>
          </a:p>
          <a:p>
            <a:pPr marL="762000" lvl="1">
              <a:spcBef>
                <a:spcPts val="1800"/>
              </a:spcBef>
            </a:pPr>
            <a:r>
              <a:rPr lang="en-US" dirty="0"/>
              <a:t> </a:t>
            </a:r>
          </a:p>
          <a:p>
            <a:pPr marL="762000" lvl="1">
              <a:spcBef>
                <a:spcPts val="2300"/>
              </a:spcBef>
            </a:pPr>
            <a:r>
              <a:rPr lang="en-US" dirty="0"/>
              <a:t> </a:t>
            </a:r>
          </a:p>
          <a:p>
            <a:pPr marL="1206500" lvl="2">
              <a:spcBef>
                <a:spcPts val="3400"/>
              </a:spcBef>
            </a:pPr>
            <a:r>
              <a:rPr lang="en-US" dirty="0"/>
              <a:t>  </a:t>
            </a:r>
          </a:p>
          <a:p>
            <a:pPr marL="762000" lvl="1">
              <a:spcBef>
                <a:spcPts val="2400"/>
              </a:spcBef>
            </a:pPr>
            <a:r>
              <a:rPr lang="en-US" dirty="0"/>
              <a:t>3 equations, so 3 unknowns</a:t>
            </a:r>
          </a:p>
          <a:p>
            <a:pPr marL="1206500" lvl="2"/>
            <a:r>
              <a:rPr lang="en-US" i="1" dirty="0" err="1"/>
              <a:t>ṅ</a:t>
            </a:r>
            <a:r>
              <a:rPr lang="en-US" i="1" baseline="-6000" dirty="0" err="1"/>
              <a:t>B,out</a:t>
            </a:r>
            <a:r>
              <a:rPr lang="en-US" dirty="0"/>
              <a:t> and </a:t>
            </a:r>
            <a:r>
              <a:rPr lang="en-US" i="1" dirty="0"/>
              <a:t>T</a:t>
            </a:r>
            <a:r>
              <a:rPr lang="en-US" i="1" baseline="-6000" dirty="0"/>
              <a:t>out</a:t>
            </a:r>
            <a:r>
              <a:rPr lang="en-US" dirty="0"/>
              <a:t> in all cases</a:t>
            </a:r>
          </a:p>
          <a:p>
            <a:pPr marL="1206500" lvl="2"/>
            <a:r>
              <a:rPr lang="en-US" i="1" dirty="0" err="1"/>
              <a:t>ṅ</a:t>
            </a:r>
            <a:r>
              <a:rPr lang="en-US" i="1" baseline="-6000" dirty="0" err="1"/>
              <a:t>A,out</a:t>
            </a:r>
            <a:r>
              <a:rPr lang="en-US" dirty="0"/>
              <a:t> when CSTR is the first reactor</a:t>
            </a:r>
          </a:p>
          <a:p>
            <a:pPr marL="1206500" lvl="2"/>
            <a:r>
              <a:rPr lang="en-US" i="1" dirty="0"/>
              <a:t>V</a:t>
            </a:r>
            <a:r>
              <a:rPr lang="en-US" dirty="0"/>
              <a:t> when CSTR is the second </a:t>
            </a:r>
            <a:r>
              <a:rPr lang="en-US" dirty="0" smtClean="0"/>
              <a:t>reactor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design equations that can be used to analyze any of the PFRs</a:t>
            </a:r>
          </a:p>
          <a:p>
            <a:pPr marL="762000" lvl="1">
              <a:spcBef>
                <a:spcPts val="1300"/>
              </a:spcBef>
            </a:pPr>
            <a:r>
              <a:rPr lang="en-US" dirty="0" smtClean="0"/>
              <a:t> </a:t>
            </a:r>
          </a:p>
          <a:p>
            <a:pPr marL="762000" lvl="1">
              <a:spcBef>
                <a:spcPts val="3100"/>
              </a:spcBef>
            </a:pPr>
            <a:r>
              <a:rPr lang="en-US" dirty="0" smtClean="0"/>
              <a:t> </a:t>
            </a:r>
          </a:p>
          <a:p>
            <a:pPr marL="762000" lvl="1">
              <a:spcBef>
                <a:spcPts val="3000"/>
              </a:spcBef>
            </a:pPr>
            <a:r>
              <a:rPr lang="en-US" dirty="0" smtClean="0"/>
              <a:t> </a:t>
            </a:r>
          </a:p>
          <a:p>
            <a:pPr marL="1206500" lvl="2">
              <a:spcBef>
                <a:spcPts val="4200"/>
              </a:spcBef>
            </a:pPr>
            <a:r>
              <a:rPr lang="en-US" dirty="0" smtClean="0"/>
              <a:t> </a:t>
            </a:r>
          </a:p>
          <a:p>
            <a:pPr marL="762000" lvl="1">
              <a:spcBef>
                <a:spcPts val="2700"/>
              </a:spcBef>
            </a:pPr>
            <a:r>
              <a:rPr lang="en-US" dirty="0" smtClean="0"/>
              <a:t>Final condition</a:t>
            </a:r>
          </a:p>
          <a:p>
            <a:pPr marL="1206500" lvl="2"/>
            <a:r>
              <a:rPr lang="en-US" dirty="0" smtClean="0"/>
              <a:t>V when PFR is the first reactor</a:t>
            </a:r>
          </a:p>
          <a:p>
            <a:pPr marL="1206500" lvl="2"/>
            <a:r>
              <a:rPr lang="en-US" i="1" dirty="0" err="1" smtClean="0"/>
              <a:t>ṅ</a:t>
            </a:r>
            <a:r>
              <a:rPr lang="en-US" i="1" baseline="-6000" dirty="0" err="1" smtClean="0"/>
              <a:t>A,out</a:t>
            </a:r>
            <a:r>
              <a:rPr lang="en-US" dirty="0" smtClean="0"/>
              <a:t> when PFR is the second reactor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23256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13" y="4365625"/>
            <a:ext cx="37020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57600"/>
            <a:ext cx="23256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3" y="4837112"/>
            <a:ext cx="2770187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150"/>
            <a:ext cx="2339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4540250"/>
            <a:ext cx="3243263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2965450"/>
            <a:ext cx="27701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3790950"/>
            <a:ext cx="26130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Individual Reactors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For every CSTR</a:t>
            </a:r>
          </a:p>
          <a:p>
            <a:pPr marL="762000" lvl="1"/>
            <a:r>
              <a:rPr lang="en-US"/>
              <a:t>Design equations from previous slide</a:t>
            </a:r>
          </a:p>
          <a:p>
            <a:pPr marL="762000" lvl="1"/>
            <a:r>
              <a:rPr lang="en-US" i="1"/>
              <a:t>ṅ</a:t>
            </a:r>
            <a:r>
              <a:rPr lang="en-US" i="1" baseline="-6000"/>
              <a:t>B,out</a:t>
            </a:r>
            <a:r>
              <a:rPr lang="en-US"/>
              <a:t> and </a:t>
            </a:r>
            <a:r>
              <a:rPr lang="en-US" i="1"/>
              <a:t>T</a:t>
            </a:r>
            <a:r>
              <a:rPr lang="en-US" i="1" baseline="-6000"/>
              <a:t>out</a:t>
            </a:r>
            <a:r>
              <a:rPr lang="en-US"/>
              <a:t> are unknown</a:t>
            </a:r>
          </a:p>
          <a:p>
            <a:pPr>
              <a:buClr>
                <a:srgbClr val="0000FF"/>
              </a:buClr>
            </a:pPr>
            <a:r>
              <a:rPr lang="en-US">
                <a:solidFill>
                  <a:srgbClr val="0000FF"/>
                </a:solidFill>
              </a:rPr>
              <a:t>For first CSTR if there are 2 reactors</a:t>
            </a:r>
          </a:p>
          <a:p>
            <a:pPr marL="762000" lvl="1"/>
            <a:r>
              <a:rPr lang="en-US" i="1">
                <a:solidFill>
                  <a:srgbClr val="0000FF"/>
                </a:solidFill>
              </a:rPr>
              <a:t>ṅ</a:t>
            </a:r>
            <a:r>
              <a:rPr lang="en-US" i="1" baseline="-6000">
                <a:solidFill>
                  <a:srgbClr val="0000FF"/>
                </a:solidFill>
              </a:rPr>
              <a:t>A,out</a:t>
            </a:r>
            <a:r>
              <a:rPr lang="en-US">
                <a:solidFill>
                  <a:srgbClr val="0000FF"/>
                </a:solidFill>
              </a:rPr>
              <a:t> is unknown</a:t>
            </a:r>
          </a:p>
          <a:p>
            <a:pPr>
              <a:buClr>
                <a:srgbClr val="008000"/>
              </a:buClr>
            </a:pPr>
            <a:r>
              <a:rPr lang="en-US">
                <a:solidFill>
                  <a:srgbClr val="008000"/>
                </a:solidFill>
              </a:rPr>
              <a:t>For last CSTR</a:t>
            </a:r>
          </a:p>
          <a:p>
            <a:pPr marL="762000" lvl="1"/>
            <a:r>
              <a:rPr lang="en-US" i="1">
                <a:solidFill>
                  <a:srgbClr val="008000"/>
                </a:solidFill>
              </a:rPr>
              <a:t>V</a:t>
            </a:r>
            <a:r>
              <a:rPr lang="en-US">
                <a:solidFill>
                  <a:srgbClr val="008000"/>
                </a:solidFill>
              </a:rPr>
              <a:t> is unknown</a:t>
            </a:r>
          </a:p>
          <a:p>
            <a:r>
              <a:rPr lang="en-US"/>
              <a:t>For every PFR</a:t>
            </a:r>
          </a:p>
          <a:p>
            <a:pPr marL="762000" lvl="1"/>
            <a:r>
              <a:rPr lang="en-US"/>
              <a:t>Design equations and initial conditions from previous slide</a:t>
            </a:r>
          </a:p>
          <a:p>
            <a:pPr>
              <a:buClr>
                <a:srgbClr val="0000FF"/>
              </a:buClr>
            </a:pPr>
            <a:r>
              <a:rPr lang="en-US">
                <a:solidFill>
                  <a:srgbClr val="0000FF"/>
                </a:solidFill>
              </a:rPr>
              <a:t>For first PFR if there are 2 reactors</a:t>
            </a:r>
          </a:p>
          <a:p>
            <a:pPr marL="762000" lvl="1"/>
            <a:r>
              <a:rPr lang="en-US">
                <a:solidFill>
                  <a:srgbClr val="0000FF"/>
                </a:solidFill>
              </a:rPr>
              <a:t>Final value is V</a:t>
            </a:r>
          </a:p>
          <a:p>
            <a:pPr>
              <a:buClr>
                <a:srgbClr val="008000"/>
              </a:buClr>
            </a:pPr>
            <a:r>
              <a:rPr lang="en-US">
                <a:solidFill>
                  <a:srgbClr val="008000"/>
                </a:solidFill>
              </a:rPr>
              <a:t>For last PFR</a:t>
            </a:r>
          </a:p>
          <a:p>
            <a:pPr marL="762000" lvl="1"/>
            <a:r>
              <a:rPr lang="en-US">
                <a:solidFill>
                  <a:srgbClr val="008000"/>
                </a:solidFill>
              </a:rPr>
              <a:t>Final value is </a:t>
            </a:r>
            <a:r>
              <a:rPr lang="en-US" i="1">
                <a:solidFill>
                  <a:srgbClr val="008000"/>
                </a:solidFill>
              </a:rPr>
              <a:t>ṅ</a:t>
            </a:r>
            <a:r>
              <a:rPr lang="en-US" i="1" baseline="-6000">
                <a:solidFill>
                  <a:srgbClr val="008000"/>
                </a:solidFill>
              </a:rPr>
              <a:t>A,out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35075"/>
            <a:ext cx="19208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44800"/>
            <a:ext cx="2832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22950"/>
            <a:ext cx="4521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3975100"/>
            <a:ext cx="44767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16813"/>
            <a:ext cx="45212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AutoShape 8"/>
          <p:cNvSpPr>
            <a:spLocks/>
          </p:cNvSpPr>
          <p:nvPr/>
        </p:nvSpPr>
        <p:spPr bwMode="auto">
          <a:xfrm>
            <a:off x="2070100" y="1206500"/>
            <a:ext cx="1968500" cy="1435100"/>
          </a:xfrm>
          <a:prstGeom prst="roundRect">
            <a:avLst>
              <a:gd name="adj" fmla="val 13273"/>
            </a:avLst>
          </a:prstGeom>
          <a:noFill/>
          <a:ln w="38100" cap="flat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7" name="AutoShape 9"/>
          <p:cNvSpPr>
            <a:spLocks/>
          </p:cNvSpPr>
          <p:nvPr/>
        </p:nvSpPr>
        <p:spPr bwMode="auto">
          <a:xfrm>
            <a:off x="1943100" y="2844800"/>
            <a:ext cx="2082800" cy="800100"/>
          </a:xfrm>
          <a:prstGeom prst="roundRect">
            <a:avLst>
              <a:gd name="adj" fmla="val 23806"/>
            </a:avLst>
          </a:prstGeom>
          <a:noFill/>
          <a:ln w="38100" cap="flat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>
            <a:off x="1574800" y="4038600"/>
            <a:ext cx="1498600" cy="1435100"/>
          </a:xfrm>
          <a:prstGeom prst="roundRect">
            <a:avLst>
              <a:gd name="adj" fmla="val 13273"/>
            </a:avLst>
          </a:prstGeom>
          <a:noFill/>
          <a:ln w="38100" cap="flat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9" name="AutoShape 11"/>
          <p:cNvSpPr>
            <a:spLocks/>
          </p:cNvSpPr>
          <p:nvPr/>
        </p:nvSpPr>
        <p:spPr bwMode="auto">
          <a:xfrm>
            <a:off x="1574800" y="5867400"/>
            <a:ext cx="1498600" cy="1435100"/>
          </a:xfrm>
          <a:prstGeom prst="roundRect">
            <a:avLst>
              <a:gd name="adj" fmla="val 13273"/>
            </a:avLst>
          </a:prstGeom>
          <a:noFill/>
          <a:ln w="38100" cap="flat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0" name="AutoShape 12"/>
          <p:cNvSpPr>
            <a:spLocks/>
          </p:cNvSpPr>
          <p:nvPr/>
        </p:nvSpPr>
        <p:spPr bwMode="auto">
          <a:xfrm>
            <a:off x="1765300" y="7950200"/>
            <a:ext cx="1371600" cy="635000"/>
          </a:xfrm>
          <a:prstGeom prst="roundRect">
            <a:avLst>
              <a:gd name="adj" fmla="val 30000"/>
            </a:avLst>
          </a:prstGeom>
          <a:noFill/>
          <a:ln w="38100" cap="flat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1" name="AutoShape 13"/>
          <p:cNvSpPr>
            <a:spLocks/>
          </p:cNvSpPr>
          <p:nvPr/>
        </p:nvSpPr>
        <p:spPr bwMode="auto">
          <a:xfrm>
            <a:off x="3492500" y="6261100"/>
            <a:ext cx="1511300" cy="635000"/>
          </a:xfrm>
          <a:prstGeom prst="roundRect">
            <a:avLst>
              <a:gd name="adj" fmla="val 30000"/>
            </a:avLst>
          </a:prstGeom>
          <a:noFill/>
          <a:ln w="38100" cap="flat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2" name="AutoShape 14"/>
          <p:cNvSpPr>
            <a:spLocks/>
          </p:cNvSpPr>
          <p:nvPr/>
        </p:nvSpPr>
        <p:spPr bwMode="auto">
          <a:xfrm>
            <a:off x="3429000" y="3987800"/>
            <a:ext cx="1498600" cy="1473200"/>
          </a:xfrm>
          <a:prstGeom prst="roundRect">
            <a:avLst>
              <a:gd name="adj" fmla="val 12931"/>
            </a:avLst>
          </a:prstGeom>
          <a:noFill/>
          <a:ln w="38100" cap="flat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3" name="AutoShape 15"/>
          <p:cNvSpPr>
            <a:spLocks/>
          </p:cNvSpPr>
          <p:nvPr/>
        </p:nvSpPr>
        <p:spPr bwMode="auto">
          <a:xfrm>
            <a:off x="3492500" y="7518400"/>
            <a:ext cx="1498600" cy="1473200"/>
          </a:xfrm>
          <a:prstGeom prst="roundRect">
            <a:avLst>
              <a:gd name="adj" fmla="val 12931"/>
            </a:avLst>
          </a:prstGeom>
          <a:noFill/>
          <a:ln w="38100" cap="flat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Numerical Solution</a:t>
            </a:r>
          </a:p>
        </p:txBody>
      </p:sp>
      <p:sp>
        <p:nvSpPr>
          <p:cNvPr id="2355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For the single reactors, simply solve the design equations to find V</a:t>
            </a:r>
          </a:p>
          <a:p>
            <a:r>
              <a:rPr lang="en-US"/>
              <a:t>For each reactor network</a:t>
            </a:r>
          </a:p>
          <a:p>
            <a:pPr marL="762000" lvl="1"/>
            <a:r>
              <a:rPr lang="en-US"/>
              <a:t>Pick a range of values for the first reactor volume between zero and the volume of the single reactor found above</a:t>
            </a:r>
          </a:p>
          <a:p>
            <a:pPr marL="762000" lvl="1"/>
            <a:r>
              <a:rPr lang="en-US"/>
              <a:t>For each volume in that range</a:t>
            </a:r>
          </a:p>
          <a:p>
            <a:pPr marL="1206500" lvl="2"/>
            <a:r>
              <a:rPr lang="en-US"/>
              <a:t>Solve the design equations for the first reactor to get molar flow rates of A and B and temperature for stream b in diagrams</a:t>
            </a:r>
          </a:p>
          <a:p>
            <a:pPr marL="1206500" lvl="2"/>
            <a:r>
              <a:rPr lang="en-US"/>
              <a:t>Use those results to solve the design equations for the second reactor to get its volume</a:t>
            </a:r>
          </a:p>
          <a:p>
            <a:pPr marL="1206500" lvl="2"/>
            <a:r>
              <a:rPr lang="en-US"/>
              <a:t>Calculate the total volume and plot it versus the volume of the first reactor</a:t>
            </a:r>
          </a:p>
          <a:p>
            <a:pPr marL="762000" lvl="1"/>
            <a:r>
              <a:rPr lang="en-US"/>
              <a:t>Find the minimum in the plot and from it, read the minimum volume for that reactor network</a:t>
            </a:r>
          </a:p>
          <a:p>
            <a:r>
              <a:rPr lang="en-US"/>
              <a:t>Solving the CSTR design equations requires a guess for the solution</a:t>
            </a:r>
          </a:p>
          <a:p>
            <a:pPr marL="762000" lvl="1"/>
            <a:r>
              <a:rPr lang="en-US"/>
              <a:t>It may be difficult or impossible to find a single guess that works over the whole range of volumes</a:t>
            </a:r>
          </a:p>
          <a:p>
            <a:pPr marL="1206500" lvl="2"/>
            <a:r>
              <a:rPr lang="en-US"/>
              <a:t>Either solve over smaller ranges of volume</a:t>
            </a:r>
          </a:p>
          <a:p>
            <a:pPr marL="1206500" lvl="2"/>
            <a:r>
              <a:rPr lang="en-US"/>
              <a:t>Or write the code so the guesses are varied appropriately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Numerical Solution</a:t>
            </a:r>
          </a:p>
        </p:txBody>
      </p:sp>
      <p:sp>
        <p:nvSpPr>
          <p:cNvPr id="2457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For the single reactors, simply solve the design equations to find V</a:t>
            </a:r>
          </a:p>
          <a:p>
            <a:r>
              <a:rPr lang="en-US"/>
              <a:t>For each reactor network</a:t>
            </a:r>
          </a:p>
          <a:p>
            <a:pPr marL="762000" lvl="1"/>
            <a:r>
              <a:rPr lang="en-US"/>
              <a:t>Pick a range of values for the first reactor volume between zero and the volume of the single reactor found above</a:t>
            </a:r>
          </a:p>
          <a:p>
            <a:pPr marL="762000" lvl="1"/>
            <a:r>
              <a:rPr lang="en-US"/>
              <a:t>For each volume in that range</a:t>
            </a:r>
          </a:p>
          <a:p>
            <a:pPr marL="1206500" lvl="2"/>
            <a:r>
              <a:rPr lang="en-US"/>
              <a:t>Solve the design equations for the first reactor to get molar flow rates of A and B and temperature for stream b in diagrams</a:t>
            </a:r>
          </a:p>
          <a:p>
            <a:pPr marL="1206500" lvl="2"/>
            <a:r>
              <a:rPr lang="en-US"/>
              <a:t>Use those results to solve the design equations for the second reactor to get its volume</a:t>
            </a:r>
          </a:p>
          <a:p>
            <a:pPr marL="1206500" lvl="2"/>
            <a:r>
              <a:rPr lang="en-US"/>
              <a:t>Calculate the total volume and plot it versus the volume of the first reactor</a:t>
            </a:r>
          </a:p>
          <a:p>
            <a:pPr marL="762000" lvl="1"/>
            <a:r>
              <a:rPr lang="en-US"/>
              <a:t>Find the minimum in the plot and from it, read the minimum volume for that reactor network</a:t>
            </a:r>
          </a:p>
          <a:p>
            <a:r>
              <a:rPr lang="en-US"/>
              <a:t>Solving the CSTR design equations requires a guess for the solution</a:t>
            </a:r>
          </a:p>
          <a:p>
            <a:pPr marL="762000" lvl="1"/>
            <a:r>
              <a:rPr lang="en-US"/>
              <a:t>It may be difficult or impossible to find a single guess that works over the whole range of volumes</a:t>
            </a:r>
          </a:p>
          <a:p>
            <a:pPr marL="1206500" lvl="2"/>
            <a:r>
              <a:rPr lang="en-US"/>
              <a:t>Either solve over smaller ranges of volume</a:t>
            </a:r>
          </a:p>
          <a:p>
            <a:pPr marL="1206500" lvl="2"/>
            <a:r>
              <a:rPr lang="en-US"/>
              <a:t>Or write the code so the guesses are varied appropriately </a:t>
            </a:r>
          </a:p>
          <a:p>
            <a:r>
              <a:rPr lang="en-US"/>
              <a:t>Results from smallest to largest</a:t>
            </a:r>
          </a:p>
          <a:p>
            <a:pPr marL="762000" lvl="1"/>
            <a:r>
              <a:rPr lang="en-US"/>
              <a:t>Single CSTR (7.0 L) &gt; 2 CSTRs (2.7 L) &gt; single PFR = PFR before CSTR (1.7 L) &gt; CSTR before PFR (1.5 L)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Volume Plots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600200"/>
            <a:ext cx="5029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600200"/>
            <a:ext cx="5029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5461000"/>
            <a:ext cx="5029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re </a:t>
            </a:r>
            <a:r>
              <a:rPr lang="en-US"/>
              <a:t>Going</a:t>
            </a:r>
          </a:p>
        </p:txBody>
      </p:sp>
      <p:sp>
        <p:nvSpPr>
          <p:cNvPr id="2662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C. Continuous Flow Stirred Tank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D. Plug Flow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25. Reaction Engineering of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26. Analysis of Steady State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27. Analysis of Transient PFRs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28. Choosing a Reactor Type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29. Multiple Reactor Networks</a:t>
            </a:r>
          </a:p>
          <a:p>
            <a:pPr marL="1206500" lvl="2"/>
            <a:r>
              <a:rPr lang="en-US"/>
              <a:t>30. Thermal Back-Mixing in a PFR</a:t>
            </a:r>
          </a:p>
          <a:p>
            <a:pPr marL="1206500" lvl="2"/>
            <a:r>
              <a:rPr lang="en-US"/>
              <a:t>31. Back-Mixing in a PFR via Recycle</a:t>
            </a:r>
          </a:p>
          <a:p>
            <a:pPr marL="1206500" lvl="2"/>
            <a:r>
              <a:rPr lang="en-US"/>
              <a:t>32. Ideal Semi-Batch Reactors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C. Continuous Flow Stirred Tank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D. Plug Flow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25. Reaction Engineering of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26. Analysis of Steady State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27. Analysis of Transient PFRs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28. Choosing a Reactor Type</a:t>
            </a:r>
          </a:p>
          <a:p>
            <a:pPr marL="1206500" lvl="2"/>
            <a:r>
              <a:rPr lang="en-US"/>
              <a:t>29. Multiple Reactor Networks</a:t>
            </a:r>
          </a:p>
          <a:p>
            <a:pPr marL="1206500" lvl="2"/>
            <a:r>
              <a:rPr lang="en-US"/>
              <a:t>30. Thermal Back-Mixing in a PFR</a:t>
            </a:r>
          </a:p>
          <a:p>
            <a:pPr marL="1206500" lvl="2"/>
            <a:r>
              <a:rPr lang="en-US"/>
              <a:t>31. Back-Mixing in a PFR via Recycle</a:t>
            </a:r>
          </a:p>
          <a:p>
            <a:pPr marL="1206500" lvl="2"/>
            <a:r>
              <a:rPr lang="en-US"/>
              <a:t>32. Ideal Semi-Batch Reactors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Reactor Networks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2286000" y="1612900"/>
            <a:ext cx="7874000" cy="7302500"/>
          </a:xfrm>
          <a:ln/>
        </p:spPr>
        <p:txBody>
          <a:bodyPr/>
          <a:lstStyle/>
          <a:p>
            <a:r>
              <a:rPr lang="en-US"/>
              <a:t>Reasons for using multiple reactors</a:t>
            </a:r>
          </a:p>
          <a:p>
            <a:pPr marL="762000" lvl="1"/>
            <a:r>
              <a:rPr lang="en-US"/>
              <a:t>Add capacity to an existing process</a:t>
            </a:r>
          </a:p>
          <a:p>
            <a:pPr marL="762000" lvl="1"/>
            <a:r>
              <a:rPr lang="en-US"/>
              <a:t>Performance Advantages</a:t>
            </a:r>
          </a:p>
          <a:p>
            <a:pPr marL="1206500" lvl="2"/>
            <a:r>
              <a:rPr lang="en-US"/>
              <a:t>Heat management</a:t>
            </a:r>
          </a:p>
          <a:p>
            <a:pPr marL="1206500" lvl="2"/>
            <a:r>
              <a:rPr lang="en-US"/>
              <a:t>More favorable composition vs. space time</a:t>
            </a:r>
          </a:p>
          <a:p>
            <a:r>
              <a:rPr lang="en-US"/>
              <a:t>No difference in model for an individual reactor</a:t>
            </a:r>
          </a:p>
          <a:p>
            <a:pPr marL="762000" lvl="1"/>
            <a:r>
              <a:rPr lang="en-US"/>
              <a:t>Equations may become coupled with those for another reactor</a:t>
            </a:r>
          </a:p>
          <a:p>
            <a:pPr marL="762000" lvl="1"/>
            <a:r>
              <a:rPr lang="en-US"/>
              <a:t>May need additional mole and energy balances at splitting and mixing points</a:t>
            </a:r>
          </a:p>
          <a:p>
            <a:r>
              <a:rPr lang="en-US"/>
              <a:t>General behavior</a:t>
            </a:r>
          </a:p>
          <a:p>
            <a:pPr marL="762000" lvl="1"/>
            <a:r>
              <a:rPr lang="en-US"/>
              <a:t>Two PFRs (of equal diameter) connected in series are equivalent to a single PFR with their combined length provided no heating, cooling or fluid exchange takes place between them</a:t>
            </a:r>
          </a:p>
          <a:p>
            <a:pPr marL="762000" lvl="1"/>
            <a:r>
              <a:rPr lang="en-US"/>
              <a:t>Mixing two streams of unequal conversion generally decreases the performance of a parallel reactor network compared to networks where such mixing does not occur</a:t>
            </a:r>
          </a:p>
          <a:p>
            <a:r>
              <a:rPr lang="en-US"/>
              <a:t>CSTR cascades (CSTRs in series)</a:t>
            </a:r>
          </a:p>
          <a:p>
            <a:pPr marL="762000" lvl="1"/>
            <a:r>
              <a:rPr lang="en-US"/>
              <a:t>As the number of CSTRs in the cascade increases, keeping total volume constant, the cascade performs more and more like a PFR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1003300" y="33655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003300" y="56769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10800000" flipH="1">
            <a:off x="1244600" y="2565400"/>
            <a:ext cx="0" cy="812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rot="10800000" flipH="1">
            <a:off x="1244600" y="4483100"/>
            <a:ext cx="12700" cy="12065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rot="10800000" flipH="1">
            <a:off x="1244600" y="6794500"/>
            <a:ext cx="12700" cy="901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8"/>
          <p:cNvSpPr>
            <a:spLocks/>
          </p:cNvSpPr>
          <p:nvPr/>
        </p:nvSpPr>
        <p:spPr bwMode="auto">
          <a:xfrm>
            <a:off x="795338" y="1847850"/>
            <a:ext cx="9112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Series</a:t>
            </a:r>
          </a:p>
        </p:txBody>
      </p:sp>
      <p:sp>
        <p:nvSpPr>
          <p:cNvPr id="14345" name="Oval 9"/>
          <p:cNvSpPr>
            <a:spLocks/>
          </p:cNvSpPr>
          <p:nvPr/>
        </p:nvSpPr>
        <p:spPr bwMode="auto">
          <a:xfrm>
            <a:off x="660400" y="30988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Oval 10"/>
          <p:cNvSpPr>
            <a:spLocks/>
          </p:cNvSpPr>
          <p:nvPr/>
        </p:nvSpPr>
        <p:spPr bwMode="auto">
          <a:xfrm>
            <a:off x="660400" y="54102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7" name="Rectangle 11"/>
          <p:cNvSpPr>
            <a:spLocks/>
          </p:cNvSpPr>
          <p:nvPr/>
        </p:nvSpPr>
        <p:spPr bwMode="auto">
          <a:xfrm>
            <a:off x="10693400" y="46482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8" name="Rectangle 12"/>
          <p:cNvSpPr>
            <a:spLocks/>
          </p:cNvSpPr>
          <p:nvPr/>
        </p:nvSpPr>
        <p:spPr bwMode="auto">
          <a:xfrm>
            <a:off x="11607800" y="46482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rot="10800000" flipH="1">
            <a:off x="11391900" y="3035300"/>
            <a:ext cx="0" cy="812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0" name="Oval 14"/>
          <p:cNvSpPr>
            <a:spLocks/>
          </p:cNvSpPr>
          <p:nvPr/>
        </p:nvSpPr>
        <p:spPr bwMode="auto">
          <a:xfrm>
            <a:off x="11264900" y="3835400"/>
            <a:ext cx="279400" cy="279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1" name="Oval 15"/>
          <p:cNvSpPr>
            <a:spLocks/>
          </p:cNvSpPr>
          <p:nvPr/>
        </p:nvSpPr>
        <p:spPr bwMode="auto">
          <a:xfrm>
            <a:off x="11264900" y="6273800"/>
            <a:ext cx="279400" cy="279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rot="10800000" flipH="1">
            <a:off x="11391900" y="6565900"/>
            <a:ext cx="0" cy="812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0934700" y="39624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rot="10800000" flipH="1">
            <a:off x="10934700" y="3949700"/>
            <a:ext cx="0" cy="7239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1544300" y="39624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rot="10800000" flipH="1">
            <a:off x="11849100" y="3949700"/>
            <a:ext cx="0" cy="7239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0934700" y="64008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1544300" y="64008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rot="10800000" flipH="1">
            <a:off x="10934700" y="5753100"/>
            <a:ext cx="0" cy="6604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rot="10800000" flipH="1">
            <a:off x="11849100" y="5753100"/>
            <a:ext cx="0" cy="6604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1" name="Rectangle 25"/>
          <p:cNvSpPr>
            <a:spLocks/>
          </p:cNvSpPr>
          <p:nvPr/>
        </p:nvSpPr>
        <p:spPr bwMode="auto">
          <a:xfrm>
            <a:off x="10863263" y="1898650"/>
            <a:ext cx="10699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Parallel</a:t>
            </a:r>
          </a:p>
        </p:txBody>
      </p:sp>
      <p:sp>
        <p:nvSpPr>
          <p:cNvPr id="14362" name="Oval 26"/>
          <p:cNvSpPr>
            <a:spLocks/>
          </p:cNvSpPr>
          <p:nvPr/>
        </p:nvSpPr>
        <p:spPr bwMode="auto">
          <a:xfrm>
            <a:off x="10350500" y="43815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3" name="Oval 27"/>
          <p:cNvSpPr>
            <a:spLocks/>
          </p:cNvSpPr>
          <p:nvPr/>
        </p:nvSpPr>
        <p:spPr bwMode="auto">
          <a:xfrm>
            <a:off x="11264900" y="43815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Advantage of a CSTR Cascade over a Single CSTR</a:t>
            </a:r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4572000" y="2387600"/>
            <a:ext cx="4152900" cy="2159000"/>
            <a:chOff x="0" y="0"/>
            <a:chExt cx="2616" cy="1360"/>
          </a:xfrm>
        </p:grpSpPr>
        <p:sp>
          <p:nvSpPr>
            <p:cNvPr id="15362" name="Rectangle 2"/>
            <p:cNvSpPr>
              <a:spLocks/>
            </p:cNvSpPr>
            <p:nvPr/>
          </p:nvSpPr>
          <p:spPr bwMode="auto">
            <a:xfrm>
              <a:off x="712" y="640"/>
              <a:ext cx="776" cy="7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372" name="Group 12"/>
            <p:cNvGrpSpPr>
              <a:grpSpLocks/>
            </p:cNvGrpSpPr>
            <p:nvPr/>
          </p:nvGrpSpPr>
          <p:grpSpPr bwMode="auto">
            <a:xfrm>
              <a:off x="0" y="0"/>
              <a:ext cx="2616" cy="1360"/>
              <a:chOff x="0" y="0"/>
              <a:chExt cx="2616" cy="1360"/>
            </a:xfrm>
          </p:grpSpPr>
          <p:sp>
            <p:nvSpPr>
              <p:cNvPr id="15363" name="Rectangle 3"/>
              <p:cNvSpPr>
                <a:spLocks/>
              </p:cNvSpPr>
              <p:nvPr/>
            </p:nvSpPr>
            <p:spPr bwMode="auto">
              <a:xfrm>
                <a:off x="704" y="424"/>
                <a:ext cx="800" cy="936"/>
              </a:xfrm>
              <a:prstGeom prst="rect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4" name="Line 4"/>
              <p:cNvSpPr>
                <a:spLocks noChangeShapeType="1"/>
              </p:cNvSpPr>
              <p:nvPr/>
            </p:nvSpPr>
            <p:spPr bwMode="auto">
              <a:xfrm rot="10800000" flipH="1">
                <a:off x="888" y="0"/>
                <a:ext cx="0" cy="424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5" name="Line 5"/>
              <p:cNvSpPr>
                <a:spLocks noChangeShapeType="1"/>
              </p:cNvSpPr>
              <p:nvPr/>
            </p:nvSpPr>
            <p:spPr bwMode="auto">
              <a:xfrm flipH="1">
                <a:off x="1104" y="232"/>
                <a:ext cx="0" cy="848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6" name="Oval 6"/>
              <p:cNvSpPr>
                <a:spLocks/>
              </p:cNvSpPr>
              <p:nvPr/>
            </p:nvSpPr>
            <p:spPr bwMode="auto">
              <a:xfrm>
                <a:off x="888" y="1016"/>
                <a:ext cx="224" cy="112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7" name="Oval 7"/>
              <p:cNvSpPr>
                <a:spLocks/>
              </p:cNvSpPr>
              <p:nvPr/>
            </p:nvSpPr>
            <p:spPr bwMode="auto">
              <a:xfrm>
                <a:off x="1112" y="1016"/>
                <a:ext cx="224" cy="112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0" y="8"/>
                <a:ext cx="888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>
                <a:off x="1728" y="8"/>
                <a:ext cx="888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 rot="10800000" flipH="1">
                <a:off x="1736" y="16"/>
                <a:ext cx="0" cy="632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 rot="10800000" flipH="1">
                <a:off x="1496" y="640"/>
                <a:ext cx="248" cy="8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15396" name="Group 36"/>
          <p:cNvGrpSpPr>
            <a:grpSpLocks/>
          </p:cNvGrpSpPr>
          <p:nvPr/>
        </p:nvGrpSpPr>
        <p:grpSpPr bwMode="auto">
          <a:xfrm>
            <a:off x="3594100" y="5727700"/>
            <a:ext cx="5802313" cy="1524000"/>
            <a:chOff x="0" y="0"/>
            <a:chExt cx="3655" cy="960"/>
          </a:xfrm>
        </p:grpSpPr>
        <p:sp>
          <p:nvSpPr>
            <p:cNvPr id="15374" name="Rectangle 14"/>
            <p:cNvSpPr>
              <a:spLocks/>
            </p:cNvSpPr>
            <p:nvPr/>
          </p:nvSpPr>
          <p:spPr bwMode="auto">
            <a:xfrm>
              <a:off x="512" y="432"/>
              <a:ext cx="536" cy="52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5" name="Rectangle 15"/>
            <p:cNvSpPr>
              <a:spLocks/>
            </p:cNvSpPr>
            <p:nvPr/>
          </p:nvSpPr>
          <p:spPr bwMode="auto">
            <a:xfrm>
              <a:off x="2320" y="432"/>
              <a:ext cx="536" cy="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385" name="Group 25"/>
            <p:cNvGrpSpPr>
              <a:grpSpLocks/>
            </p:cNvGrpSpPr>
            <p:nvPr/>
          </p:nvGrpSpPr>
          <p:grpSpPr bwMode="auto">
            <a:xfrm>
              <a:off x="0" y="0"/>
              <a:ext cx="1847" cy="960"/>
              <a:chOff x="0" y="0"/>
              <a:chExt cx="1847" cy="960"/>
            </a:xfrm>
          </p:grpSpPr>
          <p:sp>
            <p:nvSpPr>
              <p:cNvPr id="15376" name="Rectangle 16"/>
              <p:cNvSpPr>
                <a:spLocks/>
              </p:cNvSpPr>
              <p:nvPr/>
            </p:nvSpPr>
            <p:spPr bwMode="auto">
              <a:xfrm>
                <a:off x="497" y="299"/>
                <a:ext cx="565" cy="661"/>
              </a:xfrm>
              <a:prstGeom prst="rect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627" y="0"/>
                <a:ext cx="0" cy="2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 flipH="1">
                <a:off x="779" y="163"/>
                <a:ext cx="0" cy="5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9" name="Oval 19"/>
              <p:cNvSpPr>
                <a:spLocks/>
              </p:cNvSpPr>
              <p:nvPr/>
            </p:nvSpPr>
            <p:spPr bwMode="auto">
              <a:xfrm>
                <a:off x="627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0" name="Oval 20"/>
              <p:cNvSpPr>
                <a:spLocks/>
              </p:cNvSpPr>
              <p:nvPr/>
            </p:nvSpPr>
            <p:spPr bwMode="auto">
              <a:xfrm>
                <a:off x="785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122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 rot="10800000" flipH="1">
                <a:off x="1226" y="11"/>
                <a:ext cx="0" cy="44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 rot="10800000" flipH="1">
                <a:off x="1056" y="451"/>
                <a:ext cx="176" cy="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15395" name="Group 35"/>
            <p:cNvGrpSpPr>
              <a:grpSpLocks/>
            </p:cNvGrpSpPr>
            <p:nvPr/>
          </p:nvGrpSpPr>
          <p:grpSpPr bwMode="auto">
            <a:xfrm>
              <a:off x="1807" y="0"/>
              <a:ext cx="1848" cy="960"/>
              <a:chOff x="0" y="0"/>
              <a:chExt cx="1847" cy="960"/>
            </a:xfrm>
          </p:grpSpPr>
          <p:sp>
            <p:nvSpPr>
              <p:cNvPr id="15386" name="Rectangle 26"/>
              <p:cNvSpPr>
                <a:spLocks/>
              </p:cNvSpPr>
              <p:nvPr/>
            </p:nvSpPr>
            <p:spPr bwMode="auto">
              <a:xfrm>
                <a:off x="497" y="299"/>
                <a:ext cx="565" cy="661"/>
              </a:xfrm>
              <a:prstGeom prst="rect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 rot="10800000" flipH="1">
                <a:off x="627" y="0"/>
                <a:ext cx="0" cy="2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 flipH="1">
                <a:off x="779" y="163"/>
                <a:ext cx="0" cy="5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9" name="Oval 29"/>
              <p:cNvSpPr>
                <a:spLocks/>
              </p:cNvSpPr>
              <p:nvPr/>
            </p:nvSpPr>
            <p:spPr bwMode="auto">
              <a:xfrm>
                <a:off x="627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0" name="Oval 30"/>
              <p:cNvSpPr>
                <a:spLocks/>
              </p:cNvSpPr>
              <p:nvPr/>
            </p:nvSpPr>
            <p:spPr bwMode="auto">
              <a:xfrm>
                <a:off x="785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>
                <a:off x="122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/>
            </p:nvSpPr>
            <p:spPr bwMode="auto">
              <a:xfrm rot="10800000" flipH="1">
                <a:off x="1226" y="11"/>
                <a:ext cx="0" cy="44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/>
            </p:nvSpPr>
            <p:spPr bwMode="auto">
              <a:xfrm rot="10800000" flipH="1">
                <a:off x="1056" y="451"/>
                <a:ext cx="176" cy="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15397" name="Rectangle 37"/>
          <p:cNvSpPr>
            <a:spLocks/>
          </p:cNvSpPr>
          <p:nvPr/>
        </p:nvSpPr>
        <p:spPr bwMode="auto">
          <a:xfrm>
            <a:off x="9604375" y="3333750"/>
            <a:ext cx="27511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Outlet composition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and temperatures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are equal</a:t>
            </a:r>
          </a:p>
        </p:txBody>
      </p:sp>
      <p:sp>
        <p:nvSpPr>
          <p:cNvPr id="15398" name="Rectangle 38"/>
          <p:cNvSpPr>
            <a:spLocks/>
          </p:cNvSpPr>
          <p:nvPr/>
        </p:nvSpPr>
        <p:spPr bwMode="auto">
          <a:xfrm>
            <a:off x="695325" y="3333750"/>
            <a:ext cx="24828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Inlet composition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and temperatures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are equal</a:t>
            </a:r>
          </a:p>
        </p:txBody>
      </p:sp>
      <p:sp>
        <p:nvSpPr>
          <p:cNvPr id="15399" name="Rectangle 39"/>
          <p:cNvSpPr>
            <a:spLocks/>
          </p:cNvSpPr>
          <p:nvPr/>
        </p:nvSpPr>
        <p:spPr bwMode="auto">
          <a:xfrm>
            <a:off x="10296525" y="5187950"/>
            <a:ext cx="1365250" cy="863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Rates are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Equal</a:t>
            </a:r>
          </a:p>
        </p:txBody>
      </p:sp>
      <p:sp>
        <p:nvSpPr>
          <p:cNvPr id="15400" name="Rectangle 40"/>
          <p:cNvSpPr>
            <a:spLocks/>
          </p:cNvSpPr>
          <p:nvPr/>
        </p:nvSpPr>
        <p:spPr bwMode="auto">
          <a:xfrm>
            <a:off x="4321175" y="7575550"/>
            <a:ext cx="1022350" cy="863600"/>
          </a:xfrm>
          <a:prstGeom prst="rect">
            <a:avLst/>
          </a:pr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Rate is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Higher</a:t>
            </a:r>
          </a:p>
        </p:txBody>
      </p:sp>
      <p:sp>
        <p:nvSpPr>
          <p:cNvPr id="15401" name="Rectangle 41"/>
          <p:cNvSpPr>
            <a:spLocks/>
          </p:cNvSpPr>
          <p:nvPr/>
        </p:nvSpPr>
        <p:spPr bwMode="auto">
          <a:xfrm>
            <a:off x="6027738" y="7886700"/>
            <a:ext cx="467518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Since some of the reaction occurs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at a higher rate with 2 reactors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the total volume is smaller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29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cs typeface="Lucida Grande" charset="0"/>
              </a:rPr>
              <a:t>Consider the irreversible, liquid phase reaction A → B which occurs at constant density. Reactant A is supplied at a rate of 4 L min</a:t>
            </a:r>
            <a:r>
              <a:rPr lang="en-US" baseline="32000"/>
              <a:t>-1</a:t>
            </a:r>
            <a:r>
              <a:rPr lang="en-US"/>
              <a:t> in a concentration of 2 mol L</a:t>
            </a:r>
            <a:r>
              <a:rPr lang="en-US" baseline="32000"/>
              <a:t>-1</a:t>
            </a:r>
            <a:r>
              <a:rPr lang="en-US"/>
              <a:t> and at a temperature of 43 ºC. The heat capacity of the fluid is 0.87 cal mL</a:t>
            </a:r>
            <a:r>
              <a:rPr lang="en-US" baseline="32000"/>
              <a:t>-1</a:t>
            </a:r>
            <a:r>
              <a:rPr lang="en-US"/>
              <a:t> K</a:t>
            </a:r>
            <a:r>
              <a:rPr lang="en-US" baseline="32000"/>
              <a:t>-1</a:t>
            </a:r>
            <a:r>
              <a:rPr lang="en-US"/>
              <a:t> and the heat of reaction is -27.2 kcal mol</a:t>
            </a:r>
            <a:r>
              <a:rPr lang="en-US" baseline="32000"/>
              <a:t>-1</a:t>
            </a:r>
            <a:r>
              <a:rPr lang="en-US"/>
              <a:t>. The reaction is second order in the concentration of A, and the rate coefficient obeys Arrhenius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 with a pre-exponential factor of 6.37 x 10</a:t>
            </a:r>
            <a:r>
              <a:rPr lang="en-US" baseline="32000"/>
              <a:t>9</a:t>
            </a:r>
            <a:r>
              <a:rPr lang="en-US"/>
              <a:t> L mol</a:t>
            </a:r>
            <a:r>
              <a:rPr lang="en-US" baseline="32000"/>
              <a:t>-1</a:t>
            </a:r>
            <a:r>
              <a:rPr lang="en-US"/>
              <a:t> min</a:t>
            </a:r>
            <a:r>
              <a:rPr lang="en-US" baseline="32000"/>
              <a:t>-1</a:t>
            </a:r>
            <a:r>
              <a:rPr lang="en-US"/>
              <a:t> and an activation energy of 14.3 kcal mol</a:t>
            </a:r>
            <a:r>
              <a:rPr lang="en-US" baseline="32000"/>
              <a:t>-1</a:t>
            </a:r>
            <a:r>
              <a:rPr lang="en-US"/>
              <a:t>. It is desired to convert 90% of the reactant to product adiabatically. Consider the following reactor networks: (a) a single CSTR, (b) a single PFR, (c) two CSTRs in series, (d) a CSTR followed in series by a PFR, and (e) a PFR followed in series by a CSTR. Determine which reactor network requires the smallest total reactor volume. (In each of the reactor networks, the two reactors are </a:t>
            </a:r>
            <a:r>
              <a:rPr lang="en-US" i="1" u="sng"/>
              <a:t>not</a:t>
            </a:r>
            <a:r>
              <a:rPr lang="en-US"/>
              <a:t> required to have equal volumes.)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29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cs typeface="Lucida Grande" charset="0"/>
              </a:rPr>
              <a:t>Consider the irreversible, liquid phase reaction A → B which occurs at constant density. Reactant A is supplied at a rate of 4 L min</a:t>
            </a:r>
            <a:r>
              <a:rPr lang="en-US" baseline="32000"/>
              <a:t>-1</a:t>
            </a:r>
            <a:r>
              <a:rPr lang="en-US"/>
              <a:t> in a concentration of 2 mol L</a:t>
            </a:r>
            <a:r>
              <a:rPr lang="en-US" baseline="32000"/>
              <a:t>-1</a:t>
            </a:r>
            <a:r>
              <a:rPr lang="en-US"/>
              <a:t> and at a temperature of 43 ºC. The heat capacity of the fluid is 0.87 cal mL</a:t>
            </a:r>
            <a:r>
              <a:rPr lang="en-US" baseline="32000"/>
              <a:t>-1</a:t>
            </a:r>
            <a:r>
              <a:rPr lang="en-US"/>
              <a:t> K</a:t>
            </a:r>
            <a:r>
              <a:rPr lang="en-US" baseline="32000"/>
              <a:t>-1</a:t>
            </a:r>
            <a:r>
              <a:rPr lang="en-US"/>
              <a:t> and the heat of reaction is -27.2 kcal mol</a:t>
            </a:r>
            <a:r>
              <a:rPr lang="en-US" baseline="32000"/>
              <a:t>-1</a:t>
            </a:r>
            <a:r>
              <a:rPr lang="en-US"/>
              <a:t>. The reaction is second order in the concentration of A, and the rate coefficient obeys Arrhenius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 with a pre-exponential factor of 6.37 x 10</a:t>
            </a:r>
            <a:r>
              <a:rPr lang="en-US" baseline="32000"/>
              <a:t>9</a:t>
            </a:r>
            <a:r>
              <a:rPr lang="en-US"/>
              <a:t> L mol</a:t>
            </a:r>
            <a:r>
              <a:rPr lang="en-US" baseline="32000"/>
              <a:t>-1</a:t>
            </a:r>
            <a:r>
              <a:rPr lang="en-US"/>
              <a:t> min</a:t>
            </a:r>
            <a:r>
              <a:rPr lang="en-US" baseline="32000"/>
              <a:t>-1</a:t>
            </a:r>
            <a:r>
              <a:rPr lang="en-US"/>
              <a:t> and an activation energy of 14.3 kcal mol</a:t>
            </a:r>
            <a:r>
              <a:rPr lang="en-US" baseline="32000"/>
              <a:t>-1</a:t>
            </a:r>
            <a:r>
              <a:rPr lang="en-US"/>
              <a:t>. It is desired to convert 90% of the reactant to product adiabatically. Consider the following reactor networks: (a) a single CSTR, (b) a single PFR, (c) two CSTRs in series, (d) a CSTR followed in series by a PFR, and (e) a PFR followed in series by a CSTR. Determine which reactor network requires the smallest total reactor volume. (In each of the reactor networks, the two reactors are </a:t>
            </a:r>
            <a:r>
              <a:rPr lang="en-US" i="1" u="sng"/>
              <a:t>not</a:t>
            </a:r>
            <a:r>
              <a:rPr lang="en-US"/>
              <a:t> required to have equal volumes.)</a:t>
            </a:r>
          </a:p>
          <a:p>
            <a:endParaRPr lang="en-US"/>
          </a:p>
          <a:p>
            <a:r>
              <a:rPr lang="en-US"/>
              <a:t>Start with a qualitative analysis</a:t>
            </a:r>
          </a:p>
          <a:p>
            <a:pPr marL="760413" lvl="1" indent="-315913"/>
            <a:r>
              <a:rPr lang="en-US"/>
              <a:t>How will the rate change as the space time increases?</a:t>
            </a:r>
          </a:p>
          <a:p>
            <a:pPr marL="760413" lvl="1" indent="-315913"/>
            <a:r>
              <a:rPr lang="en-US"/>
              <a:t>Which of the reactors or reactor networks is better suited to the rate versus conversion profile</a:t>
            </a:r>
          </a:p>
          <a:p>
            <a:pPr marL="1204913" lvl="2" indent="-315913"/>
            <a:r>
              <a:rPr lang="en-US"/>
              <a:t>When the rate is larger, the required volume is smaller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Qualitative Analysis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168400"/>
            <a:ext cx="10464800" cy="7848600"/>
          </a:xfrm>
          <a:ln/>
        </p:spPr>
        <p:txBody>
          <a:bodyPr/>
          <a:lstStyle/>
          <a:p>
            <a:r>
              <a:rPr lang="en-US" dirty="0"/>
              <a:t>The reaction is exothermic and irreversible</a:t>
            </a:r>
          </a:p>
          <a:p>
            <a:pPr marL="762000" lvl="1"/>
            <a:r>
              <a:rPr lang="en-US" dirty="0"/>
              <a:t>As conversion increases, the rate will increase, pass through a maximum and then decrease</a:t>
            </a:r>
          </a:p>
          <a:p>
            <a:r>
              <a:rPr lang="en-US" dirty="0"/>
              <a:t>You </a:t>
            </a:r>
            <a:r>
              <a:rPr lang="en-US" dirty="0" smtClean="0"/>
              <a:t>can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say for sure which reactor or network is preferred because you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know what conversion corresponds to the maximum rate</a:t>
            </a:r>
          </a:p>
          <a:p>
            <a:pPr marL="762000" lvl="1"/>
            <a:r>
              <a:rPr lang="en-US" dirty="0"/>
              <a:t>If the maximum rate occurs near 90% conversion, a single CSTR would probably be best because throughout the reactor, the rate would be high, leading to a smaller volume</a:t>
            </a:r>
          </a:p>
          <a:p>
            <a:pPr marL="762000" lvl="1"/>
            <a:r>
              <a:rPr lang="en-US" dirty="0"/>
              <a:t>If the maximum rate occurs at conversions well below 90%, a CSTR sized to operate at near the maximum rate followed by a PFR would probably be best</a:t>
            </a:r>
          </a:p>
          <a:p>
            <a:r>
              <a:rPr lang="en-US" dirty="0"/>
              <a:t>Note, a PFR always operates right on the rate versus space time (or conversion) curve</a:t>
            </a:r>
          </a:p>
          <a:p>
            <a:pPr marL="762000" lvl="1"/>
            <a:r>
              <a:rPr lang="en-US" dirty="0"/>
              <a:t>In a conversion range where the rate is continually increasing, a CSTR will be smaller</a:t>
            </a:r>
          </a:p>
          <a:p>
            <a:pPr marL="762000" lvl="1"/>
            <a:r>
              <a:rPr lang="en-US" dirty="0"/>
              <a:t>In a conversion range where the rate is continually decreasing, a PFR will be smaller</a:t>
            </a:r>
          </a:p>
          <a:p>
            <a:r>
              <a:rPr lang="en-US" dirty="0"/>
              <a:t>Now proceed to the quantitative analysis of the five cases</a:t>
            </a:r>
          </a:p>
          <a:p>
            <a:pPr marL="762000" lvl="1"/>
            <a:r>
              <a:rPr lang="en-US" dirty="0"/>
              <a:t>Write design equations for each reactor in the network</a:t>
            </a:r>
          </a:p>
          <a:p>
            <a:pPr marL="762000" lvl="1"/>
            <a:r>
              <a:rPr lang="en-US" dirty="0"/>
              <a:t>Identify each flow stream (a, b, c, etc.) and determine whether the molar flows and the temperature are known</a:t>
            </a:r>
          </a:p>
          <a:p>
            <a:pPr marL="762000" lvl="1"/>
            <a:r>
              <a:rPr lang="en-US" dirty="0"/>
              <a:t>Solve the design equations to find the reactor volume or volumes</a:t>
            </a:r>
          </a:p>
          <a:p>
            <a:pPr marL="1206500" lvl="2"/>
            <a:r>
              <a:rPr lang="en-US" dirty="0"/>
              <a:t>When there are two reactors, pick the volume of the first reactor, solve the equations for the total volume and repeat</a:t>
            </a:r>
          </a:p>
          <a:p>
            <a:pPr marL="1206500" lvl="2"/>
            <a:r>
              <a:rPr lang="en-US" dirty="0"/>
              <a:t>Plot the total volume versus the volume of the first reactor to find the minimum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Design Equations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r>
              <a:rPr lang="en-US" dirty="0"/>
              <a:t>Write design equations that can be used to analyze any of the CSTRs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3B3B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6D6D6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E2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Pages>0</Pages>
  <Words>1700</Words>
  <Characters>0</Characters>
  <Application>Microsoft Macintosh PowerPoint</Application>
  <PresentationFormat>Custom</PresentationFormat>
  <Lines>0</Lines>
  <Paragraphs>166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Helvetica</vt:lpstr>
      <vt:lpstr>Heiti SC Light</vt:lpstr>
      <vt:lpstr>Heiti SC Medium</vt:lpstr>
      <vt:lpstr>Lucida Grande</vt:lpstr>
      <vt:lpstr>Gill Sans</vt:lpstr>
      <vt:lpstr>Title &amp; Subtitle</vt:lpstr>
      <vt:lpstr>Title &amp; Bullets</vt:lpstr>
      <vt:lpstr>Title - Top</vt:lpstr>
      <vt:lpstr>Title &amp; Bullets - 2 Column</vt:lpstr>
      <vt:lpstr>Title &amp; Bullets - Right</vt:lpstr>
      <vt:lpstr>Bullets</vt:lpstr>
      <vt:lpstr>Blank</vt:lpstr>
      <vt:lpstr>Title &amp; Bullets - Left</vt:lpstr>
      <vt:lpstr>Photo - Horizontal</vt:lpstr>
      <vt:lpstr>Photo - Vertical</vt:lpstr>
      <vt:lpstr>Title, Bullets &amp; Photo</vt:lpstr>
      <vt:lpstr>A First Course on Kinetics and Reaction Engineering</vt:lpstr>
      <vt:lpstr>Where We’re Going</vt:lpstr>
      <vt:lpstr>Reactor Networks</vt:lpstr>
      <vt:lpstr>Advantage of a CSTR Cascade over a Single CSTR</vt:lpstr>
      <vt:lpstr>Questions?</vt:lpstr>
      <vt:lpstr>Activity 29</vt:lpstr>
      <vt:lpstr>Activity 29</vt:lpstr>
      <vt:lpstr>Qualitative Analysis</vt:lpstr>
      <vt:lpstr>Design Equations</vt:lpstr>
      <vt:lpstr>Design Equations</vt:lpstr>
      <vt:lpstr>Individual Reactors</vt:lpstr>
      <vt:lpstr>Numerical Solution</vt:lpstr>
      <vt:lpstr>Numerical Solution</vt:lpstr>
      <vt:lpstr>Volume Plots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2015-03-17T20:27:06Z</dcterms:modified>
</cp:coreProperties>
</file>