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61" r:id="rId12"/>
    <p:sldId id="257" r:id="rId13"/>
    <p:sldId id="271" r:id="rId14"/>
    <p:sldId id="258" r:id="rId15"/>
    <p:sldId id="259" r:id="rId16"/>
    <p:sldId id="265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52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20390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8592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25281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31985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40741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51259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61431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62102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0110831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616999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19256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9630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948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02585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2640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057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5895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2206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11890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6091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303675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195389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29723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5129630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2467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1114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77592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95104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6118550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25236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10603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5097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5455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66588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709200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296250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3280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55412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1227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5736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5662596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0020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69343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29749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9986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658479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413258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42958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6470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61227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24635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78672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617372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86265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10462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02194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16299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21542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036139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12841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89036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0664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39026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61562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7200707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0210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72849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3125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58961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78066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200139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488281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82243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38026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18134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4842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059676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27727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76909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04720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109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7613394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348121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617134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36370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3612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3408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2068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399914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1779926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6647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2379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8734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792534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0382014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2489228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8006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23518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2196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4580185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86631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317608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5633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75817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71675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61865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2452985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1429673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8897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04145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28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/>
            <a:r>
              <a:rPr lang="en-US"/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Choosing the Type of Reactor to Use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651000"/>
            <a:ext cx="10464800" cy="6616700"/>
          </a:xfrm>
          <a:ln/>
        </p:spPr>
        <p:txBody>
          <a:bodyPr/>
          <a:lstStyle/>
          <a:p>
            <a:r>
              <a:rPr lang="en-US" dirty="0"/>
              <a:t>Safety: are any of the ideal reactor types inherently risky with respect to safe operation?</a:t>
            </a:r>
          </a:p>
          <a:p>
            <a:r>
              <a:rPr lang="en-US" dirty="0"/>
              <a:t>Practicality: can any of the ideal reactor types be eliminated from consideration for practical reasons?</a:t>
            </a:r>
          </a:p>
          <a:p>
            <a:r>
              <a:rPr lang="en-US" dirty="0"/>
              <a:t>Existing technology: is this reaction system, or one that is chemically similar, already being operated commercially?</a:t>
            </a:r>
          </a:p>
          <a:p>
            <a:r>
              <a:rPr lang="en-US" dirty="0"/>
              <a:t>Batch versus Continuous</a:t>
            </a:r>
          </a:p>
          <a:p>
            <a:pPr marL="762000" lvl="1"/>
            <a:r>
              <a:rPr lang="en-US" dirty="0"/>
              <a:t>Batch processing is more labor intensive and costly than continuous</a:t>
            </a:r>
          </a:p>
          <a:p>
            <a:pPr marL="762000" lvl="1"/>
            <a:r>
              <a:rPr lang="en-US" dirty="0"/>
              <a:t>Best for chemicals where the total amount to be produced is small and the price of the product is high</a:t>
            </a:r>
          </a:p>
          <a:p>
            <a:r>
              <a:rPr lang="en-US" dirty="0"/>
              <a:t>Continuous processing</a:t>
            </a:r>
          </a:p>
          <a:p>
            <a:pPr marL="762000" lvl="1"/>
            <a:r>
              <a:rPr lang="en-US" dirty="0"/>
              <a:t>Best when the amount to be processed is large</a:t>
            </a:r>
          </a:p>
          <a:p>
            <a:r>
              <a:rPr lang="en-US" dirty="0"/>
              <a:t>CSTR versus PFR</a:t>
            </a:r>
          </a:p>
          <a:p>
            <a:pPr marL="762000" lvl="1"/>
            <a:r>
              <a:rPr lang="en-US" dirty="0"/>
              <a:t>In a CSTR, the reaction only takes place at the final conditions</a:t>
            </a:r>
          </a:p>
          <a:p>
            <a:pPr marL="1206500" lvl="2"/>
            <a:r>
              <a:rPr lang="en-US" dirty="0"/>
              <a:t>low reactant, high product and final temperature</a:t>
            </a:r>
          </a:p>
          <a:p>
            <a:pPr marL="762000" lvl="1"/>
            <a:r>
              <a:rPr lang="en-US" dirty="0"/>
              <a:t>In a PFR, the reaction starts at the inlet conditions and occurs at continually changing conditions, only reaching the CSTR conditions at the end of processing</a:t>
            </a:r>
          </a:p>
          <a:p>
            <a:pPr marL="1206500" lvl="2"/>
            <a:r>
              <a:rPr lang="en-US" dirty="0"/>
              <a:t>initially high reactant, low product and feed temperature</a:t>
            </a:r>
          </a:p>
          <a:p>
            <a:r>
              <a:rPr lang="en-US" dirty="0"/>
              <a:t>Qualitative analysis </a:t>
            </a:r>
            <a:r>
              <a:rPr lang="en-US" dirty="0" smtClean="0"/>
              <a:t>won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always provide a clear best choice</a:t>
            </a:r>
          </a:p>
          <a:p>
            <a:pPr marL="762000" lvl="1"/>
            <a:r>
              <a:rPr lang="en-US" dirty="0"/>
              <a:t>Perform quantitative analysis of each of the possible choices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28.1</a:t>
            </a:r>
          </a:p>
        </p:txBody>
      </p:sp>
      <p:sp>
        <p:nvSpPr>
          <p:cNvPr id="1638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</a:tabLst>
            </a:pPr>
            <a:r>
              <a:rPr lang="en-US"/>
              <a:t>Irreversible, liquid phase reaction (1) is first order in A with a pre-exponential factor equal to 1 x 10</a:t>
            </a:r>
            <a:r>
              <a:rPr lang="en-US" baseline="32000"/>
              <a:t>8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 and an activation energy of 50 kJ mol</a:t>
            </a:r>
            <a:r>
              <a:rPr lang="en-US" baseline="32000"/>
              <a:t>-1</a:t>
            </a:r>
            <a:r>
              <a:rPr lang="en-US"/>
              <a:t>. It takes place in the solution phase where the density is constant. The reaction is exothermic with a constant heat of reaction equal to -180 kJ mol</a:t>
            </a:r>
            <a:r>
              <a:rPr lang="en-US" baseline="32000"/>
              <a:t>-1</a:t>
            </a:r>
            <a:r>
              <a:rPr lang="en-US"/>
              <a:t>; the solution heat capacity is also constant and equal to 3.95 kJ 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. A reactor is needed to process 300,000 L day</a:t>
            </a:r>
            <a:r>
              <a:rPr lang="en-US" baseline="32000"/>
              <a:t>-1</a:t>
            </a:r>
            <a:r>
              <a:rPr lang="en-US"/>
              <a:t> of a 298 K solution containing A at a concentration of 1 M. For conversions in the range from 20% to 90%, what reactor would you recommend?</a:t>
            </a:r>
          </a:p>
          <a:p>
            <a:pPr marL="0" indent="0">
              <a:buNone/>
              <a:tabLst>
                <a:tab pos="9732963" algn="r"/>
              </a:tabLst>
            </a:pPr>
            <a:r>
              <a:rPr lang="en-US">
                <a:cs typeface="Lucida Grande" charset="0"/>
              </a:rPr>
              <a:t>A → Z</a:t>
            </a:r>
            <a:r>
              <a:rPr lang="en-US"/>
              <a:t>	(1)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28.1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</a:tabLst>
            </a:pPr>
            <a:r>
              <a:rPr lang="en-US" dirty="0"/>
              <a:t>Irreversible, liquid phase reaction (1) is first order in A with a pre-exponential factor equal to 1 x 10</a:t>
            </a:r>
            <a:r>
              <a:rPr lang="en-US" baseline="32000" dirty="0"/>
              <a:t>8</a:t>
            </a:r>
            <a:r>
              <a:rPr lang="en-US" dirty="0"/>
              <a:t> min</a:t>
            </a:r>
            <a:r>
              <a:rPr lang="en-US" baseline="32000" dirty="0"/>
              <a:t>-1</a:t>
            </a:r>
            <a:r>
              <a:rPr lang="en-US" dirty="0"/>
              <a:t> and an activation energy of 50 kJ mol</a:t>
            </a:r>
            <a:r>
              <a:rPr lang="en-US" baseline="32000" dirty="0"/>
              <a:t>-1</a:t>
            </a:r>
            <a:r>
              <a:rPr lang="en-US" dirty="0"/>
              <a:t>. It takes place in the solution phase where the density is constant. The reaction is exothermic with a constant heat of reaction equal to -180 kJ mol</a:t>
            </a:r>
            <a:r>
              <a:rPr lang="en-US" baseline="32000" dirty="0"/>
              <a:t>-1</a:t>
            </a:r>
            <a:r>
              <a:rPr lang="en-US" dirty="0"/>
              <a:t>; the solution heat capacity is also constant and equal to 3.95 kJ L</a:t>
            </a:r>
            <a:r>
              <a:rPr lang="en-US" baseline="32000" dirty="0"/>
              <a:t>-1</a:t>
            </a:r>
            <a:r>
              <a:rPr lang="en-US" dirty="0"/>
              <a:t> K</a:t>
            </a:r>
            <a:r>
              <a:rPr lang="en-US" baseline="32000" dirty="0"/>
              <a:t>-1</a:t>
            </a:r>
            <a:r>
              <a:rPr lang="en-US" dirty="0"/>
              <a:t>. A reactor is needed to process 300,000 L day</a:t>
            </a:r>
            <a:r>
              <a:rPr lang="en-US" baseline="32000" dirty="0"/>
              <a:t>-1</a:t>
            </a:r>
            <a:r>
              <a:rPr lang="en-US" dirty="0"/>
              <a:t> of a 298 K solution containing A at a concentration of 1 M. For conversions in the range from 20% to 90%, what reactor would you recommend?</a:t>
            </a:r>
          </a:p>
          <a:p>
            <a:pPr marL="0" indent="0">
              <a:buNone/>
              <a:tabLst>
                <a:tab pos="9732963" algn="r"/>
              </a:tabLst>
            </a:pPr>
            <a:r>
              <a:rPr lang="en-US" dirty="0">
                <a:cs typeface="Lucida Grande" charset="0"/>
              </a:rPr>
              <a:t>A → Z</a:t>
            </a:r>
            <a:r>
              <a:rPr lang="en-US" dirty="0"/>
              <a:t>	(1)</a:t>
            </a:r>
          </a:p>
          <a:p>
            <a:pPr>
              <a:spcBef>
                <a:spcPts val="10000"/>
              </a:spcBef>
              <a:tabLst>
                <a:tab pos="9732963" algn="r"/>
              </a:tabLst>
            </a:pPr>
            <a:r>
              <a:rPr lang="en-US" dirty="0"/>
              <a:t>The Informational Reading suggests that a good way to start a problem of this kind is by performing a qualitative analysis. 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We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have cost data, so we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 err="1"/>
              <a:t>ll</a:t>
            </a:r>
            <a:r>
              <a:rPr lang="en-US" dirty="0"/>
              <a:t> assume that small reactor volume and minimal external heating/cooling will minimize investment and operating costs</a:t>
            </a:r>
          </a:p>
          <a:p>
            <a:pPr marL="762000" lvl="1">
              <a:tabLst>
                <a:tab pos="9732963" algn="r"/>
              </a:tabLst>
            </a:pPr>
            <a:r>
              <a:rPr lang="en-US" dirty="0"/>
              <a:t>Adiabatic operation eliminates external heating/cooling, so let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first qualitatively analyze how the rate will vary with reaction time (</a:t>
            </a:r>
            <a:r>
              <a:rPr lang="en-US" dirty="0" err="1"/>
              <a:t>i</a:t>
            </a:r>
            <a:r>
              <a:rPr lang="en-US" dirty="0"/>
              <a:t>. e. batch processing time or flow reactor space time)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696</Words>
  <Characters>0</Characters>
  <Application>Microsoft Macintosh PowerPoint</Application>
  <PresentationFormat>Custom</PresentationFormat>
  <Lines>0</Lines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&amp; Bullets - 2 Column</vt:lpstr>
      <vt:lpstr>Title - Top</vt:lpstr>
      <vt:lpstr>Photo - Horizontal</vt:lpstr>
      <vt:lpstr>Blank</vt:lpstr>
      <vt:lpstr>Title &amp; Bullets - Left</vt:lpstr>
      <vt:lpstr>Photo - Vertical</vt:lpstr>
      <vt:lpstr>Title &amp; Bullets - Right</vt:lpstr>
      <vt:lpstr>Title, Bullets &amp; Photo</vt:lpstr>
      <vt:lpstr>A First Course on Kinetics and Reaction Engineering</vt:lpstr>
      <vt:lpstr>Where We’re Going</vt:lpstr>
      <vt:lpstr>Choosing the Type of Reactor to Use</vt:lpstr>
      <vt:lpstr>Questions?</vt:lpstr>
      <vt:lpstr>Activity 28.1</vt:lpstr>
      <vt:lpstr>Activity 28.1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2015-03-05T12:59:58Z</dcterms:modified>
</cp:coreProperties>
</file>