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61" r:id="rId13"/>
    <p:sldId id="257" r:id="rId14"/>
    <p:sldId id="271" r:id="rId15"/>
    <p:sldId id="258" r:id="rId16"/>
    <p:sldId id="259" r:id="rId17"/>
    <p:sldId id="260" r:id="rId18"/>
    <p:sldId id="264" r:id="rId19"/>
    <p:sldId id="266" r:id="rId20"/>
    <p:sldId id="267" r:id="rId21"/>
    <p:sldId id="268" r:id="rId22"/>
    <p:sldId id="269" r:id="rId23"/>
    <p:sldId id="270" r:id="rId24"/>
    <p:sldId id="265" r:id="rId25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52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20390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85926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21969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86631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7317608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5633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75817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71675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618651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2452985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1429673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8897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89485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04145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25281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31985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8407417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51259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61431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62102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0110831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616999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31925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26400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96301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02585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90578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135895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22064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11890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60913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8303675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195389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2972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5129630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2467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1114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77592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95104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6118550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25236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10603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50979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54554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066588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2709200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8296250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32802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55412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1227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57362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5662596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0020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69343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29749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9986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658479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413258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142958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64706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61227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1093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17974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999076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03320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9079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02194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58598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869610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0981964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3361297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07395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77669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24635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78672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617372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86265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72849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10462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16299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21542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036139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1312841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89036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0664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39026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61562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720070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277278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02100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31254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58961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780664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2001397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5488281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8224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38026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18134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4842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399914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0596769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76909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04720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1091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7613394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9348121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6171349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36370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36123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3408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4580185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20687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1779926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6647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23798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8734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792534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0382014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2489228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58006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2351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6" Type="http://schemas.openxmlformats.org/officeDocument/2006/relationships/image" Target="../media/image7.emf"/><Relationship Id="rId7" Type="http://schemas.openxmlformats.org/officeDocument/2006/relationships/image" Target="../media/image8.emf"/><Relationship Id="rId8" Type="http://schemas.openxmlformats.org/officeDocument/2006/relationships/image" Target="../media/image9.emf"/><Relationship Id="rId9" Type="http://schemas.openxmlformats.org/officeDocument/2006/relationships/image" Target="../media/image10.emf"/><Relationship Id="rId10" Type="http://schemas.openxmlformats.org/officeDocument/2006/relationships/image" Target="../media/image11.emf"/><Relationship Id="rId11" Type="http://schemas.openxmlformats.org/officeDocument/2006/relationships/image" Target="../media/image12.emf"/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28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Order of Magnitude Analysis</a:t>
            </a:r>
          </a:p>
        </p:txBody>
      </p:sp>
      <p:sp>
        <p:nvSpPr>
          <p:cNvPr id="21506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498600"/>
            <a:ext cx="10464800" cy="7416800"/>
          </a:xfrm>
          <a:ln/>
        </p:spPr>
        <p:txBody>
          <a:bodyPr/>
          <a:lstStyle/>
          <a:p>
            <a:r>
              <a:rPr lang="en-US"/>
              <a:t>Rate of reaction at the PFR inlet</a:t>
            </a:r>
          </a:p>
          <a:p>
            <a:pPr marL="762000" lvl="1">
              <a:spcBef>
                <a:spcPts val="20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2400"/>
              </a:spcBef>
            </a:pPr>
            <a:r>
              <a:rPr lang="en-US"/>
              <a:t>this is 17% of the original A per minute, and certainly is large enough for adiabatic operation</a:t>
            </a:r>
          </a:p>
          <a:p>
            <a:r>
              <a:rPr lang="en-US"/>
              <a:t>Time per batch at the initial rate</a:t>
            </a:r>
          </a:p>
          <a:p>
            <a:pPr marL="762000" lvl="1"/>
            <a:r>
              <a:rPr lang="en-US"/>
              <a:t>for 20% conversion slightly over 1 minute</a:t>
            </a:r>
          </a:p>
          <a:p>
            <a:pPr marL="762000" lvl="1"/>
            <a:r>
              <a:rPr lang="en-US"/>
              <a:t>for 90% conversion, approximately 5 and ¼ minutes</a:t>
            </a:r>
          </a:p>
          <a:p>
            <a:pPr marL="762000" lvl="1"/>
            <a:r>
              <a:rPr lang="en-US"/>
              <a:t>batch reaction times this short may not be practical</a:t>
            </a:r>
          </a:p>
          <a:p>
            <a:pPr marL="1206500" lvl="2"/>
            <a:r>
              <a:rPr lang="en-US"/>
              <a:t>batch to batch consistency may be difficult to maintain</a:t>
            </a:r>
          </a:p>
          <a:p>
            <a:pPr marL="1206500" lvl="2"/>
            <a:r>
              <a:rPr lang="en-US"/>
              <a:t>turnaround time will likely be much longer than reaction time suggesting high labor costs</a:t>
            </a:r>
          </a:p>
          <a:p>
            <a:pPr marL="762000" lvl="1"/>
            <a:r>
              <a:rPr lang="en-US"/>
              <a:t>using a batch reactor may be feasible, but should not be recommended</a:t>
            </a:r>
          </a:p>
          <a:p>
            <a:r>
              <a:rPr lang="en-US"/>
              <a:t>To identify when a PFR is recommended and when a CSTR is recommended a quantitative analysis of each will be needed</a:t>
            </a:r>
          </a:p>
          <a:p>
            <a:pPr marL="762000" lvl="1"/>
            <a:r>
              <a:rPr lang="en-US"/>
              <a:t>Calculate and plot the reactor volume versus conversion for each reactor</a:t>
            </a:r>
          </a:p>
          <a:p>
            <a:pPr marL="762000" lvl="1"/>
            <a:r>
              <a:rPr lang="en-US"/>
              <a:t>Determine the conversion where the two lines cross</a:t>
            </a:r>
          </a:p>
          <a:p>
            <a:pPr marL="1206500" lvl="2"/>
            <a:r>
              <a:rPr lang="en-US"/>
              <a:t>On the basis of the qualitative analysis, at smaller conversions, the CSTR line is expected to lie below the PFR line</a:t>
            </a:r>
          </a:p>
          <a:p>
            <a:pPr marL="1651000" lvl="3"/>
            <a:r>
              <a:rPr lang="en-US"/>
              <a:t>a CSTR should be recommended</a:t>
            </a:r>
          </a:p>
          <a:p>
            <a:pPr marL="1206500" lvl="2"/>
            <a:r>
              <a:rPr lang="en-US"/>
              <a:t>At larger conversions, the PFR line is expected to lie below the CSTR line</a:t>
            </a:r>
          </a:p>
          <a:p>
            <a:pPr marL="1651000" lvl="3"/>
            <a:r>
              <a:rPr lang="en-US"/>
              <a:t>a PFR should be recommended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1935163"/>
            <a:ext cx="3898900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Quantitative Analysis</a:t>
            </a:r>
          </a:p>
        </p:txBody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Read through the problem and assign correct variable symbol to each quantity given</a:t>
            </a:r>
          </a:p>
          <a:p>
            <a:r>
              <a:rPr lang="en-US"/>
              <a:t>For the reactor type being analyzed</a:t>
            </a:r>
          </a:p>
          <a:p>
            <a:pPr marL="762000" lvl="1"/>
            <a:r>
              <a:rPr lang="en-US"/>
              <a:t>Write mole balances on A and Z and an energy balance (ignore PFR pressure drop)</a:t>
            </a:r>
          </a:p>
          <a:p>
            <a:pPr marL="1206500" lvl="2"/>
            <a:r>
              <a:rPr lang="en-US"/>
              <a:t>Eliminate zero-valued terms, expand all summations and continuous products</a:t>
            </a:r>
          </a:p>
          <a:p>
            <a:pPr marL="762000" lvl="1"/>
            <a:r>
              <a:rPr lang="en-US"/>
              <a:t>Identify, as appropriate, unknowns, independent variables and dependent variables</a:t>
            </a:r>
          </a:p>
          <a:p>
            <a:pPr marL="762000" lvl="1"/>
            <a:r>
              <a:rPr lang="en-US"/>
              <a:t>Determine the type of equations to be solved and what you will need to provide in order to solve them numerically</a:t>
            </a:r>
          </a:p>
          <a:p>
            <a:pPr marL="1206500" lvl="2"/>
            <a:r>
              <a:rPr lang="en-US"/>
              <a:t>Calculate (or list) any values that will be needed</a:t>
            </a:r>
          </a:p>
          <a:p>
            <a:pPr marL="1206500" lvl="2"/>
            <a:r>
              <a:rPr lang="en-US"/>
              <a:t>Write any additional equations that will be needed</a:t>
            </a:r>
          </a:p>
          <a:p>
            <a:r>
              <a:rPr lang="en-US"/>
              <a:t>Solve the equations numerically</a:t>
            </a:r>
          </a:p>
          <a:p>
            <a:r>
              <a:rPr lang="en-US"/>
              <a:t>Use the solution to plot reactor volume versus conversion, per the preceding slide</a:t>
            </a:r>
          </a:p>
          <a:p>
            <a:r>
              <a:rPr lang="en-US"/>
              <a:t>Repeat for the other reactor and determine the conversion where the plots cross</a:t>
            </a:r>
          </a:p>
          <a:p>
            <a:pPr marL="762000" lvl="1"/>
            <a:r>
              <a:rPr lang="en-US"/>
              <a:t>Check that the results agree with the qualitative analysis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Known constants: </a:t>
            </a:r>
            <a:r>
              <a:rPr lang="en-US" i="1"/>
              <a:t>k</a:t>
            </a:r>
            <a:r>
              <a:rPr lang="en-US" baseline="-6000"/>
              <a:t>0</a:t>
            </a:r>
            <a:r>
              <a:rPr lang="en-US"/>
              <a:t> = 1 x 10</a:t>
            </a:r>
            <a:r>
              <a:rPr lang="en-US" baseline="32000"/>
              <a:t>8</a:t>
            </a:r>
            <a:r>
              <a:rPr lang="en-US"/>
              <a:t> min</a:t>
            </a:r>
            <a:r>
              <a:rPr lang="en-US" baseline="32000"/>
              <a:t>-1</a:t>
            </a:r>
            <a:r>
              <a:rPr lang="en-US"/>
              <a:t>, </a:t>
            </a:r>
            <a:r>
              <a:rPr lang="en-US" i="1"/>
              <a:t>E</a:t>
            </a:r>
            <a:r>
              <a:rPr lang="en-US"/>
              <a:t> = 50 kJ mol</a:t>
            </a:r>
            <a:r>
              <a:rPr lang="en-US" baseline="32000"/>
              <a:t>-1</a:t>
            </a:r>
            <a:r>
              <a:rPr lang="en-US"/>
              <a:t>, Δ</a:t>
            </a:r>
            <a:r>
              <a:rPr lang="en-US" i="1"/>
              <a:t>H</a:t>
            </a:r>
            <a:r>
              <a:rPr lang="en-US"/>
              <a:t> = -180 kJ mol</a:t>
            </a:r>
            <a:r>
              <a:rPr lang="en-US" baseline="32000"/>
              <a:t>-1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 i="1" baseline="-6000"/>
              <a:t>p</a:t>
            </a:r>
            <a:r>
              <a:rPr lang="en-US"/>
              <a:t> = 3.95 kJ L</a:t>
            </a:r>
            <a:r>
              <a:rPr lang="en-US" baseline="32000"/>
              <a:t>-1</a:t>
            </a:r>
            <a:r>
              <a:rPr lang="en-US"/>
              <a:t> K</a:t>
            </a:r>
            <a:r>
              <a:rPr lang="en-US" baseline="32000"/>
              <a:t>-1</a:t>
            </a:r>
            <a:r>
              <a:rPr lang="en-US"/>
              <a:t>, </a:t>
            </a:r>
            <a:r>
              <a:rPr lang="en-US" i="1"/>
              <a:t>T</a:t>
            </a:r>
            <a:r>
              <a:rPr lang="en-US" baseline="32000"/>
              <a:t>0</a:t>
            </a:r>
            <a:r>
              <a:rPr lang="en-US"/>
              <a:t> = 298 K, </a:t>
            </a:r>
            <a:r>
              <a:rPr lang="en-US" i="1"/>
              <a:t>C</a:t>
            </a:r>
            <a:r>
              <a:rPr lang="en-US" i="1" baseline="-6000"/>
              <a:t>A</a:t>
            </a:r>
            <a:r>
              <a:rPr lang="en-US" baseline="32000"/>
              <a:t>0</a:t>
            </a:r>
            <a:r>
              <a:rPr lang="en-US"/>
              <a:t> = 1 mol L-1, </a:t>
            </a:r>
            <a:r>
              <a:rPr lang="en-US" i="1"/>
              <a:t>f</a:t>
            </a:r>
            <a:r>
              <a:rPr lang="en-US" i="1" baseline="-6000"/>
              <a:t>A</a:t>
            </a:r>
            <a:r>
              <a:rPr lang="en-US"/>
              <a:t> = 0.2 to 0.9, </a:t>
            </a:r>
            <a:r>
              <a:rPr lang="en-US" i="1"/>
              <a:t>ṅ</a:t>
            </a:r>
            <a:r>
              <a:rPr lang="en-US" i="1" baseline="-6000"/>
              <a:t>Z</a:t>
            </a:r>
            <a:r>
              <a:rPr lang="en-US" baseline="32000"/>
              <a:t>0</a:t>
            </a:r>
            <a:r>
              <a:rPr lang="en-US"/>
              <a:t> = 0 and                300,000 L day</a:t>
            </a:r>
            <a:r>
              <a:rPr lang="en-US" baseline="32000"/>
              <a:t>-1</a:t>
            </a:r>
            <a:endParaRPr lang="en-US"/>
          </a:p>
          <a:p>
            <a:r>
              <a:rPr lang="en-US"/>
              <a:t>Universal and calculated constants: </a:t>
            </a:r>
            <a:r>
              <a:rPr lang="en-US" i="1"/>
              <a:t>R</a:t>
            </a:r>
            <a:r>
              <a:rPr lang="en-US"/>
              <a:t> = 8.3145 J mol</a:t>
            </a:r>
            <a:r>
              <a:rPr lang="en-US" baseline="32000"/>
              <a:t>-1</a:t>
            </a:r>
            <a:r>
              <a:rPr lang="en-US"/>
              <a:t> K</a:t>
            </a:r>
            <a:r>
              <a:rPr lang="en-US" baseline="32000"/>
              <a:t>-1</a:t>
            </a:r>
            <a:r>
              <a:rPr lang="en-US"/>
              <a:t> and </a:t>
            </a:r>
          </a:p>
          <a:p>
            <a:r>
              <a:rPr lang="en-US"/>
              <a:t>Mole and energy balances</a:t>
            </a:r>
          </a:p>
          <a:p>
            <a:r>
              <a:rPr lang="en-US"/>
              <a:t> </a:t>
            </a:r>
          </a:p>
          <a:p>
            <a:pPr marL="762000" lvl="1"/>
            <a:r>
              <a:rPr lang="en-US"/>
              <a:t> </a:t>
            </a:r>
          </a:p>
          <a:p>
            <a:pPr marL="762000" lvl="1"/>
            <a:r>
              <a:rPr lang="en-US"/>
              <a:t>To solve numerically you need</a:t>
            </a:r>
          </a:p>
          <a:p>
            <a:pPr marL="1206500" lvl="2"/>
            <a:r>
              <a:rPr lang="en-US"/>
              <a:t> 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38238"/>
            <a:ext cx="12573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1900" y="1574800"/>
            <a:ext cx="1422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3" y="2552700"/>
            <a:ext cx="405288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3" y="3797300"/>
            <a:ext cx="4052887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16500"/>
            <a:ext cx="544830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286000"/>
            <a:ext cx="3200400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700" y="3302000"/>
            <a:ext cx="300990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400" y="4394200"/>
            <a:ext cx="3670300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2" name="Rectangle 10"/>
          <p:cNvSpPr>
            <a:spLocks/>
          </p:cNvSpPr>
          <p:nvPr/>
        </p:nvSpPr>
        <p:spPr bwMode="auto">
          <a:xfrm>
            <a:off x="1727200" y="5880100"/>
            <a:ext cx="42481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Non-linear algebraic equations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8470900" y="5880100"/>
            <a:ext cx="253523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Initial value ODEs</a:t>
            </a:r>
          </a:p>
        </p:txBody>
      </p:sp>
      <p:sp>
        <p:nvSpPr>
          <p:cNvPr id="23564" name="Rectangle 12"/>
          <p:cNvSpPr>
            <a:spLocks/>
          </p:cNvSpPr>
          <p:nvPr/>
        </p:nvSpPr>
        <p:spPr bwMode="auto">
          <a:xfrm>
            <a:off x="2025650" y="6330950"/>
            <a:ext cx="24304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Unknowns: V,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Z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and T</a:t>
            </a: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543800" y="6337300"/>
            <a:ext cx="42481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Independent: V; Dependent: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,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Z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and T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393950" y="7054850"/>
            <a:ext cx="3278188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Code to evaluate the equations</a:t>
            </a:r>
          </a:p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above, given the unknowns</a:t>
            </a:r>
          </a:p>
        </p:txBody>
      </p:sp>
      <p:pic>
        <p:nvPicPr>
          <p:cNvPr id="23567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7891463"/>
            <a:ext cx="28241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8" name="Rectangle 16"/>
          <p:cNvSpPr>
            <a:spLocks/>
          </p:cNvSpPr>
          <p:nvPr/>
        </p:nvSpPr>
        <p:spPr bwMode="auto">
          <a:xfrm>
            <a:off x="7886700" y="7073900"/>
            <a:ext cx="46212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Initial values: V = 0,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  <a:r>
              <a:rPr lang="en-US" sz="1800" baseline="32000">
                <a:solidFill>
                  <a:schemeClr val="tx1"/>
                </a:solidFill>
                <a:ea typeface="ＭＳ Ｐゴシック" charset="0"/>
                <a:cs typeface="Helvetica" charset="0"/>
              </a:rPr>
              <a:t>0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,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Z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Z</a:t>
            </a:r>
            <a:r>
              <a:rPr lang="en-US" sz="1800" baseline="32000">
                <a:solidFill>
                  <a:schemeClr val="tx1"/>
                </a:solidFill>
                <a:ea typeface="ＭＳ Ｐゴシック" charset="0"/>
                <a:cs typeface="Helvetica" charset="0"/>
              </a:rPr>
              <a:t>0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, T = T</a:t>
            </a:r>
            <a:r>
              <a:rPr lang="en-US" sz="1800" baseline="32000">
                <a:solidFill>
                  <a:schemeClr val="tx1"/>
                </a:solidFill>
                <a:ea typeface="ＭＳ Ｐゴシック" charset="0"/>
                <a:cs typeface="Helvetica" charset="0"/>
              </a:rPr>
              <a:t>0</a:t>
            </a:r>
          </a:p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Final value: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ṅ</a:t>
            </a:r>
            <a:r>
              <a:rPr lang="en-US" sz="1800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  <a:r>
              <a:rPr lang="en-US" sz="1800" baseline="32000">
                <a:solidFill>
                  <a:schemeClr val="tx1"/>
                </a:solidFill>
                <a:ea typeface="ＭＳ Ｐゴシック" charset="0"/>
                <a:cs typeface="Helvetica" charset="0"/>
              </a:rPr>
              <a:t>0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(1 - </a:t>
            </a:r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f</a:t>
            </a:r>
            <a:r>
              <a:rPr lang="en-US" sz="1800" i="1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)</a:t>
            </a:r>
          </a:p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Code to evaluate derivatives above, given </a:t>
            </a:r>
          </a:p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independent and dependent variables</a:t>
            </a:r>
          </a:p>
        </p:txBody>
      </p:sp>
      <p:sp>
        <p:nvSpPr>
          <p:cNvPr id="23569" name="Rectangle 17"/>
          <p:cNvSpPr>
            <a:spLocks/>
          </p:cNvSpPr>
          <p:nvPr/>
        </p:nvSpPr>
        <p:spPr bwMode="auto">
          <a:xfrm>
            <a:off x="7543800" y="6699250"/>
            <a:ext cx="31765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To solve numerically you need</a:t>
            </a:r>
          </a:p>
        </p:txBody>
      </p:sp>
      <p:pic>
        <p:nvPicPr>
          <p:cNvPr id="23570" name="Picture 1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8267700"/>
            <a:ext cx="1003300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Volume vs. Conversion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600" y="1790700"/>
            <a:ext cx="822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2560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28. Choosing a Reactor Type</a:t>
            </a:r>
          </a:p>
          <a:p>
            <a:pPr marL="1206500" lvl="2"/>
            <a:r>
              <a:rPr lang="en-US"/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/>
            <a:r>
              <a:rPr lang="en-US"/>
              <a:t>28. Choosing a Reactor Type</a:t>
            </a:r>
          </a:p>
          <a:p>
            <a:pPr marL="1206500" lvl="2"/>
            <a:r>
              <a:rPr lang="en-US"/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Choosing the Type of Reactor to Use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651000"/>
            <a:ext cx="10464800" cy="6616700"/>
          </a:xfrm>
          <a:ln/>
        </p:spPr>
        <p:txBody>
          <a:bodyPr/>
          <a:lstStyle/>
          <a:p>
            <a:r>
              <a:rPr lang="en-US" dirty="0"/>
              <a:t>Safety: are any of the ideal reactor types inherently risky with respect to safe operation?</a:t>
            </a:r>
          </a:p>
          <a:p>
            <a:r>
              <a:rPr lang="en-US" dirty="0"/>
              <a:t>Practicality: can any of the ideal reactor types be eliminated from consideration for practical reasons?</a:t>
            </a:r>
          </a:p>
          <a:p>
            <a:r>
              <a:rPr lang="en-US" dirty="0"/>
              <a:t>Existing technology: is this reaction system, or one that is chemically similar, already being operated commercially?</a:t>
            </a:r>
          </a:p>
          <a:p>
            <a:r>
              <a:rPr lang="en-US" dirty="0"/>
              <a:t>Batch versus Continuous</a:t>
            </a:r>
          </a:p>
          <a:p>
            <a:pPr marL="762000" lvl="1"/>
            <a:r>
              <a:rPr lang="en-US" dirty="0"/>
              <a:t>Batch processing is more labor intensive and costly than continuous</a:t>
            </a:r>
          </a:p>
          <a:p>
            <a:pPr marL="762000" lvl="1"/>
            <a:r>
              <a:rPr lang="en-US" dirty="0"/>
              <a:t>Best for chemicals where the total amount to be produced is small and the price of the product is high</a:t>
            </a:r>
          </a:p>
          <a:p>
            <a:r>
              <a:rPr lang="en-US" dirty="0"/>
              <a:t>Continuous processing</a:t>
            </a:r>
          </a:p>
          <a:p>
            <a:pPr marL="762000" lvl="1"/>
            <a:r>
              <a:rPr lang="en-US" dirty="0"/>
              <a:t>Best when the amount to be processed is large</a:t>
            </a:r>
          </a:p>
          <a:p>
            <a:r>
              <a:rPr lang="en-US" dirty="0"/>
              <a:t>CSTR versus PFR</a:t>
            </a:r>
          </a:p>
          <a:p>
            <a:pPr marL="762000" lvl="1"/>
            <a:r>
              <a:rPr lang="en-US" dirty="0"/>
              <a:t>In a CSTR, the reaction only takes place at the final conditions</a:t>
            </a:r>
          </a:p>
          <a:p>
            <a:pPr marL="1206500" lvl="2"/>
            <a:r>
              <a:rPr lang="en-US" dirty="0"/>
              <a:t>low reactant, high product and final temperature</a:t>
            </a:r>
          </a:p>
          <a:p>
            <a:pPr marL="762000" lvl="1"/>
            <a:r>
              <a:rPr lang="en-US" dirty="0"/>
              <a:t>In a PFR, the reaction starts at the inlet conditions and occurs at continually changing conditions, only reaching the CSTR conditions at the end of processing</a:t>
            </a:r>
          </a:p>
          <a:p>
            <a:pPr marL="1206500" lvl="2"/>
            <a:r>
              <a:rPr lang="en-US" dirty="0"/>
              <a:t>initially high reactant, low product and feed temperature</a:t>
            </a:r>
          </a:p>
          <a:p>
            <a:r>
              <a:rPr lang="en-US" dirty="0"/>
              <a:t>Qualitative analysis </a:t>
            </a:r>
            <a:r>
              <a:rPr lang="en-US" dirty="0" smtClean="0"/>
              <a:t>won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always provide a clear best choice</a:t>
            </a:r>
          </a:p>
          <a:p>
            <a:pPr marL="762000" lvl="1"/>
            <a:r>
              <a:rPr lang="en-US" dirty="0"/>
              <a:t>Perform quantitative analysis of each of the possible choices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28.1</a:t>
            </a:r>
          </a:p>
        </p:txBody>
      </p:sp>
      <p:sp>
        <p:nvSpPr>
          <p:cNvPr id="1638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</a:tabLst>
            </a:pPr>
            <a:r>
              <a:rPr lang="en-US"/>
              <a:t>Irreversible, liquid phase reaction (1) is first order in A with a pre-exponential factor equal to 1 x 10</a:t>
            </a:r>
            <a:r>
              <a:rPr lang="en-US" baseline="32000"/>
              <a:t>8</a:t>
            </a:r>
            <a:r>
              <a:rPr lang="en-US"/>
              <a:t> min</a:t>
            </a:r>
            <a:r>
              <a:rPr lang="en-US" baseline="32000"/>
              <a:t>-1</a:t>
            </a:r>
            <a:r>
              <a:rPr lang="en-US"/>
              <a:t> and an activation energy of 50 kJ mol</a:t>
            </a:r>
            <a:r>
              <a:rPr lang="en-US" baseline="32000"/>
              <a:t>-1</a:t>
            </a:r>
            <a:r>
              <a:rPr lang="en-US"/>
              <a:t>. It takes place in the solution phase where the density is constant. The reaction is exothermic with a constant heat of reaction equal to -180 kJ mol</a:t>
            </a:r>
            <a:r>
              <a:rPr lang="en-US" baseline="32000"/>
              <a:t>-1</a:t>
            </a:r>
            <a:r>
              <a:rPr lang="en-US"/>
              <a:t>; the solution heat capacity is also constant and equal to 3.95 kJ L</a:t>
            </a:r>
            <a:r>
              <a:rPr lang="en-US" baseline="32000"/>
              <a:t>-1</a:t>
            </a:r>
            <a:r>
              <a:rPr lang="en-US"/>
              <a:t> K</a:t>
            </a:r>
            <a:r>
              <a:rPr lang="en-US" baseline="32000"/>
              <a:t>-1</a:t>
            </a:r>
            <a:r>
              <a:rPr lang="en-US"/>
              <a:t>. A reactor is needed to process 300,000 L day</a:t>
            </a:r>
            <a:r>
              <a:rPr lang="en-US" baseline="32000"/>
              <a:t>-1</a:t>
            </a:r>
            <a:r>
              <a:rPr lang="en-US"/>
              <a:t> of a 298 K solution containing A at a concentration of 1 M. For conversions in the range from 20% to 90%, what reactor would you recommend?</a:t>
            </a:r>
          </a:p>
          <a:p>
            <a:pPr marL="0" indent="0">
              <a:buNone/>
              <a:tabLst>
                <a:tab pos="9732963" algn="r"/>
              </a:tabLst>
            </a:pPr>
            <a:r>
              <a:rPr lang="en-US">
                <a:cs typeface="Lucida Grande" charset="0"/>
              </a:rPr>
              <a:t>A → Z</a:t>
            </a:r>
            <a:r>
              <a:rPr lang="en-US"/>
              <a:t>	(1)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28.1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</a:tabLst>
            </a:pPr>
            <a:r>
              <a:rPr lang="en-US" dirty="0"/>
              <a:t>Irreversible, liquid phase reaction (1) is first order in A with a pre-exponential factor equal to 1 x 10</a:t>
            </a:r>
            <a:r>
              <a:rPr lang="en-US" baseline="32000" dirty="0"/>
              <a:t>8</a:t>
            </a:r>
            <a:r>
              <a:rPr lang="en-US" dirty="0"/>
              <a:t> min</a:t>
            </a:r>
            <a:r>
              <a:rPr lang="en-US" baseline="32000" dirty="0"/>
              <a:t>-1</a:t>
            </a:r>
            <a:r>
              <a:rPr lang="en-US" dirty="0"/>
              <a:t> and an activation energy of 50 kJ mol</a:t>
            </a:r>
            <a:r>
              <a:rPr lang="en-US" baseline="32000" dirty="0"/>
              <a:t>-1</a:t>
            </a:r>
            <a:r>
              <a:rPr lang="en-US" dirty="0"/>
              <a:t>. It takes place in the solution phase where the density is constant. The reaction is exothermic with a constant heat of reaction equal to -180 kJ mol</a:t>
            </a:r>
            <a:r>
              <a:rPr lang="en-US" baseline="32000" dirty="0"/>
              <a:t>-1</a:t>
            </a:r>
            <a:r>
              <a:rPr lang="en-US" dirty="0"/>
              <a:t>; the solution heat capacity is also constant and equal to 3.95 kJ L</a:t>
            </a:r>
            <a:r>
              <a:rPr lang="en-US" baseline="32000" dirty="0"/>
              <a:t>-1</a:t>
            </a:r>
            <a:r>
              <a:rPr lang="en-US" dirty="0"/>
              <a:t> K</a:t>
            </a:r>
            <a:r>
              <a:rPr lang="en-US" baseline="32000" dirty="0"/>
              <a:t>-1</a:t>
            </a:r>
            <a:r>
              <a:rPr lang="en-US" dirty="0"/>
              <a:t>. A reactor is needed to process 300,000 L day</a:t>
            </a:r>
            <a:r>
              <a:rPr lang="en-US" baseline="32000" dirty="0"/>
              <a:t>-1</a:t>
            </a:r>
            <a:r>
              <a:rPr lang="en-US" dirty="0"/>
              <a:t> of a 298 K solution containing A at a concentration of 1 M. For conversions in the range from 20% to 90%, what reactor would you recommend?</a:t>
            </a:r>
          </a:p>
          <a:p>
            <a:pPr marL="0" indent="0">
              <a:buNone/>
              <a:tabLst>
                <a:tab pos="9732963" algn="r"/>
              </a:tabLst>
            </a:pPr>
            <a:r>
              <a:rPr lang="en-US" dirty="0">
                <a:cs typeface="Lucida Grande" charset="0"/>
              </a:rPr>
              <a:t>A → Z</a:t>
            </a:r>
            <a:r>
              <a:rPr lang="en-US" dirty="0"/>
              <a:t>	(1)</a:t>
            </a:r>
          </a:p>
          <a:p>
            <a:pPr>
              <a:spcBef>
                <a:spcPts val="10000"/>
              </a:spcBef>
              <a:tabLst>
                <a:tab pos="9732963" algn="r"/>
              </a:tabLst>
            </a:pPr>
            <a:r>
              <a:rPr lang="en-US" dirty="0"/>
              <a:t>The Informational Reading suggests that a good way to start a problem of this kind is by performing a qualitative analysis. </a:t>
            </a:r>
          </a:p>
          <a:p>
            <a:pPr marL="762000" lvl="1">
              <a:tabLst>
                <a:tab pos="9732963" algn="r"/>
              </a:tabLst>
            </a:pPr>
            <a:r>
              <a:rPr lang="en-US" dirty="0"/>
              <a:t>We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have cost data, so we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 err="1"/>
              <a:t>ll</a:t>
            </a:r>
            <a:r>
              <a:rPr lang="en-US" dirty="0"/>
              <a:t> assume that small reactor volume and minimal external heating/cooling will minimize investment and operating costs</a:t>
            </a:r>
          </a:p>
          <a:p>
            <a:pPr marL="762000" lvl="1">
              <a:tabLst>
                <a:tab pos="9732963" algn="r"/>
              </a:tabLst>
            </a:pPr>
            <a:r>
              <a:rPr lang="en-US" dirty="0"/>
              <a:t>Adiabatic operation eliminates external heating/cooling, so let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first qualitatively analyze how the rate will vary with reaction time (</a:t>
            </a:r>
            <a:r>
              <a:rPr lang="en-US" dirty="0" err="1"/>
              <a:t>i</a:t>
            </a:r>
            <a:r>
              <a:rPr lang="en-US" dirty="0"/>
              <a:t>. e. batch processing time or flow reactor space time)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Analysis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</a:tabLst>
            </a:pPr>
            <a:r>
              <a:rPr lang="en-US" dirty="0"/>
              <a:t>Irreversible, liquid phase reaction (1) is first order in A with a pre-exponential factor equal to 1 x 10</a:t>
            </a:r>
            <a:r>
              <a:rPr lang="en-US" baseline="32000" dirty="0"/>
              <a:t>8</a:t>
            </a:r>
            <a:r>
              <a:rPr lang="en-US" dirty="0"/>
              <a:t> min</a:t>
            </a:r>
            <a:r>
              <a:rPr lang="en-US" baseline="32000" dirty="0"/>
              <a:t>-1</a:t>
            </a:r>
            <a:r>
              <a:rPr lang="en-US" dirty="0"/>
              <a:t> and an activation energy of 50 kJ mol</a:t>
            </a:r>
            <a:r>
              <a:rPr lang="en-US" baseline="32000" dirty="0"/>
              <a:t>-1</a:t>
            </a:r>
            <a:r>
              <a:rPr lang="en-US" dirty="0"/>
              <a:t>. It takes place in the solution phase where the density is constant. The reaction is exothermic with a constant heat of reaction equal to -180 kJ mol</a:t>
            </a:r>
            <a:r>
              <a:rPr lang="en-US" baseline="32000" dirty="0"/>
              <a:t>-1</a:t>
            </a:r>
            <a:r>
              <a:rPr lang="en-US" dirty="0"/>
              <a:t>; the solution heat capacity is also constant and equal to 3.95 kJ L</a:t>
            </a:r>
            <a:r>
              <a:rPr lang="en-US" baseline="32000" dirty="0"/>
              <a:t>-1</a:t>
            </a:r>
            <a:r>
              <a:rPr lang="en-US" dirty="0"/>
              <a:t> K</a:t>
            </a:r>
            <a:r>
              <a:rPr lang="en-US" baseline="32000" dirty="0"/>
              <a:t>-1</a:t>
            </a:r>
            <a:r>
              <a:rPr lang="en-US" dirty="0"/>
              <a:t>. A reactor is needed to process 300,000 L day</a:t>
            </a:r>
            <a:r>
              <a:rPr lang="en-US" baseline="32000" dirty="0"/>
              <a:t>-1</a:t>
            </a:r>
            <a:r>
              <a:rPr lang="en-US" dirty="0"/>
              <a:t> of a 298 K solution containing A at a concentration of 1 M. For conversions in the range from 20% to 90%, what reactor would you recommend?</a:t>
            </a:r>
          </a:p>
          <a:p>
            <a:pPr marL="0" indent="0">
              <a:buNone/>
              <a:tabLst>
                <a:tab pos="9732963" algn="r"/>
              </a:tabLst>
            </a:pPr>
            <a:r>
              <a:rPr lang="en-US" dirty="0">
                <a:cs typeface="Lucida Grande" charset="0"/>
              </a:rPr>
              <a:t>A → Z</a:t>
            </a:r>
            <a:r>
              <a:rPr lang="en-US" dirty="0"/>
              <a:t>	(1)</a:t>
            </a:r>
          </a:p>
          <a:p>
            <a:pPr>
              <a:spcBef>
                <a:spcPts val="5000"/>
              </a:spcBef>
              <a:tabLst>
                <a:tab pos="9732963" algn="r"/>
              </a:tabLst>
            </a:pPr>
            <a:r>
              <a:rPr lang="en-US" dirty="0"/>
              <a:t>Qualitative rate behavior</a:t>
            </a:r>
          </a:p>
          <a:p>
            <a:pPr marL="762000" lvl="1">
              <a:tabLst>
                <a:tab pos="9732963" algn="r"/>
              </a:tabLst>
            </a:pPr>
            <a:r>
              <a:rPr lang="en-US" dirty="0"/>
              <a:t>Increase initially due to increasing temperature</a:t>
            </a:r>
          </a:p>
          <a:p>
            <a:pPr marL="762000" lvl="1">
              <a:tabLst>
                <a:tab pos="9732963" algn="r"/>
              </a:tabLst>
            </a:pPr>
            <a:r>
              <a:rPr lang="en-US" dirty="0"/>
              <a:t>As processing continues, it will reach a maximum and then continuously decrease due to depletion of the reactants</a:t>
            </a:r>
          </a:p>
          <a:p>
            <a:pPr>
              <a:tabLst>
                <a:tab pos="9732963" algn="r"/>
              </a:tabLst>
            </a:pPr>
            <a:r>
              <a:rPr lang="en-US" dirty="0"/>
              <a:t>Qualitative flow reactor analysis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Reactor Comparison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Up to the conversion/space time where the rate in a CSTR reaches a maximum</a:t>
            </a:r>
          </a:p>
          <a:p>
            <a:pPr marL="762000" lvl="1"/>
            <a:r>
              <a:rPr lang="en-US"/>
              <a:t>The rate is the same everywhere in the CSTR and it is greater than the rate anywhere (except the outlet) in the PFR</a:t>
            </a:r>
          </a:p>
          <a:p>
            <a:pPr marL="762000" lvl="1"/>
            <a:r>
              <a:rPr lang="en-US"/>
              <a:t>If the rate (moles converted per volume) in the CSTR is greater, then the required volume (for a given conversion) is smaller</a:t>
            </a:r>
          </a:p>
          <a:p>
            <a:pPr marL="762000" lvl="1"/>
            <a:r>
              <a:rPr lang="en-US"/>
              <a:t>CSTR is preferred</a:t>
            </a:r>
          </a:p>
          <a:p>
            <a:r>
              <a:rPr lang="en-US"/>
              <a:t>Well beyond the conversion/space time where the rate in a CSTR reaches a maximum</a:t>
            </a:r>
          </a:p>
          <a:p>
            <a:pPr marL="762000" lvl="1"/>
            <a:r>
              <a:rPr lang="en-US"/>
              <a:t>The rate is the same everywhere in the CSTR and it is smaller than than the rate anywhere (except the outlet) in the PFR</a:t>
            </a:r>
          </a:p>
          <a:p>
            <a:pPr marL="762000" lvl="1"/>
            <a:r>
              <a:rPr lang="en-US"/>
              <a:t>If the rate (moles converted per volume) in the CSTR is smaller, then the required volume (for a given conversion) is larger</a:t>
            </a:r>
          </a:p>
          <a:p>
            <a:pPr marL="762000" lvl="1"/>
            <a:r>
              <a:rPr lang="en-US"/>
              <a:t>PFR is preferred</a:t>
            </a:r>
          </a:p>
          <a:p>
            <a:r>
              <a:rPr lang="en-US"/>
              <a:t>At intermediate conversion/ space time, but beyond that where the rate in a CSTR reaches a maximum</a:t>
            </a:r>
          </a:p>
          <a:p>
            <a:pPr marL="762000" lvl="1"/>
            <a:r>
              <a:rPr lang="en-US"/>
              <a:t>A quantitative analysis is needed in order to determine which reactor is smaller</a:t>
            </a:r>
          </a:p>
          <a:p>
            <a:r>
              <a:rPr lang="en-US"/>
              <a:t>But before undertaking the quantitative analysis</a:t>
            </a:r>
          </a:p>
          <a:p>
            <a:pPr marL="762000" lvl="1"/>
            <a:r>
              <a:rPr lang="en-US"/>
              <a:t>Is adiabatic PFR operation feasible?</a:t>
            </a:r>
          </a:p>
          <a:p>
            <a:pPr marL="762000" lvl="1"/>
            <a:r>
              <a:rPr lang="en-US"/>
              <a:t>Is batch operation feasible?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Order of Magnitude Analysis</a:t>
            </a:r>
          </a:p>
        </p:txBody>
      </p:sp>
      <p:sp>
        <p:nvSpPr>
          <p:cNvPr id="20482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498600"/>
            <a:ext cx="10464800" cy="7416800"/>
          </a:xfrm>
          <a:ln/>
        </p:spPr>
        <p:txBody>
          <a:bodyPr/>
          <a:lstStyle/>
          <a:p>
            <a:r>
              <a:rPr lang="en-US"/>
              <a:t>Rate of reaction at the PFR inlet</a:t>
            </a:r>
          </a:p>
          <a:p>
            <a:pPr marL="762000" lvl="1">
              <a:spcBef>
                <a:spcPts val="20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2400"/>
              </a:spcBef>
            </a:pPr>
            <a:r>
              <a:rPr lang="en-US"/>
              <a:t>this is 17% of the original A per minute, and certainly is large enough for adiabatic operation</a:t>
            </a:r>
          </a:p>
          <a:p>
            <a:r>
              <a:rPr lang="en-US"/>
              <a:t>Time per batch at the initial rate</a:t>
            </a:r>
          </a:p>
          <a:p>
            <a:pPr marL="762000" lvl="1"/>
            <a:r>
              <a:rPr lang="en-US"/>
              <a:t>for 20% conversion slightly over 1 minute</a:t>
            </a:r>
          </a:p>
          <a:p>
            <a:pPr marL="762000" lvl="1"/>
            <a:r>
              <a:rPr lang="en-US"/>
              <a:t>for 90% conversion, approximately 5 and ¼ minutes</a:t>
            </a:r>
          </a:p>
          <a:p>
            <a:pPr marL="762000" lvl="1"/>
            <a:r>
              <a:rPr lang="en-US"/>
              <a:t>batch reaction times this short may not be practical</a:t>
            </a:r>
          </a:p>
          <a:p>
            <a:pPr marL="1206500" lvl="2"/>
            <a:r>
              <a:rPr lang="en-US"/>
              <a:t>batch to batch consistency may be difficult to maintain</a:t>
            </a:r>
          </a:p>
          <a:p>
            <a:pPr marL="1206500" lvl="2"/>
            <a:r>
              <a:rPr lang="en-US"/>
              <a:t>turnaround time will likely be much longer than reaction time suggesting high labor costs</a:t>
            </a:r>
          </a:p>
          <a:p>
            <a:pPr marL="762000" lvl="1"/>
            <a:r>
              <a:rPr lang="en-US"/>
              <a:t>using a batch reactor may be feasible, but should not be recommended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1935163"/>
            <a:ext cx="3898900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1641</Words>
  <Characters>0</Characters>
  <Application>Microsoft Macintosh PowerPoint</Application>
  <PresentationFormat>Custom</PresentationFormat>
  <Lines>0</Lines>
  <Paragraphs>146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14</vt:i4>
      </vt:variant>
    </vt:vector>
  </HeadingPairs>
  <TitlesOfParts>
    <vt:vector size="30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&amp; Bullets - 2 Column</vt:lpstr>
      <vt:lpstr>Title - Top</vt:lpstr>
      <vt:lpstr>Bullets</vt:lpstr>
      <vt:lpstr>Photo - Horizontal</vt:lpstr>
      <vt:lpstr>Blank</vt:lpstr>
      <vt:lpstr>Title &amp; Bullets - Left</vt:lpstr>
      <vt:lpstr>Photo - Vertical</vt:lpstr>
      <vt:lpstr>Title &amp; Bullets - Right</vt:lpstr>
      <vt:lpstr>Title, Bullets &amp; Photo</vt:lpstr>
      <vt:lpstr>A First Course on Kinetics and Reaction Engineering</vt:lpstr>
      <vt:lpstr>Where We’re Going</vt:lpstr>
      <vt:lpstr>Choosing the Type of Reactor to Use</vt:lpstr>
      <vt:lpstr>Questions?</vt:lpstr>
      <vt:lpstr>Activity 28.1</vt:lpstr>
      <vt:lpstr>Activity 28.1</vt:lpstr>
      <vt:lpstr>Qualitative Analysis</vt:lpstr>
      <vt:lpstr>Qualitative Reactor Comparison</vt:lpstr>
      <vt:lpstr>Order of Magnitude Analysis</vt:lpstr>
      <vt:lpstr>Order of Magnitude Analysis</vt:lpstr>
      <vt:lpstr>Quantitative Analysis</vt:lpstr>
      <vt:lpstr>PowerPoint Presentation</vt:lpstr>
      <vt:lpstr>Volume vs. Conversion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1</cp:revision>
  <dcterms:modified xsi:type="dcterms:W3CDTF">2015-03-05T12:59:23Z</dcterms:modified>
</cp:coreProperties>
</file>