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</p:sldMasterIdLst>
  <p:sldIdLst>
    <p:sldId id="256" r:id="rId12"/>
    <p:sldId id="261" r:id="rId13"/>
    <p:sldId id="257" r:id="rId14"/>
    <p:sldId id="271" r:id="rId15"/>
    <p:sldId id="258" r:id="rId16"/>
    <p:sldId id="259" r:id="rId17"/>
    <p:sldId id="260" r:id="rId18"/>
    <p:sldId id="264" r:id="rId19"/>
    <p:sldId id="266" r:id="rId20"/>
    <p:sldId id="267" r:id="rId21"/>
    <p:sldId id="268" r:id="rId22"/>
    <p:sldId id="269" r:id="rId23"/>
    <p:sldId id="270" r:id="rId24"/>
    <p:sldId id="265" r:id="rId25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-152" y="-120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Master" Target="slideMasters/slideMaster9.xml"/><Relationship Id="rId20" Type="http://schemas.openxmlformats.org/officeDocument/2006/relationships/slide" Target="slides/slide9.xml"/><Relationship Id="rId21" Type="http://schemas.openxmlformats.org/officeDocument/2006/relationships/slide" Target="slides/slide10.xml"/><Relationship Id="rId22" Type="http://schemas.openxmlformats.org/officeDocument/2006/relationships/slide" Target="slides/slide11.xml"/><Relationship Id="rId23" Type="http://schemas.openxmlformats.org/officeDocument/2006/relationships/slide" Target="slides/slide12.xml"/><Relationship Id="rId24" Type="http://schemas.openxmlformats.org/officeDocument/2006/relationships/slide" Target="slides/slide13.xml"/><Relationship Id="rId25" Type="http://schemas.openxmlformats.org/officeDocument/2006/relationships/slide" Target="slides/slide14.xml"/><Relationship Id="rId26" Type="http://schemas.openxmlformats.org/officeDocument/2006/relationships/printerSettings" Target="printerSettings/printerSettings1.bin"/><Relationship Id="rId27" Type="http://schemas.openxmlformats.org/officeDocument/2006/relationships/presProps" Target="presProps.xml"/><Relationship Id="rId28" Type="http://schemas.openxmlformats.org/officeDocument/2006/relationships/viewProps" Target="viewProps.xml"/><Relationship Id="rId29" Type="http://schemas.openxmlformats.org/officeDocument/2006/relationships/theme" Target="theme/theme1.xml"/><Relationship Id="rId30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slide" Target="slides/slide2.xml"/><Relationship Id="rId14" Type="http://schemas.openxmlformats.org/officeDocument/2006/relationships/slide" Target="slides/slide3.xml"/><Relationship Id="rId15" Type="http://schemas.openxmlformats.org/officeDocument/2006/relationships/slide" Target="slides/slide4.xml"/><Relationship Id="rId16" Type="http://schemas.openxmlformats.org/officeDocument/2006/relationships/slide" Target="slides/slide5.xml"/><Relationship Id="rId17" Type="http://schemas.openxmlformats.org/officeDocument/2006/relationships/slide" Target="slides/slide6.xml"/><Relationship Id="rId18" Type="http://schemas.openxmlformats.org/officeDocument/2006/relationships/slide" Target="slides/slide7.xml"/><Relationship Id="rId19" Type="http://schemas.openxmlformats.org/officeDocument/2006/relationships/slide" Target="slides/slide8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/Relationships>
</file>

<file path=ppt/media/image1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7420390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7185926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8721969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7186631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67317608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8725633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375817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7571675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42618651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22452985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51429673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688897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2289485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1804145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825281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5931985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88407417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7851259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9561431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6562102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90110831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90616999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1319256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3426400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9496301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5602585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7190578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11358954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4122064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9011890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5160913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28303675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71953899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7629723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45129630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442467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111144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6277592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2095104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26118550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425236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8410603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7150979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6054554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70665884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82709200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68296250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732802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4755412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5011227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7057362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25662596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50020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469343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4429749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7399867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53658479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1413258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1142958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4064706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6261227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2910939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1217974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08999076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6303320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190790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0702194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4558598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43869610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20981964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43361297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0807395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0877669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924635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7378672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96617372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3286265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5372849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9110462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5216299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3921542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96036139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11312841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189036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810664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739026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861562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47200707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66277278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4902100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2231254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5458961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91780664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32001397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15488281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582243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9338026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2818134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5748427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22399914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80596769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0876909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8204720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31091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87613394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49348121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46171349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5136370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1236123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4834085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04580185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5920687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11779926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356647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5623798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928734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6792534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70382014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22489228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3158006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9423518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7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2050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3074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2.emf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4" Type="http://schemas.openxmlformats.org/officeDocument/2006/relationships/image" Target="../media/image5.emf"/><Relationship Id="rId5" Type="http://schemas.openxmlformats.org/officeDocument/2006/relationships/image" Target="../media/image6.emf"/><Relationship Id="rId6" Type="http://schemas.openxmlformats.org/officeDocument/2006/relationships/image" Target="../media/image7.emf"/><Relationship Id="rId7" Type="http://schemas.openxmlformats.org/officeDocument/2006/relationships/image" Target="../media/image8.emf"/><Relationship Id="rId8" Type="http://schemas.openxmlformats.org/officeDocument/2006/relationships/image" Target="../media/image9.emf"/><Relationship Id="rId9" Type="http://schemas.openxmlformats.org/officeDocument/2006/relationships/image" Target="../media/image10.emf"/><Relationship Id="rId10" Type="http://schemas.openxmlformats.org/officeDocument/2006/relationships/image" Target="../media/image11.emf"/><Relationship Id="rId11" Type="http://schemas.openxmlformats.org/officeDocument/2006/relationships/image" Target="../media/image12.emf"/><Relationship Id="rId1" Type="http://schemas.openxmlformats.org/officeDocument/2006/relationships/slideLayout" Target="../slideLayouts/slideLayout46.xml"/><Relationship Id="rId2" Type="http://schemas.openxmlformats.org/officeDocument/2006/relationships/image" Target="../media/image3.emf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Relationship Id="rId2" Type="http://schemas.openxmlformats.org/officeDocument/2006/relationships/image" Target="../media/image13.png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 First Course on Kinetics and Reaction Engineering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Class 28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Order of Magnitude Analysis</a:t>
            </a:r>
          </a:p>
        </p:txBody>
      </p:sp>
      <p:sp>
        <p:nvSpPr>
          <p:cNvPr id="21506" name="Rectangle 2"/>
          <p:cNvSpPr>
            <a:spLocks noChangeArrowheads="1"/>
          </p:cNvSpPr>
          <p:nvPr>
            <p:ph type="body" idx="1"/>
          </p:nvPr>
        </p:nvSpPr>
        <p:spPr>
          <a:xfrm>
            <a:off x="1270000" y="1498600"/>
            <a:ext cx="10464800" cy="7416800"/>
          </a:xfrm>
          <a:ln/>
        </p:spPr>
        <p:txBody>
          <a:bodyPr/>
          <a:lstStyle/>
          <a:p>
            <a:r>
              <a:rPr lang="en-US"/>
              <a:t>Rate of reaction at the PFR inlet</a:t>
            </a:r>
          </a:p>
          <a:p>
            <a:pPr marL="762000" lvl="1">
              <a:spcBef>
                <a:spcPts val="2000"/>
              </a:spcBef>
            </a:pPr>
            <a:r>
              <a:rPr lang="en-US"/>
              <a:t> </a:t>
            </a:r>
          </a:p>
          <a:p>
            <a:pPr marL="762000" lvl="1">
              <a:spcBef>
                <a:spcPts val="2400"/>
              </a:spcBef>
            </a:pPr>
            <a:r>
              <a:rPr lang="en-US"/>
              <a:t>this is 17% of the original A per minute, and certainly is large enough for adiabatic operation</a:t>
            </a:r>
          </a:p>
          <a:p>
            <a:r>
              <a:rPr lang="en-US"/>
              <a:t>Time per batch at the initial rate</a:t>
            </a:r>
          </a:p>
          <a:p>
            <a:pPr marL="762000" lvl="1"/>
            <a:r>
              <a:rPr lang="en-US"/>
              <a:t>for 20% conversion slightly over 1 minute</a:t>
            </a:r>
          </a:p>
          <a:p>
            <a:pPr marL="762000" lvl="1"/>
            <a:r>
              <a:rPr lang="en-US"/>
              <a:t>for 90% conversion, approximately 5 and ¼ minutes</a:t>
            </a:r>
          </a:p>
          <a:p>
            <a:pPr marL="762000" lvl="1"/>
            <a:r>
              <a:rPr lang="en-US"/>
              <a:t>batch reaction times this short may not be practical</a:t>
            </a:r>
          </a:p>
          <a:p>
            <a:pPr marL="1206500" lvl="2"/>
            <a:r>
              <a:rPr lang="en-US"/>
              <a:t>batch to batch consistency may be difficult to maintain</a:t>
            </a:r>
          </a:p>
          <a:p>
            <a:pPr marL="1206500" lvl="2"/>
            <a:r>
              <a:rPr lang="en-US"/>
              <a:t>turnaround time will likely be much longer than reaction time suggesting high labor costs</a:t>
            </a:r>
          </a:p>
          <a:p>
            <a:pPr marL="762000" lvl="1"/>
            <a:r>
              <a:rPr lang="en-US"/>
              <a:t>using a batch reactor may be feasible, but should not be recommended</a:t>
            </a:r>
          </a:p>
          <a:p>
            <a:r>
              <a:rPr lang="en-US"/>
              <a:t>To identify when a PFR is recommended and when a CSTR is recommended a quantitative analysis of each will be needed</a:t>
            </a:r>
          </a:p>
          <a:p>
            <a:pPr marL="762000" lvl="1"/>
            <a:r>
              <a:rPr lang="en-US"/>
              <a:t>Calculate and plot the reactor volume versus conversion for each reactor</a:t>
            </a:r>
          </a:p>
          <a:p>
            <a:pPr marL="762000" lvl="1"/>
            <a:r>
              <a:rPr lang="en-US"/>
              <a:t>Determine the conversion where the two lines cross</a:t>
            </a:r>
          </a:p>
          <a:p>
            <a:pPr marL="1206500" lvl="2"/>
            <a:r>
              <a:rPr lang="en-US"/>
              <a:t>On the basis of the qualitative analysis, at smaller conversions, the CSTR line is expected to lie below the PFR line</a:t>
            </a:r>
          </a:p>
          <a:p>
            <a:pPr marL="1651000" lvl="3"/>
            <a:r>
              <a:rPr lang="en-US"/>
              <a:t>a CSTR should be recommended</a:t>
            </a:r>
          </a:p>
          <a:p>
            <a:pPr marL="1206500" lvl="2"/>
            <a:r>
              <a:rPr lang="en-US"/>
              <a:t>At larger conversions, the PFR line is expected to lie below the CSTR line</a:t>
            </a:r>
          </a:p>
          <a:p>
            <a:pPr marL="1651000" lvl="3"/>
            <a:r>
              <a:rPr lang="en-US"/>
              <a:t>a PFR should be recommended</a:t>
            </a:r>
          </a:p>
        </p:txBody>
      </p:sp>
      <p:pic>
        <p:nvPicPr>
          <p:cNvPr id="2150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44700" y="1935163"/>
            <a:ext cx="3898900" cy="795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Quantitative Analysis</a:t>
            </a:r>
          </a:p>
        </p:txBody>
      </p:sp>
      <p:sp>
        <p:nvSpPr>
          <p:cNvPr id="2253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Read through the problem and assign correct variable symbol to each quantity given</a:t>
            </a:r>
          </a:p>
          <a:p>
            <a:r>
              <a:rPr lang="en-US"/>
              <a:t>For the reactor type being analyzed</a:t>
            </a:r>
          </a:p>
          <a:p>
            <a:pPr marL="762000" lvl="1"/>
            <a:r>
              <a:rPr lang="en-US"/>
              <a:t>Write mole balances on A and Z and an energy balance (ignore PFR pressure drop)</a:t>
            </a:r>
          </a:p>
          <a:p>
            <a:pPr marL="1206500" lvl="2"/>
            <a:r>
              <a:rPr lang="en-US"/>
              <a:t>Eliminate zero-valued terms, expand all summations and continuous products</a:t>
            </a:r>
          </a:p>
          <a:p>
            <a:pPr marL="762000" lvl="1"/>
            <a:r>
              <a:rPr lang="en-US"/>
              <a:t>Identify, as appropriate, unknowns, independent variables and dependent variables</a:t>
            </a:r>
          </a:p>
          <a:p>
            <a:pPr marL="762000" lvl="1"/>
            <a:r>
              <a:rPr lang="en-US"/>
              <a:t>Determine the type of equations to be solved and what you will need to provide in order to solve them numerically</a:t>
            </a:r>
          </a:p>
          <a:p>
            <a:pPr marL="1206500" lvl="2"/>
            <a:r>
              <a:rPr lang="en-US"/>
              <a:t>Calculate (or list) any values that will be needed</a:t>
            </a:r>
          </a:p>
          <a:p>
            <a:pPr marL="1206500" lvl="2"/>
            <a:r>
              <a:rPr lang="en-US"/>
              <a:t>Write any additional equations that will be needed</a:t>
            </a:r>
          </a:p>
          <a:p>
            <a:r>
              <a:rPr lang="en-US"/>
              <a:t>Solve the equations numerically</a:t>
            </a:r>
          </a:p>
          <a:p>
            <a:r>
              <a:rPr lang="en-US"/>
              <a:t>Use the solution to plot reactor volume versus conversion, per the preceding slide</a:t>
            </a:r>
          </a:p>
          <a:p>
            <a:r>
              <a:rPr lang="en-US"/>
              <a:t>Repeat for the other reactor and determine the conversion where the plots cross</a:t>
            </a:r>
          </a:p>
          <a:p>
            <a:pPr marL="762000" lvl="1"/>
            <a:r>
              <a:rPr lang="en-US"/>
              <a:t>Check that the results agree with the qualitative analysis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1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Known constants: </a:t>
            </a:r>
            <a:r>
              <a:rPr lang="en-US" i="1"/>
              <a:t>k</a:t>
            </a:r>
            <a:r>
              <a:rPr lang="en-US" baseline="-6000"/>
              <a:t>0</a:t>
            </a:r>
            <a:r>
              <a:rPr lang="en-US"/>
              <a:t> = 1 x 10</a:t>
            </a:r>
            <a:r>
              <a:rPr lang="en-US" baseline="32000"/>
              <a:t>8</a:t>
            </a:r>
            <a:r>
              <a:rPr lang="en-US"/>
              <a:t> min</a:t>
            </a:r>
            <a:r>
              <a:rPr lang="en-US" baseline="32000"/>
              <a:t>-1</a:t>
            </a:r>
            <a:r>
              <a:rPr lang="en-US"/>
              <a:t>, </a:t>
            </a:r>
            <a:r>
              <a:rPr lang="en-US" i="1"/>
              <a:t>E</a:t>
            </a:r>
            <a:r>
              <a:rPr lang="en-US"/>
              <a:t> = 50 kJ mol</a:t>
            </a:r>
            <a:r>
              <a:rPr lang="en-US" baseline="32000"/>
              <a:t>-1</a:t>
            </a:r>
            <a:r>
              <a:rPr lang="en-US"/>
              <a:t>, Δ</a:t>
            </a:r>
            <a:r>
              <a:rPr lang="en-US" i="1"/>
              <a:t>H</a:t>
            </a:r>
            <a:r>
              <a:rPr lang="en-US"/>
              <a:t> = -180 kJ mol</a:t>
            </a:r>
            <a:r>
              <a:rPr lang="en-US" baseline="32000"/>
              <a:t>-1</a:t>
            </a:r>
            <a:r>
              <a:rPr lang="en-US"/>
              <a:t>, </a:t>
            </a:r>
            <a:r>
              <a:rPr lang="en-US" i="1"/>
              <a:t>C</a:t>
            </a:r>
            <a:r>
              <a:rPr lang="en-US" i="1" baseline="-6000"/>
              <a:t>p</a:t>
            </a:r>
            <a:r>
              <a:rPr lang="en-US"/>
              <a:t> = 3.95 kJ L</a:t>
            </a:r>
            <a:r>
              <a:rPr lang="en-US" baseline="32000"/>
              <a:t>-1</a:t>
            </a:r>
            <a:r>
              <a:rPr lang="en-US"/>
              <a:t> K</a:t>
            </a:r>
            <a:r>
              <a:rPr lang="en-US" baseline="32000"/>
              <a:t>-1</a:t>
            </a:r>
            <a:r>
              <a:rPr lang="en-US"/>
              <a:t>, </a:t>
            </a:r>
            <a:r>
              <a:rPr lang="en-US" i="1"/>
              <a:t>T</a:t>
            </a:r>
            <a:r>
              <a:rPr lang="en-US" baseline="32000"/>
              <a:t>0</a:t>
            </a:r>
            <a:r>
              <a:rPr lang="en-US"/>
              <a:t> = 298 K, </a:t>
            </a:r>
            <a:r>
              <a:rPr lang="en-US" i="1"/>
              <a:t>C</a:t>
            </a:r>
            <a:r>
              <a:rPr lang="en-US" i="1" baseline="-6000"/>
              <a:t>A</a:t>
            </a:r>
            <a:r>
              <a:rPr lang="en-US" baseline="32000"/>
              <a:t>0</a:t>
            </a:r>
            <a:r>
              <a:rPr lang="en-US"/>
              <a:t> = 1 mol L-1, </a:t>
            </a:r>
            <a:r>
              <a:rPr lang="en-US" i="1"/>
              <a:t>f</a:t>
            </a:r>
            <a:r>
              <a:rPr lang="en-US" i="1" baseline="-6000"/>
              <a:t>A</a:t>
            </a:r>
            <a:r>
              <a:rPr lang="en-US"/>
              <a:t> = 0.2 to 0.9, </a:t>
            </a:r>
            <a:r>
              <a:rPr lang="en-US" i="1"/>
              <a:t>ṅ</a:t>
            </a:r>
            <a:r>
              <a:rPr lang="en-US" i="1" baseline="-6000"/>
              <a:t>Z</a:t>
            </a:r>
            <a:r>
              <a:rPr lang="en-US" baseline="32000"/>
              <a:t>0</a:t>
            </a:r>
            <a:r>
              <a:rPr lang="en-US"/>
              <a:t> = 0 and                300,000 L day</a:t>
            </a:r>
            <a:r>
              <a:rPr lang="en-US" baseline="32000"/>
              <a:t>-1</a:t>
            </a:r>
            <a:endParaRPr lang="en-US"/>
          </a:p>
          <a:p>
            <a:r>
              <a:rPr lang="en-US"/>
              <a:t>Universal and calculated constants: </a:t>
            </a:r>
            <a:r>
              <a:rPr lang="en-US" i="1"/>
              <a:t>R</a:t>
            </a:r>
            <a:r>
              <a:rPr lang="en-US"/>
              <a:t> = 8.3145 J mol</a:t>
            </a:r>
            <a:r>
              <a:rPr lang="en-US" baseline="32000"/>
              <a:t>-1</a:t>
            </a:r>
            <a:r>
              <a:rPr lang="en-US"/>
              <a:t> K</a:t>
            </a:r>
            <a:r>
              <a:rPr lang="en-US" baseline="32000"/>
              <a:t>-1</a:t>
            </a:r>
            <a:r>
              <a:rPr lang="en-US"/>
              <a:t> and </a:t>
            </a:r>
          </a:p>
          <a:p>
            <a:r>
              <a:rPr lang="en-US"/>
              <a:t>Mole and energy balances</a:t>
            </a:r>
          </a:p>
          <a:p>
            <a:r>
              <a:rPr lang="en-US"/>
              <a:t> </a:t>
            </a:r>
          </a:p>
          <a:p>
            <a:pPr marL="762000" lvl="1"/>
            <a:r>
              <a:rPr lang="en-US"/>
              <a:t> </a:t>
            </a:r>
          </a:p>
          <a:p>
            <a:pPr marL="762000" lvl="1"/>
            <a:r>
              <a:rPr lang="en-US"/>
              <a:t>To solve numerically you need</a:t>
            </a:r>
          </a:p>
          <a:p>
            <a:pPr marL="1206500" lvl="2"/>
            <a:r>
              <a:rPr lang="en-US"/>
              <a:t> </a:t>
            </a:r>
          </a:p>
        </p:txBody>
      </p:sp>
      <p:pic>
        <p:nvPicPr>
          <p:cNvPr id="2355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09800" y="1138238"/>
            <a:ext cx="1257300" cy="4111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3555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121900" y="1574800"/>
            <a:ext cx="1422400" cy="492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3556" name="Picture 4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27213" y="2552700"/>
            <a:ext cx="4052887" cy="930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3557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27213" y="3797300"/>
            <a:ext cx="4052887" cy="930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3558" name="Picture 6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28800" y="5016500"/>
            <a:ext cx="5448300" cy="930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3559" name="Picture 7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05800" y="2286000"/>
            <a:ext cx="3200400" cy="9286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3560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94700" y="3302000"/>
            <a:ext cx="3009900" cy="930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3561" name="Picture 9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99400" y="4394200"/>
            <a:ext cx="3670300" cy="1395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3562" name="Rectangle 10"/>
          <p:cNvSpPr>
            <a:spLocks/>
          </p:cNvSpPr>
          <p:nvPr/>
        </p:nvSpPr>
        <p:spPr bwMode="auto">
          <a:xfrm>
            <a:off x="1727200" y="5880100"/>
            <a:ext cx="4248150" cy="469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>
                <a:solidFill>
                  <a:schemeClr val="tx1"/>
                </a:solidFill>
                <a:ea typeface="ＭＳ Ｐゴシック" charset="0"/>
                <a:cs typeface="Helvetica" charset="0"/>
              </a:rPr>
              <a:t>Non-linear algebraic equations</a:t>
            </a:r>
          </a:p>
        </p:txBody>
      </p:sp>
      <p:sp>
        <p:nvSpPr>
          <p:cNvPr id="23563" name="Rectangle 11"/>
          <p:cNvSpPr>
            <a:spLocks/>
          </p:cNvSpPr>
          <p:nvPr/>
        </p:nvSpPr>
        <p:spPr bwMode="auto">
          <a:xfrm>
            <a:off x="8470900" y="5880100"/>
            <a:ext cx="2535238" cy="469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>
                <a:solidFill>
                  <a:schemeClr val="tx1"/>
                </a:solidFill>
                <a:ea typeface="ＭＳ Ｐゴシック" charset="0"/>
                <a:cs typeface="Helvetica" charset="0"/>
              </a:rPr>
              <a:t>Initial value ODEs</a:t>
            </a:r>
          </a:p>
        </p:txBody>
      </p:sp>
      <p:sp>
        <p:nvSpPr>
          <p:cNvPr id="23564" name="Rectangle 12"/>
          <p:cNvSpPr>
            <a:spLocks/>
          </p:cNvSpPr>
          <p:nvPr/>
        </p:nvSpPr>
        <p:spPr bwMode="auto">
          <a:xfrm>
            <a:off x="2025650" y="6330950"/>
            <a:ext cx="2430463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Unknowns: V, ṅ</a:t>
            </a:r>
            <a:r>
              <a:rPr lang="en-US" sz="1800" baseline="-6000">
                <a:solidFill>
                  <a:schemeClr val="tx1"/>
                </a:solidFill>
                <a:ea typeface="ＭＳ Ｐゴシック" charset="0"/>
                <a:cs typeface="Helvetica" charset="0"/>
              </a:rPr>
              <a:t>Z</a:t>
            </a:r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 and T</a:t>
            </a:r>
          </a:p>
        </p:txBody>
      </p:sp>
      <p:sp>
        <p:nvSpPr>
          <p:cNvPr id="23565" name="Rectangle 13"/>
          <p:cNvSpPr>
            <a:spLocks/>
          </p:cNvSpPr>
          <p:nvPr/>
        </p:nvSpPr>
        <p:spPr bwMode="auto">
          <a:xfrm>
            <a:off x="7543800" y="6337300"/>
            <a:ext cx="424815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Independent: V; Dependent: ṅ</a:t>
            </a:r>
            <a:r>
              <a:rPr lang="en-US" sz="1800" baseline="-6000">
                <a:solidFill>
                  <a:schemeClr val="tx1"/>
                </a:solidFill>
                <a:ea typeface="ＭＳ Ｐゴシック" charset="0"/>
                <a:cs typeface="Helvetica" charset="0"/>
              </a:rPr>
              <a:t>A</a:t>
            </a:r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, ṅ</a:t>
            </a:r>
            <a:r>
              <a:rPr lang="en-US" sz="1800" baseline="-6000">
                <a:solidFill>
                  <a:schemeClr val="tx1"/>
                </a:solidFill>
                <a:ea typeface="ＭＳ Ｐゴシック" charset="0"/>
                <a:cs typeface="Helvetica" charset="0"/>
              </a:rPr>
              <a:t>Z</a:t>
            </a:r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 and T</a:t>
            </a:r>
          </a:p>
        </p:txBody>
      </p:sp>
      <p:sp>
        <p:nvSpPr>
          <p:cNvPr id="23566" name="Rectangle 14"/>
          <p:cNvSpPr>
            <a:spLocks/>
          </p:cNvSpPr>
          <p:nvPr/>
        </p:nvSpPr>
        <p:spPr bwMode="auto">
          <a:xfrm>
            <a:off x="2393950" y="7054850"/>
            <a:ext cx="3278188" cy="660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Code to evaluate the equations</a:t>
            </a:r>
          </a:p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above, given the unknowns</a:t>
            </a:r>
          </a:p>
        </p:txBody>
      </p:sp>
      <p:pic>
        <p:nvPicPr>
          <p:cNvPr id="23567" name="Picture 15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51100" y="7891463"/>
            <a:ext cx="2824163" cy="723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3568" name="Rectangle 16"/>
          <p:cNvSpPr>
            <a:spLocks/>
          </p:cNvSpPr>
          <p:nvPr/>
        </p:nvSpPr>
        <p:spPr bwMode="auto">
          <a:xfrm>
            <a:off x="7886700" y="7073900"/>
            <a:ext cx="4621213" cy="1219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Initial values: V = 0, ṅ</a:t>
            </a:r>
            <a:r>
              <a:rPr lang="en-US" sz="1800" baseline="-6000">
                <a:solidFill>
                  <a:schemeClr val="tx1"/>
                </a:solidFill>
                <a:ea typeface="ＭＳ Ｐゴシック" charset="0"/>
                <a:cs typeface="Helvetica" charset="0"/>
              </a:rPr>
              <a:t>A</a:t>
            </a:r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 = ṅ</a:t>
            </a:r>
            <a:r>
              <a:rPr lang="en-US" sz="1800" baseline="-6000">
                <a:solidFill>
                  <a:schemeClr val="tx1"/>
                </a:solidFill>
                <a:ea typeface="ＭＳ Ｐゴシック" charset="0"/>
                <a:cs typeface="Helvetica" charset="0"/>
              </a:rPr>
              <a:t>A</a:t>
            </a:r>
            <a:r>
              <a:rPr lang="en-US" sz="1800" baseline="32000">
                <a:solidFill>
                  <a:schemeClr val="tx1"/>
                </a:solidFill>
                <a:ea typeface="ＭＳ Ｐゴシック" charset="0"/>
                <a:cs typeface="Helvetica" charset="0"/>
              </a:rPr>
              <a:t>0</a:t>
            </a:r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, ṅ</a:t>
            </a:r>
            <a:r>
              <a:rPr lang="en-US" sz="1800" baseline="-6000">
                <a:solidFill>
                  <a:schemeClr val="tx1"/>
                </a:solidFill>
                <a:ea typeface="ＭＳ Ｐゴシック" charset="0"/>
                <a:cs typeface="Helvetica" charset="0"/>
              </a:rPr>
              <a:t>Z</a:t>
            </a:r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 = ṅ</a:t>
            </a:r>
            <a:r>
              <a:rPr lang="en-US" sz="1800" baseline="-6000">
                <a:solidFill>
                  <a:schemeClr val="tx1"/>
                </a:solidFill>
                <a:ea typeface="ＭＳ Ｐゴシック" charset="0"/>
                <a:cs typeface="Helvetica" charset="0"/>
              </a:rPr>
              <a:t>Z</a:t>
            </a:r>
            <a:r>
              <a:rPr lang="en-US" sz="1800" baseline="32000">
                <a:solidFill>
                  <a:schemeClr val="tx1"/>
                </a:solidFill>
                <a:ea typeface="ＭＳ Ｐゴシック" charset="0"/>
                <a:cs typeface="Helvetica" charset="0"/>
              </a:rPr>
              <a:t>0</a:t>
            </a:r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, T = T</a:t>
            </a:r>
            <a:r>
              <a:rPr lang="en-US" sz="1800" baseline="32000">
                <a:solidFill>
                  <a:schemeClr val="tx1"/>
                </a:solidFill>
                <a:ea typeface="ＭＳ Ｐゴシック" charset="0"/>
                <a:cs typeface="Helvetica" charset="0"/>
              </a:rPr>
              <a:t>0</a:t>
            </a:r>
          </a:p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Final value: ṅ</a:t>
            </a:r>
            <a:r>
              <a:rPr lang="en-US" sz="1800" baseline="-6000">
                <a:solidFill>
                  <a:schemeClr val="tx1"/>
                </a:solidFill>
                <a:ea typeface="ＭＳ Ｐゴシック" charset="0"/>
                <a:cs typeface="Helvetica" charset="0"/>
              </a:rPr>
              <a:t>A</a:t>
            </a:r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 = ṅ</a:t>
            </a:r>
            <a:r>
              <a:rPr lang="en-US" sz="1800" baseline="-6000">
                <a:solidFill>
                  <a:schemeClr val="tx1"/>
                </a:solidFill>
                <a:ea typeface="ＭＳ Ｐゴシック" charset="0"/>
                <a:cs typeface="Helvetica" charset="0"/>
              </a:rPr>
              <a:t>A</a:t>
            </a:r>
            <a:r>
              <a:rPr lang="en-US" sz="1800" baseline="32000">
                <a:solidFill>
                  <a:schemeClr val="tx1"/>
                </a:solidFill>
                <a:ea typeface="ＭＳ Ｐゴシック" charset="0"/>
                <a:cs typeface="Helvetica" charset="0"/>
              </a:rPr>
              <a:t>0</a:t>
            </a:r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(1 - </a:t>
            </a:r>
            <a:r>
              <a:rPr lang="en-US" sz="1800" i="1">
                <a:solidFill>
                  <a:schemeClr val="tx1"/>
                </a:solidFill>
                <a:ea typeface="ＭＳ Ｐゴシック" charset="0"/>
                <a:cs typeface="Helvetica" charset="0"/>
              </a:rPr>
              <a:t>f</a:t>
            </a:r>
            <a:r>
              <a:rPr lang="en-US" sz="1800" i="1" baseline="-6000">
                <a:solidFill>
                  <a:schemeClr val="tx1"/>
                </a:solidFill>
                <a:ea typeface="ＭＳ Ｐゴシック" charset="0"/>
                <a:cs typeface="Helvetica" charset="0"/>
              </a:rPr>
              <a:t>A</a:t>
            </a:r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)</a:t>
            </a:r>
          </a:p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Code to evaluate derivatives above, given </a:t>
            </a:r>
          </a:p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independent and dependent variables</a:t>
            </a:r>
          </a:p>
        </p:txBody>
      </p:sp>
      <p:sp>
        <p:nvSpPr>
          <p:cNvPr id="23569" name="Rectangle 17"/>
          <p:cNvSpPr>
            <a:spLocks/>
          </p:cNvSpPr>
          <p:nvPr/>
        </p:nvSpPr>
        <p:spPr bwMode="auto">
          <a:xfrm>
            <a:off x="7543800" y="6699250"/>
            <a:ext cx="3176588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To solve numerically you need</a:t>
            </a:r>
          </a:p>
        </p:txBody>
      </p:sp>
      <p:pic>
        <p:nvPicPr>
          <p:cNvPr id="23570" name="Picture 18"/>
          <p:cNvPicPr>
            <a:picLocks noChangeAspect="1" noChangeArrowheads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169400" y="8267700"/>
            <a:ext cx="1003300" cy="722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Volume vs. Conversion</a:t>
            </a:r>
          </a:p>
        </p:txBody>
      </p:sp>
      <p:pic>
        <p:nvPicPr>
          <p:cNvPr id="2457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387600" y="1790700"/>
            <a:ext cx="8229600" cy="6172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Where </a:t>
            </a:r>
            <a:r>
              <a:rPr lang="en-US" smtClean="0"/>
              <a:t>We</a:t>
            </a:r>
            <a:r>
              <a:rPr lang="en-US" smtClean="0">
                <a:latin typeface="Arial"/>
              </a:rPr>
              <a:t>’</a:t>
            </a:r>
            <a:r>
              <a:rPr lang="en-US" smtClean="0"/>
              <a:t>re </a:t>
            </a:r>
            <a:r>
              <a:rPr lang="en-US"/>
              <a:t>Going</a:t>
            </a:r>
          </a:p>
        </p:txBody>
      </p:sp>
      <p:sp>
        <p:nvSpPr>
          <p:cNvPr id="25602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II - Chemical Reaction Kinetics</a:t>
            </a:r>
          </a:p>
          <a:p>
            <a:r>
              <a:rPr lang="en-US"/>
              <a:t>Part III - Chemical Reaction Engineering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A. Ideal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B. Perfectly Mixed Batch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C. Continuous Flow Stirred Tank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D. Plug Flow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25. Reaction Engineering of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26. Analysis of Steady State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27. Analysis of Transient PFRs</a:t>
            </a:r>
          </a:p>
          <a:p>
            <a:pPr marL="762000" lvl="1"/>
            <a:r>
              <a:rPr lang="en-US"/>
              <a:t>E. Matching Reactors to Reactions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28. Choosing a Reactor Type</a:t>
            </a:r>
          </a:p>
          <a:p>
            <a:pPr marL="1206500" lvl="2"/>
            <a:r>
              <a:rPr lang="en-US"/>
              <a:t>29. Multiple Reactor Networks</a:t>
            </a:r>
          </a:p>
          <a:p>
            <a:pPr marL="1206500" lvl="2"/>
            <a:r>
              <a:rPr lang="en-US"/>
              <a:t>30. Thermal Back-Mixing in a PFR</a:t>
            </a:r>
          </a:p>
          <a:p>
            <a:pPr marL="1206500" lvl="2"/>
            <a:r>
              <a:rPr lang="en-US"/>
              <a:t>31. Back-Mixing in a PFR via Recycle</a:t>
            </a:r>
          </a:p>
          <a:p>
            <a:pPr marL="1206500" lvl="2"/>
            <a:r>
              <a:rPr lang="en-US"/>
              <a:t>32. Ideal Semi-Batch Reactors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re </a:t>
            </a:r>
            <a:r>
              <a:rPr lang="en-US" dirty="0"/>
              <a:t>Going</a:t>
            </a:r>
          </a:p>
        </p:txBody>
      </p:sp>
      <p:sp>
        <p:nvSpPr>
          <p:cNvPr id="1331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II - Chemical Reaction Kinetics</a:t>
            </a:r>
          </a:p>
          <a:p>
            <a:r>
              <a:rPr lang="en-US"/>
              <a:t>Part III - Chemical Reaction Engineering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A. Ideal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B. Perfectly Mixed Batch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C. Continuous Flow Stirred Tank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D. Plug Flow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25. Reaction Engineering of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26. Analysis of Steady State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27. Analysis of Transient PFRs</a:t>
            </a:r>
          </a:p>
          <a:p>
            <a:pPr marL="762000" lvl="1"/>
            <a:r>
              <a:rPr lang="en-US"/>
              <a:t>E. Matching Reactors to Reactions</a:t>
            </a:r>
          </a:p>
          <a:p>
            <a:pPr marL="1206500" lvl="2"/>
            <a:r>
              <a:rPr lang="en-US"/>
              <a:t>28. Choosing a Reactor Type</a:t>
            </a:r>
          </a:p>
          <a:p>
            <a:pPr marL="1206500" lvl="2"/>
            <a:r>
              <a:rPr lang="en-US"/>
              <a:t>29. Multiple Reactor Networks</a:t>
            </a:r>
          </a:p>
          <a:p>
            <a:pPr marL="1206500" lvl="2"/>
            <a:r>
              <a:rPr lang="en-US"/>
              <a:t>30. Thermal Back-Mixing in a PFR</a:t>
            </a:r>
          </a:p>
          <a:p>
            <a:pPr marL="1206500" lvl="2"/>
            <a:r>
              <a:rPr lang="en-US"/>
              <a:t>31. Back-Mixing in a PFR via Recycle</a:t>
            </a:r>
          </a:p>
          <a:p>
            <a:pPr marL="1206500" lvl="2"/>
            <a:r>
              <a:rPr lang="en-US"/>
              <a:t>32. Ideal Semi-Batch Reactors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Choosing the Type of Reactor to Use</a:t>
            </a:r>
          </a:p>
        </p:txBody>
      </p:sp>
      <p:sp>
        <p:nvSpPr>
          <p:cNvPr id="14338" name="Rectangle 2"/>
          <p:cNvSpPr>
            <a:spLocks noChangeArrowheads="1"/>
          </p:cNvSpPr>
          <p:nvPr>
            <p:ph type="body" idx="1"/>
          </p:nvPr>
        </p:nvSpPr>
        <p:spPr>
          <a:xfrm>
            <a:off x="1270000" y="1651000"/>
            <a:ext cx="10464800" cy="6616700"/>
          </a:xfrm>
          <a:ln/>
        </p:spPr>
        <p:txBody>
          <a:bodyPr/>
          <a:lstStyle/>
          <a:p>
            <a:r>
              <a:rPr lang="en-US" dirty="0"/>
              <a:t>Safety: are any of the ideal reactor types inherently risky with respect to safe operation?</a:t>
            </a:r>
          </a:p>
          <a:p>
            <a:r>
              <a:rPr lang="en-US" dirty="0"/>
              <a:t>Practicality: can any of the ideal reactor types be eliminated from consideration for practical reasons?</a:t>
            </a:r>
          </a:p>
          <a:p>
            <a:r>
              <a:rPr lang="en-US" dirty="0"/>
              <a:t>Existing technology: is this reaction system, or one that is chemically similar, already being operated commercially?</a:t>
            </a:r>
          </a:p>
          <a:p>
            <a:r>
              <a:rPr lang="en-US" dirty="0"/>
              <a:t>Batch versus Continuous</a:t>
            </a:r>
          </a:p>
          <a:p>
            <a:pPr marL="762000" lvl="1"/>
            <a:r>
              <a:rPr lang="en-US" dirty="0"/>
              <a:t>Batch processing is more labor intensive and costly than continuous</a:t>
            </a:r>
          </a:p>
          <a:p>
            <a:pPr marL="762000" lvl="1"/>
            <a:r>
              <a:rPr lang="en-US" dirty="0"/>
              <a:t>Best for chemicals where the total amount to be produced is small and the price of the product is high</a:t>
            </a:r>
          </a:p>
          <a:p>
            <a:r>
              <a:rPr lang="en-US" dirty="0"/>
              <a:t>Continuous processing</a:t>
            </a:r>
          </a:p>
          <a:p>
            <a:pPr marL="762000" lvl="1"/>
            <a:r>
              <a:rPr lang="en-US" dirty="0"/>
              <a:t>Best when the amount to be processed is large</a:t>
            </a:r>
          </a:p>
          <a:p>
            <a:r>
              <a:rPr lang="en-US" dirty="0"/>
              <a:t>CSTR versus PFR</a:t>
            </a:r>
          </a:p>
          <a:p>
            <a:pPr marL="762000" lvl="1"/>
            <a:r>
              <a:rPr lang="en-US" dirty="0"/>
              <a:t>In a CSTR, the reaction only takes place at the final conditions</a:t>
            </a:r>
          </a:p>
          <a:p>
            <a:pPr marL="1206500" lvl="2"/>
            <a:r>
              <a:rPr lang="en-US" dirty="0"/>
              <a:t>low reactant, high product and final temperature</a:t>
            </a:r>
          </a:p>
          <a:p>
            <a:pPr marL="762000" lvl="1"/>
            <a:r>
              <a:rPr lang="en-US" dirty="0"/>
              <a:t>In a PFR, the reaction starts at the inlet conditions and occurs at continually changing conditions, only reaching the CSTR conditions at the end of processing</a:t>
            </a:r>
          </a:p>
          <a:p>
            <a:pPr marL="1206500" lvl="2"/>
            <a:r>
              <a:rPr lang="en-US" dirty="0"/>
              <a:t>initially high reactant, low product and feed temperature</a:t>
            </a:r>
          </a:p>
          <a:p>
            <a:r>
              <a:rPr lang="en-US" dirty="0"/>
              <a:t>Qualitative analysis </a:t>
            </a:r>
            <a:r>
              <a:rPr lang="en-US" dirty="0" smtClean="0"/>
              <a:t>won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t </a:t>
            </a:r>
            <a:r>
              <a:rPr lang="en-US" dirty="0"/>
              <a:t>always provide a clear best choice</a:t>
            </a:r>
          </a:p>
          <a:p>
            <a:pPr marL="762000" lvl="1"/>
            <a:r>
              <a:rPr lang="en-US" dirty="0"/>
              <a:t>Perform quantitative analysis of each of the possible choices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ChangeArrowheads="1"/>
          </p:cNvSpPr>
          <p:nvPr>
            <p:ph type="title"/>
          </p:nvPr>
        </p:nvSpPr>
        <p:spPr>
          <a:xfrm>
            <a:off x="1270000" y="4521200"/>
            <a:ext cx="10464800" cy="698500"/>
          </a:xfrm>
          <a:ln/>
        </p:spPr>
        <p:txBody>
          <a:bodyPr/>
          <a:lstStyle/>
          <a:p>
            <a:r>
              <a:rPr lang="en-US"/>
              <a:t>Questions?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Activity 28.1</a:t>
            </a:r>
          </a:p>
        </p:txBody>
      </p:sp>
      <p:sp>
        <p:nvSpPr>
          <p:cNvPr id="16386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 marL="0" indent="0">
              <a:buNone/>
              <a:tabLst>
                <a:tab pos="9732963" algn="r"/>
              </a:tabLst>
            </a:pPr>
            <a:r>
              <a:rPr lang="en-US"/>
              <a:t>Irreversible, liquid phase reaction (1) is first order in A with a pre-exponential factor equal to 1 x 10</a:t>
            </a:r>
            <a:r>
              <a:rPr lang="en-US" baseline="32000"/>
              <a:t>8</a:t>
            </a:r>
            <a:r>
              <a:rPr lang="en-US"/>
              <a:t> min</a:t>
            </a:r>
            <a:r>
              <a:rPr lang="en-US" baseline="32000"/>
              <a:t>-1</a:t>
            </a:r>
            <a:r>
              <a:rPr lang="en-US"/>
              <a:t> and an activation energy of 50 kJ mol</a:t>
            </a:r>
            <a:r>
              <a:rPr lang="en-US" baseline="32000"/>
              <a:t>-1</a:t>
            </a:r>
            <a:r>
              <a:rPr lang="en-US"/>
              <a:t>. It takes place in the solution phase where the density is constant. The reaction is exothermic with a constant heat of reaction equal to -180 kJ mol</a:t>
            </a:r>
            <a:r>
              <a:rPr lang="en-US" baseline="32000"/>
              <a:t>-1</a:t>
            </a:r>
            <a:r>
              <a:rPr lang="en-US"/>
              <a:t>; the solution heat capacity is also constant and equal to 3.95 kJ L</a:t>
            </a:r>
            <a:r>
              <a:rPr lang="en-US" baseline="32000"/>
              <a:t>-1</a:t>
            </a:r>
            <a:r>
              <a:rPr lang="en-US"/>
              <a:t> K</a:t>
            </a:r>
            <a:r>
              <a:rPr lang="en-US" baseline="32000"/>
              <a:t>-1</a:t>
            </a:r>
            <a:r>
              <a:rPr lang="en-US"/>
              <a:t>. A reactor is needed to process 300,000 L day</a:t>
            </a:r>
            <a:r>
              <a:rPr lang="en-US" baseline="32000"/>
              <a:t>-1</a:t>
            </a:r>
            <a:r>
              <a:rPr lang="en-US"/>
              <a:t> of a 298 K solution containing A at a concentration of 1 M. For conversions in the range from 20% to 90%, what reactor would you recommend?</a:t>
            </a:r>
          </a:p>
          <a:p>
            <a:pPr marL="0" indent="0">
              <a:buNone/>
              <a:tabLst>
                <a:tab pos="9732963" algn="r"/>
              </a:tabLst>
            </a:pPr>
            <a:r>
              <a:rPr lang="en-US">
                <a:cs typeface="Lucida Grande" charset="0"/>
              </a:rPr>
              <a:t>A → Z</a:t>
            </a:r>
            <a:r>
              <a:rPr lang="en-US"/>
              <a:t>	(1)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Activity 28.1</a:t>
            </a:r>
          </a:p>
        </p:txBody>
      </p:sp>
      <p:sp>
        <p:nvSpPr>
          <p:cNvPr id="1741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 marL="0" indent="0">
              <a:buNone/>
              <a:tabLst>
                <a:tab pos="9732963" algn="r"/>
              </a:tabLst>
            </a:pPr>
            <a:r>
              <a:rPr lang="en-US" dirty="0"/>
              <a:t>Irreversible, liquid phase reaction (1) is first order in A with a pre-exponential factor equal to 1 x 10</a:t>
            </a:r>
            <a:r>
              <a:rPr lang="en-US" baseline="32000" dirty="0"/>
              <a:t>8</a:t>
            </a:r>
            <a:r>
              <a:rPr lang="en-US" dirty="0"/>
              <a:t> min</a:t>
            </a:r>
            <a:r>
              <a:rPr lang="en-US" baseline="32000" dirty="0"/>
              <a:t>-1</a:t>
            </a:r>
            <a:r>
              <a:rPr lang="en-US" dirty="0"/>
              <a:t> and an activation energy of 50 kJ mol</a:t>
            </a:r>
            <a:r>
              <a:rPr lang="en-US" baseline="32000" dirty="0"/>
              <a:t>-1</a:t>
            </a:r>
            <a:r>
              <a:rPr lang="en-US" dirty="0"/>
              <a:t>. It takes place in the solution phase where the density is constant. The reaction is exothermic with a constant heat of reaction equal to -180 kJ mol</a:t>
            </a:r>
            <a:r>
              <a:rPr lang="en-US" baseline="32000" dirty="0"/>
              <a:t>-1</a:t>
            </a:r>
            <a:r>
              <a:rPr lang="en-US" dirty="0"/>
              <a:t>; the solution heat capacity is also constant and equal to 3.95 kJ L</a:t>
            </a:r>
            <a:r>
              <a:rPr lang="en-US" baseline="32000" dirty="0"/>
              <a:t>-1</a:t>
            </a:r>
            <a:r>
              <a:rPr lang="en-US" dirty="0"/>
              <a:t> K</a:t>
            </a:r>
            <a:r>
              <a:rPr lang="en-US" baseline="32000" dirty="0"/>
              <a:t>-1</a:t>
            </a:r>
            <a:r>
              <a:rPr lang="en-US" dirty="0"/>
              <a:t>. A reactor is needed to process 300,000 L day</a:t>
            </a:r>
            <a:r>
              <a:rPr lang="en-US" baseline="32000" dirty="0"/>
              <a:t>-1</a:t>
            </a:r>
            <a:r>
              <a:rPr lang="en-US" dirty="0"/>
              <a:t> of a 298 K solution containing A at a concentration of 1 M. For conversions in the range from 20% to 90%, what reactor would you recommend?</a:t>
            </a:r>
          </a:p>
          <a:p>
            <a:pPr marL="0" indent="0">
              <a:buNone/>
              <a:tabLst>
                <a:tab pos="9732963" algn="r"/>
              </a:tabLst>
            </a:pPr>
            <a:r>
              <a:rPr lang="en-US" dirty="0">
                <a:cs typeface="Lucida Grande" charset="0"/>
              </a:rPr>
              <a:t>A → Z</a:t>
            </a:r>
            <a:r>
              <a:rPr lang="en-US" dirty="0"/>
              <a:t>	(1)</a:t>
            </a:r>
          </a:p>
          <a:p>
            <a:pPr>
              <a:spcBef>
                <a:spcPts val="10000"/>
              </a:spcBef>
              <a:tabLst>
                <a:tab pos="9732963" algn="r"/>
              </a:tabLst>
            </a:pPr>
            <a:r>
              <a:rPr lang="en-US" dirty="0"/>
              <a:t>The Informational Reading suggests that a good way to start a problem of this kind is by performing a qualitative analysis. </a:t>
            </a:r>
          </a:p>
          <a:p>
            <a:pPr marL="762000" lvl="1">
              <a:tabLst>
                <a:tab pos="9732963" algn="r"/>
              </a:tabLst>
            </a:pPr>
            <a:r>
              <a:rPr lang="en-US" dirty="0"/>
              <a:t>We don</a:t>
            </a:r>
            <a:r>
              <a:rPr lang="ja-JP" altLang="en-US" dirty="0">
                <a:latin typeface="Arial"/>
              </a:rPr>
              <a:t>’</a:t>
            </a:r>
            <a:r>
              <a:rPr lang="en-US" dirty="0"/>
              <a:t>t have cost data, so we</a:t>
            </a:r>
            <a:r>
              <a:rPr lang="ja-JP" altLang="en-US" dirty="0">
                <a:latin typeface="Arial"/>
              </a:rPr>
              <a:t>’</a:t>
            </a:r>
            <a:r>
              <a:rPr lang="en-US" dirty="0" err="1"/>
              <a:t>ll</a:t>
            </a:r>
            <a:r>
              <a:rPr lang="en-US" dirty="0"/>
              <a:t> assume that small reactor volume and minimal external heating/cooling will minimize investment and operating costs</a:t>
            </a:r>
          </a:p>
          <a:p>
            <a:pPr marL="762000" lvl="1">
              <a:tabLst>
                <a:tab pos="9732963" algn="r"/>
              </a:tabLst>
            </a:pPr>
            <a:r>
              <a:rPr lang="en-US" dirty="0"/>
              <a:t>Adiabatic operation eliminates external heating/cooling, so let</a:t>
            </a:r>
            <a:r>
              <a:rPr lang="ja-JP" altLang="en-US" dirty="0">
                <a:latin typeface="Arial"/>
              </a:rPr>
              <a:t>’</a:t>
            </a:r>
            <a:r>
              <a:rPr lang="en-US" dirty="0"/>
              <a:t>s first qualitatively analyze how the rate will vary with reaction time (</a:t>
            </a:r>
            <a:r>
              <a:rPr lang="en-US" dirty="0" err="1"/>
              <a:t>i</a:t>
            </a:r>
            <a:r>
              <a:rPr lang="en-US" dirty="0"/>
              <a:t>. e. batch processing time or flow reactor space time)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Qualitative Analysis</a:t>
            </a:r>
          </a:p>
        </p:txBody>
      </p:sp>
      <p:sp>
        <p:nvSpPr>
          <p:cNvPr id="1843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 marL="0" indent="0">
              <a:buNone/>
              <a:tabLst>
                <a:tab pos="9732963" algn="r"/>
              </a:tabLst>
            </a:pPr>
            <a:r>
              <a:rPr lang="en-US" dirty="0"/>
              <a:t>Irreversible, liquid phase reaction (1) is first order in A with a pre-exponential factor equal to 1 x 10</a:t>
            </a:r>
            <a:r>
              <a:rPr lang="en-US" baseline="32000" dirty="0"/>
              <a:t>8</a:t>
            </a:r>
            <a:r>
              <a:rPr lang="en-US" dirty="0"/>
              <a:t> min</a:t>
            </a:r>
            <a:r>
              <a:rPr lang="en-US" baseline="32000" dirty="0"/>
              <a:t>-1</a:t>
            </a:r>
            <a:r>
              <a:rPr lang="en-US" dirty="0"/>
              <a:t> and an activation energy of 50 kJ mol</a:t>
            </a:r>
            <a:r>
              <a:rPr lang="en-US" baseline="32000" dirty="0"/>
              <a:t>-1</a:t>
            </a:r>
            <a:r>
              <a:rPr lang="en-US" dirty="0"/>
              <a:t>. It takes place in the solution phase where the density is constant. The reaction is exothermic with a constant heat of reaction equal to -180 kJ mol</a:t>
            </a:r>
            <a:r>
              <a:rPr lang="en-US" baseline="32000" dirty="0"/>
              <a:t>-1</a:t>
            </a:r>
            <a:r>
              <a:rPr lang="en-US" dirty="0"/>
              <a:t>; the solution heat capacity is also constant and equal to 3.95 kJ L</a:t>
            </a:r>
            <a:r>
              <a:rPr lang="en-US" baseline="32000" dirty="0"/>
              <a:t>-1</a:t>
            </a:r>
            <a:r>
              <a:rPr lang="en-US" dirty="0"/>
              <a:t> K</a:t>
            </a:r>
            <a:r>
              <a:rPr lang="en-US" baseline="32000" dirty="0"/>
              <a:t>-1</a:t>
            </a:r>
            <a:r>
              <a:rPr lang="en-US" dirty="0"/>
              <a:t>. A reactor is needed to process 300,000 L day</a:t>
            </a:r>
            <a:r>
              <a:rPr lang="en-US" baseline="32000" dirty="0"/>
              <a:t>-1</a:t>
            </a:r>
            <a:r>
              <a:rPr lang="en-US" dirty="0"/>
              <a:t> of a 298 K solution containing A at a concentration of 1 M. For conversions in the range from 20% to 90%, what reactor would you recommend?</a:t>
            </a:r>
          </a:p>
          <a:p>
            <a:pPr marL="0" indent="0">
              <a:buNone/>
              <a:tabLst>
                <a:tab pos="9732963" algn="r"/>
              </a:tabLst>
            </a:pPr>
            <a:r>
              <a:rPr lang="en-US" dirty="0">
                <a:cs typeface="Lucida Grande" charset="0"/>
              </a:rPr>
              <a:t>A → Z</a:t>
            </a:r>
            <a:r>
              <a:rPr lang="en-US" dirty="0"/>
              <a:t>	(1)</a:t>
            </a:r>
          </a:p>
          <a:p>
            <a:pPr>
              <a:spcBef>
                <a:spcPts val="5000"/>
              </a:spcBef>
              <a:tabLst>
                <a:tab pos="9732963" algn="r"/>
              </a:tabLst>
            </a:pPr>
            <a:r>
              <a:rPr lang="en-US" dirty="0"/>
              <a:t>Qualitative rate behavior</a:t>
            </a:r>
          </a:p>
          <a:p>
            <a:pPr marL="762000" lvl="1">
              <a:tabLst>
                <a:tab pos="9732963" algn="r"/>
              </a:tabLst>
            </a:pPr>
            <a:r>
              <a:rPr lang="en-US" dirty="0"/>
              <a:t>Increase initially due to increasing temperature</a:t>
            </a:r>
          </a:p>
          <a:p>
            <a:pPr marL="762000" lvl="1">
              <a:tabLst>
                <a:tab pos="9732963" algn="r"/>
              </a:tabLst>
            </a:pPr>
            <a:r>
              <a:rPr lang="en-US" dirty="0"/>
              <a:t>As processing continues, it will reach a maximum and then continuously decrease due to depletion of the reactants</a:t>
            </a:r>
          </a:p>
          <a:p>
            <a:pPr>
              <a:tabLst>
                <a:tab pos="9732963" algn="r"/>
              </a:tabLst>
            </a:pPr>
            <a:r>
              <a:rPr lang="en-US" dirty="0"/>
              <a:t>Qualitative flow reactor analysis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Qualitative Reactor Comparison</a:t>
            </a:r>
          </a:p>
        </p:txBody>
      </p:sp>
      <p:sp>
        <p:nvSpPr>
          <p:cNvPr id="19458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Up to the conversion/space time where the rate in a CSTR reaches a maximum</a:t>
            </a:r>
          </a:p>
          <a:p>
            <a:pPr marL="762000" lvl="1"/>
            <a:r>
              <a:rPr lang="en-US"/>
              <a:t>The rate is the same everywhere in the CSTR and it is greater than the rate anywhere (except the outlet) in the PFR</a:t>
            </a:r>
          </a:p>
          <a:p>
            <a:pPr marL="762000" lvl="1"/>
            <a:r>
              <a:rPr lang="en-US"/>
              <a:t>If the rate (moles converted per volume) in the CSTR is greater, then the required volume (for a given conversion) is smaller</a:t>
            </a:r>
          </a:p>
          <a:p>
            <a:pPr marL="762000" lvl="1"/>
            <a:r>
              <a:rPr lang="en-US"/>
              <a:t>CSTR is preferred</a:t>
            </a:r>
          </a:p>
          <a:p>
            <a:r>
              <a:rPr lang="en-US"/>
              <a:t>Well beyond the conversion/space time where the rate in a CSTR reaches a maximum</a:t>
            </a:r>
          </a:p>
          <a:p>
            <a:pPr marL="762000" lvl="1"/>
            <a:r>
              <a:rPr lang="en-US"/>
              <a:t>The rate is the same everywhere in the CSTR and it is smaller than than the rate anywhere (except the outlet) in the PFR</a:t>
            </a:r>
          </a:p>
          <a:p>
            <a:pPr marL="762000" lvl="1"/>
            <a:r>
              <a:rPr lang="en-US"/>
              <a:t>If the rate (moles converted per volume) in the CSTR is smaller, then the required volume (for a given conversion) is larger</a:t>
            </a:r>
          </a:p>
          <a:p>
            <a:pPr marL="762000" lvl="1"/>
            <a:r>
              <a:rPr lang="en-US"/>
              <a:t>PFR is preferred</a:t>
            </a:r>
          </a:p>
          <a:p>
            <a:r>
              <a:rPr lang="en-US"/>
              <a:t>At intermediate conversion/ space time, but beyond that where the rate in a CSTR reaches a maximum</a:t>
            </a:r>
          </a:p>
          <a:p>
            <a:pPr marL="762000" lvl="1"/>
            <a:r>
              <a:rPr lang="en-US"/>
              <a:t>A quantitative analysis is needed in order to determine which reactor is smaller</a:t>
            </a:r>
          </a:p>
          <a:p>
            <a:r>
              <a:rPr lang="en-US"/>
              <a:t>But before undertaking the quantitative analysis</a:t>
            </a:r>
          </a:p>
          <a:p>
            <a:pPr marL="762000" lvl="1"/>
            <a:r>
              <a:rPr lang="en-US"/>
              <a:t>Is adiabatic PFR operation feasible?</a:t>
            </a:r>
          </a:p>
          <a:p>
            <a:pPr marL="762000" lvl="1"/>
            <a:r>
              <a:rPr lang="en-US"/>
              <a:t>Is batch operation feasible?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Order of Magnitude Analysis</a:t>
            </a:r>
          </a:p>
        </p:txBody>
      </p:sp>
      <p:sp>
        <p:nvSpPr>
          <p:cNvPr id="20482" name="Rectangle 2"/>
          <p:cNvSpPr>
            <a:spLocks noChangeArrowheads="1"/>
          </p:cNvSpPr>
          <p:nvPr>
            <p:ph type="body" idx="1"/>
          </p:nvPr>
        </p:nvSpPr>
        <p:spPr>
          <a:xfrm>
            <a:off x="1270000" y="1498600"/>
            <a:ext cx="10464800" cy="7416800"/>
          </a:xfrm>
          <a:ln/>
        </p:spPr>
        <p:txBody>
          <a:bodyPr/>
          <a:lstStyle/>
          <a:p>
            <a:r>
              <a:rPr lang="en-US"/>
              <a:t>Rate of reaction at the PFR inlet</a:t>
            </a:r>
          </a:p>
          <a:p>
            <a:pPr marL="762000" lvl="1">
              <a:spcBef>
                <a:spcPts val="2000"/>
              </a:spcBef>
            </a:pPr>
            <a:r>
              <a:rPr lang="en-US"/>
              <a:t> </a:t>
            </a:r>
          </a:p>
          <a:p>
            <a:pPr marL="762000" lvl="1">
              <a:spcBef>
                <a:spcPts val="2400"/>
              </a:spcBef>
            </a:pPr>
            <a:r>
              <a:rPr lang="en-US"/>
              <a:t>this is 17% of the original A per minute, and certainly is large enough for adiabatic operation</a:t>
            </a:r>
          </a:p>
          <a:p>
            <a:r>
              <a:rPr lang="en-US"/>
              <a:t>Time per batch at the initial rate</a:t>
            </a:r>
          </a:p>
          <a:p>
            <a:pPr marL="762000" lvl="1"/>
            <a:r>
              <a:rPr lang="en-US"/>
              <a:t>for 20% conversion slightly over 1 minute</a:t>
            </a:r>
          </a:p>
          <a:p>
            <a:pPr marL="762000" lvl="1"/>
            <a:r>
              <a:rPr lang="en-US"/>
              <a:t>for 90% conversion, approximately 5 and ¼ minutes</a:t>
            </a:r>
          </a:p>
          <a:p>
            <a:pPr marL="762000" lvl="1"/>
            <a:r>
              <a:rPr lang="en-US"/>
              <a:t>batch reaction times this short may not be practical</a:t>
            </a:r>
          </a:p>
          <a:p>
            <a:pPr marL="1206500" lvl="2"/>
            <a:r>
              <a:rPr lang="en-US"/>
              <a:t>batch to batch consistency may be difficult to maintain</a:t>
            </a:r>
          </a:p>
          <a:p>
            <a:pPr marL="1206500" lvl="2"/>
            <a:r>
              <a:rPr lang="en-US"/>
              <a:t>turnaround time will likely be much longer than reaction time suggesting high labor costs</a:t>
            </a:r>
          </a:p>
          <a:p>
            <a:pPr marL="762000" lvl="1"/>
            <a:r>
              <a:rPr lang="en-US"/>
              <a:t>using a batch reactor may be feasible, but should not be recommended</a:t>
            </a:r>
          </a:p>
        </p:txBody>
      </p:sp>
      <p:pic>
        <p:nvPicPr>
          <p:cNvPr id="20483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44700" y="1935163"/>
            <a:ext cx="3898900" cy="795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1641</Words>
  <Characters>0</Characters>
  <Application>Microsoft Macintosh PowerPoint</Application>
  <PresentationFormat>Custom</PresentationFormat>
  <Lines>0</Lines>
  <Paragraphs>146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11</vt:i4>
      </vt:variant>
      <vt:variant>
        <vt:lpstr>Slide Titles</vt:lpstr>
      </vt:variant>
      <vt:variant>
        <vt:i4>14</vt:i4>
      </vt:variant>
    </vt:vector>
  </HeadingPairs>
  <TitlesOfParts>
    <vt:vector size="30" baseType="lpstr">
      <vt:lpstr>Helvetica</vt:lpstr>
      <vt:lpstr>Heiti SC Light</vt:lpstr>
      <vt:lpstr>Heiti SC Medium</vt:lpstr>
      <vt:lpstr>Lucida Grande</vt:lpstr>
      <vt:lpstr>Gill Sans</vt:lpstr>
      <vt:lpstr>Title &amp; Subtitle</vt:lpstr>
      <vt:lpstr>Title &amp; Bullets</vt:lpstr>
      <vt:lpstr>Title &amp; Bullets - 2 Column</vt:lpstr>
      <vt:lpstr>Title - Top</vt:lpstr>
      <vt:lpstr>Bullets</vt:lpstr>
      <vt:lpstr>Photo - Horizontal</vt:lpstr>
      <vt:lpstr>Blank</vt:lpstr>
      <vt:lpstr>Title &amp; Bullets - Left</vt:lpstr>
      <vt:lpstr>Photo - Vertical</vt:lpstr>
      <vt:lpstr>Title &amp; Bullets - Right</vt:lpstr>
      <vt:lpstr>Title, Bullets &amp; Photo</vt:lpstr>
      <vt:lpstr>A First Course on Kinetics and Reaction Engineering</vt:lpstr>
      <vt:lpstr>Where We’re Going</vt:lpstr>
      <vt:lpstr>Choosing the Type of Reactor to Use</vt:lpstr>
      <vt:lpstr>Questions?</vt:lpstr>
      <vt:lpstr>Activity 28.1</vt:lpstr>
      <vt:lpstr>Activity 28.1</vt:lpstr>
      <vt:lpstr>Qualitative Analysis</vt:lpstr>
      <vt:lpstr>Qualitative Reactor Comparison</vt:lpstr>
      <vt:lpstr>Order of Magnitude Analysis</vt:lpstr>
      <vt:lpstr>Order of Magnitude Analysis</vt:lpstr>
      <vt:lpstr>Quantitative Analysis</vt:lpstr>
      <vt:lpstr>PowerPoint Presentation</vt:lpstr>
      <vt:lpstr>Volume vs. Conversion</vt:lpstr>
      <vt:lpstr>Where We’re Going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First Course on Kinetics and Reaction Engineering</dc:title>
  <dc:subject/>
  <dc:creator/>
  <cp:keywords/>
  <dc:description/>
  <cp:lastModifiedBy>Carl Lund</cp:lastModifiedBy>
  <cp:revision>1</cp:revision>
  <dcterms:modified xsi:type="dcterms:W3CDTF">2015-03-05T12:59:23Z</dcterms:modified>
</cp:coreProperties>
</file>