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78" r:id="rId13"/>
    <p:sldId id="258" r:id="rId14"/>
    <p:sldId id="271" r:id="rId15"/>
    <p:sldId id="257" r:id="rId16"/>
    <p:sldId id="262" r:id="rId17"/>
    <p:sldId id="267" r:id="rId18"/>
    <p:sldId id="260" r:id="rId19"/>
    <p:sldId id="265" r:id="rId20"/>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1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44989402"/>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8134684"/>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5039534"/>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253569"/>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9301741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38766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184007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99433633"/>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685962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9915518"/>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3656584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637210"/>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0954143"/>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7549026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47918100"/>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722975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2663617"/>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80683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160264"/>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8875732"/>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613433"/>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139049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6573534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36137072"/>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658024"/>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3491048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1122226"/>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0905494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7722444"/>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843894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3131641"/>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545785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1107580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556113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56334252"/>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608070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206042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69643526"/>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441552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749829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46595450"/>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7476937"/>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59216445"/>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452532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1856908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29306613"/>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29817503"/>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205792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9610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38200030"/>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2331113"/>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3808249"/>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4848747"/>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221152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72946936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2535783"/>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903826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659519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7761539"/>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785481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732995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31115002"/>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8646315"/>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13737169"/>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7313803"/>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482550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100545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8616268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2108147"/>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60295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7479493"/>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1184048"/>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709356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70540428"/>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6189506"/>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21767357"/>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5031002"/>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33886823"/>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1931815"/>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72636011"/>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852644"/>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0961023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4209991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2676367"/>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7662946"/>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904657"/>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094631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27859701"/>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51010"/>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051187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537325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9305641"/>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1865506"/>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205469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5828692"/>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2812860"/>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8435785"/>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5840863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1913577"/>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3924178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46750851"/>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5967349"/>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8114118"/>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905637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38136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90625026"/>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041414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51156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7492456"/>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4229925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01398540"/>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999440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39975440"/>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817423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4901285"/>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63028970"/>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92920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6243201"/>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73359533"/>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299788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9088304"/>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3.emf"/><Relationship Id="rId3"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27</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Transient PFR Design Equations</a:t>
            </a:r>
          </a:p>
        </p:txBody>
      </p:sp>
      <p:sp>
        <p:nvSpPr>
          <p:cNvPr id="14338" name="Rectangle 2"/>
          <p:cNvSpPr>
            <a:spLocks noChangeArrowheads="1"/>
          </p:cNvSpPr>
          <p:nvPr>
            <p:ph type="body" idx="1"/>
          </p:nvPr>
        </p:nvSpPr>
        <p:spPr>
          <a:xfrm>
            <a:off x="1270000" y="1155700"/>
            <a:ext cx="10464800" cy="7759700"/>
          </a:xfrm>
          <a:ln/>
        </p:spPr>
        <p:txBody>
          <a:bodyPr/>
          <a:lstStyle/>
          <a:p>
            <a:r>
              <a:rPr lang="en-US" dirty="0"/>
              <a:t>Mole balance:</a:t>
            </a:r>
          </a:p>
          <a:p>
            <a:pPr>
              <a:spcBef>
                <a:spcPts val="3900"/>
              </a:spcBef>
            </a:pPr>
            <a:r>
              <a:rPr lang="en-US" dirty="0"/>
              <a:t>Energy balance:</a:t>
            </a:r>
          </a:p>
          <a:p>
            <a:pPr>
              <a:spcBef>
                <a:spcPts val="11900"/>
              </a:spcBef>
            </a:pPr>
            <a:r>
              <a:rPr lang="en-US" dirty="0"/>
              <a:t>Initial conditions</a:t>
            </a:r>
          </a:p>
          <a:p>
            <a:pPr marL="762000" lvl="1"/>
            <a:r>
              <a:rPr lang="en-US" dirty="0"/>
              <a:t>Values of the dependent variables (</a:t>
            </a:r>
            <a:r>
              <a:rPr lang="en-US" i="1" dirty="0" err="1"/>
              <a:t>ṅ</a:t>
            </a:r>
            <a:r>
              <a:rPr lang="en-US" i="1" baseline="-6000" dirty="0" err="1"/>
              <a:t>i</a:t>
            </a:r>
            <a:r>
              <a:rPr lang="en-US" dirty="0"/>
              <a:t> and </a:t>
            </a:r>
            <a:r>
              <a:rPr lang="en-US" i="1" dirty="0"/>
              <a:t>T</a:t>
            </a:r>
            <a:r>
              <a:rPr lang="en-US" dirty="0"/>
              <a:t>) at all values of </a:t>
            </a:r>
            <a:r>
              <a:rPr lang="en-US" i="1" dirty="0"/>
              <a:t>z</a:t>
            </a:r>
            <a:r>
              <a:rPr lang="en-US" dirty="0"/>
              <a:t> in the instant after the change at </a:t>
            </a:r>
            <a:r>
              <a:rPr lang="en-US" i="1" dirty="0"/>
              <a:t>t</a:t>
            </a:r>
            <a:r>
              <a:rPr lang="en-US" dirty="0"/>
              <a:t> = 0</a:t>
            </a:r>
          </a:p>
          <a:p>
            <a:r>
              <a:rPr lang="en-US" dirty="0"/>
              <a:t>Boundary conditions</a:t>
            </a:r>
          </a:p>
          <a:p>
            <a:pPr marL="762000" lvl="1"/>
            <a:r>
              <a:rPr lang="en-US" dirty="0"/>
              <a:t>Value of the dependent variables at one fixed position (usually the inlet) as a function of time since the change</a:t>
            </a:r>
          </a:p>
          <a:p>
            <a:r>
              <a:rPr lang="en-US" dirty="0"/>
              <a:t>Fronts - a special kind of PFR transient</a:t>
            </a:r>
          </a:p>
          <a:p>
            <a:pPr marL="762000" lvl="1"/>
            <a:r>
              <a:rPr lang="en-US" dirty="0"/>
              <a:t>The transient is initiated by a step change at the reactor inlet</a:t>
            </a:r>
          </a:p>
          <a:p>
            <a:pPr marL="762000" lvl="1"/>
            <a:r>
              <a:rPr lang="en-US" dirty="0"/>
              <a:t>The step change is not </a:t>
            </a:r>
            <a:r>
              <a:rPr lang="en-US" dirty="0" smtClean="0">
                <a:latin typeface="Arial"/>
              </a:rPr>
              <a:t>“</a:t>
            </a:r>
            <a:r>
              <a:rPr lang="en-US" dirty="0" smtClean="0"/>
              <a:t>felt</a:t>
            </a:r>
            <a:r>
              <a:rPr lang="en-US" dirty="0" smtClean="0">
                <a:latin typeface="Arial"/>
              </a:rPr>
              <a:t>”</a:t>
            </a:r>
            <a:r>
              <a:rPr lang="en-US" dirty="0" smtClean="0"/>
              <a:t> </a:t>
            </a:r>
            <a:r>
              <a:rPr lang="en-US" dirty="0"/>
              <a:t>by any of the fluid within the reactor</a:t>
            </a:r>
          </a:p>
          <a:p>
            <a:pPr marL="762000" lvl="1"/>
            <a:r>
              <a:rPr lang="en-US" dirty="0"/>
              <a:t>The front moves through the reactor with a velocity equal to the fluid flow rate</a:t>
            </a:r>
          </a:p>
          <a:p>
            <a:pPr marL="762000" lvl="1"/>
            <a:r>
              <a:rPr lang="en-US" dirty="0"/>
              <a:t>The concentration and temperature profiles ahead of the front are equal to the steady state profile prior to the step change</a:t>
            </a:r>
          </a:p>
          <a:p>
            <a:pPr marL="762000" lvl="1"/>
            <a:r>
              <a:rPr lang="en-US" dirty="0"/>
              <a:t>The concentration and temperature profiles behind the front are equal to the steady state profile at the inlet conditions after the change</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3000" y="952500"/>
            <a:ext cx="5624513"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600" y="2451100"/>
            <a:ext cx="10609263"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Activity 27.1</a:t>
            </a:r>
          </a:p>
        </p:txBody>
      </p:sp>
      <p:sp>
        <p:nvSpPr>
          <p:cNvPr id="16386" name="Rectangle 2"/>
          <p:cNvSpPr>
            <a:spLocks noChangeArrowheads="1"/>
          </p:cNvSpPr>
          <p:nvPr>
            <p:ph type="body" idx="1"/>
          </p:nvPr>
        </p:nvSpPr>
        <p:spPr>
          <a:ln/>
        </p:spPr>
        <p:txBody>
          <a:bodyPr/>
          <a:lstStyle/>
          <a:p>
            <a:pPr marL="0" indent="0">
              <a:buNone/>
              <a:tabLst>
                <a:tab pos="9732963" algn="r"/>
              </a:tabLst>
            </a:pPr>
            <a:r>
              <a:rPr lang="en-US" dirty="0"/>
              <a:t>First order, liquid phase reaction (1) takes place in a steady state PFR. The reactor is cooled by a fluid circulating outside the reactor at 100 ºC. Suppose that suddenly the cooling fluid temperature dropped to 30 ºC while all other operating parameters remained the same. Would the transient take the form of a step change front that propagates from the reactor inlet to the outlet?</a:t>
            </a:r>
          </a:p>
          <a:p>
            <a:pPr marL="0" indent="0">
              <a:buNone/>
              <a:tabLst>
                <a:tab pos="9732963" algn="r"/>
              </a:tabLst>
            </a:pPr>
            <a:endParaRPr lang="en-US" dirty="0"/>
          </a:p>
          <a:p>
            <a:pPr marL="0" indent="0">
              <a:buNone/>
              <a:tabLst>
                <a:tab pos="9732963" algn="r"/>
              </a:tabLst>
            </a:pPr>
            <a:r>
              <a:rPr lang="en-US" dirty="0">
                <a:cs typeface="Lucida Grande" charset="0"/>
              </a:rPr>
              <a:t>A → R</a:t>
            </a:r>
            <a:r>
              <a:rPr lang="en-US" dirty="0"/>
              <a:t>	(1)</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r>
              <a:rPr lang="en-US"/>
              <a:t>Suppose the reactor properties (</a:t>
            </a:r>
            <a:r>
              <a:rPr lang="en-US" i="1"/>
              <a:t>D</a:t>
            </a:r>
            <a:r>
              <a:rPr lang="en-US"/>
              <a:t>, </a:t>
            </a:r>
            <a:r>
              <a:rPr lang="en-US" i="1"/>
              <a:t>L</a:t>
            </a:r>
            <a:r>
              <a:rPr lang="en-US"/>
              <a:t> and </a:t>
            </a:r>
            <a:r>
              <a:rPr lang="en-US" i="1"/>
              <a:t>U</a:t>
            </a:r>
            <a:r>
              <a:rPr lang="en-US"/>
              <a:t>) are known and that the volume specific heat capacity and density (     and </a:t>
            </a:r>
            <a:r>
              <a:rPr lang="en-US" i="1"/>
              <a:t>ρ</a:t>
            </a:r>
            <a:r>
              <a:rPr lang="en-US"/>
              <a:t>) are known and constant. If </a:t>
            </a:r>
            <a:r>
              <a:rPr lang="en-US" i="1"/>
              <a:t>ṅ</a:t>
            </a:r>
            <a:r>
              <a:rPr lang="en-US" i="1" baseline="-6000"/>
              <a:t>i,ss</a:t>
            </a:r>
            <a:r>
              <a:rPr lang="en-US"/>
              <a:t>(</a:t>
            </a:r>
            <a:r>
              <a:rPr lang="en-US" i="1"/>
              <a:t>z</a:t>
            </a:r>
            <a:r>
              <a:rPr lang="en-US"/>
              <a:t>) and </a:t>
            </a:r>
            <a:r>
              <a:rPr lang="en-US" i="1"/>
              <a:t>T</a:t>
            </a:r>
            <a:r>
              <a:rPr lang="en-US" i="1" baseline="-6000"/>
              <a:t>ss</a:t>
            </a:r>
            <a:r>
              <a:rPr lang="en-US"/>
              <a:t>(</a:t>
            </a:r>
            <a:r>
              <a:rPr lang="en-US" i="1"/>
              <a:t>z</a:t>
            </a:r>
            <a:r>
              <a:rPr lang="en-US"/>
              <a:t>) are the known steady state profiles of the molar flow rates and temperature prior to the change,   is the constant volumetric flow rate, </a:t>
            </a:r>
            <a:r>
              <a:rPr lang="en-US" i="1"/>
              <a:t>k</a:t>
            </a:r>
            <a:r>
              <a:rPr lang="en-US" baseline="-6000"/>
              <a:t>0</a:t>
            </a:r>
            <a:r>
              <a:rPr lang="en-US"/>
              <a:t> is the pre-exponential factor and </a:t>
            </a:r>
            <a:r>
              <a:rPr lang="en-US" i="1"/>
              <a:t>E</a:t>
            </a:r>
            <a:r>
              <a:rPr lang="en-US"/>
              <a:t> is the activation energy, write the transient mole and energy balances that are needed to model the transient response to the change assuming that the pressure drop is negligible.</a:t>
            </a: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8700" y="800100"/>
            <a:ext cx="436563"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88400" y="1524000"/>
            <a:ext cx="3270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r>
              <a:rPr lang="en-US"/>
              <a:t>Write the initial conditions needed to solve the design equations</a:t>
            </a:r>
          </a:p>
          <a:p>
            <a:r>
              <a:rPr lang="en-US"/>
              <a:t>Write the boundary conditions needed to solve the design equations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27.2</a:t>
            </a:r>
          </a:p>
        </p:txBody>
      </p:sp>
      <p:sp>
        <p:nvSpPr>
          <p:cNvPr id="19458" name="Rectangle 2"/>
          <p:cNvSpPr>
            <a:spLocks noChangeArrowheads="1"/>
          </p:cNvSpPr>
          <p:nvPr>
            <p:ph type="body" idx="1"/>
          </p:nvPr>
        </p:nvSpPr>
        <p:spPr>
          <a:ln/>
        </p:spPr>
        <p:txBody>
          <a:bodyPr/>
          <a:lstStyle/>
          <a:p>
            <a:pPr marL="0" indent="0">
              <a:buNone/>
              <a:tabLst>
                <a:tab pos="9732963" algn="r"/>
                <a:tab pos="9732963" algn="r"/>
              </a:tabLst>
            </a:pPr>
            <a:r>
              <a:rPr lang="en-US" dirty="0"/>
              <a:t>Liquid phase reaction (1), with rate expression (2), is taking place adiabatically in a steady state PFR. The reactor volume is 18 ft</a:t>
            </a:r>
            <a:r>
              <a:rPr lang="en-US" baseline="32000" dirty="0"/>
              <a:t>3</a:t>
            </a:r>
            <a:r>
              <a:rPr lang="en-US" dirty="0"/>
              <a:t> (4 in diameter by 206 </a:t>
            </a:r>
            <a:r>
              <a:rPr lang="en-US" dirty="0" err="1"/>
              <a:t>ft</a:t>
            </a:r>
            <a:r>
              <a:rPr lang="en-US" dirty="0"/>
              <a:t> long), the volumetric flow rate is constant and equal to 0.8 ft</a:t>
            </a:r>
            <a:r>
              <a:rPr lang="en-US" baseline="32000" dirty="0"/>
              <a:t>3</a:t>
            </a:r>
            <a:r>
              <a:rPr lang="en-US" dirty="0"/>
              <a:t> min</a:t>
            </a:r>
            <a:r>
              <a:rPr lang="en-US" baseline="32000" dirty="0"/>
              <a:t>-1</a:t>
            </a:r>
            <a:r>
              <a:rPr lang="en-US" dirty="0"/>
              <a:t>. The inlet molar flows of A and B are 0.01 and 0.25 </a:t>
            </a:r>
            <a:r>
              <a:rPr lang="en-US" dirty="0" err="1"/>
              <a:t>lbmol</a:t>
            </a:r>
            <a:r>
              <a:rPr lang="en-US" dirty="0"/>
              <a:t> min</a:t>
            </a:r>
            <a:r>
              <a:rPr lang="en-US" baseline="32000" dirty="0"/>
              <a:t>-1</a:t>
            </a:r>
            <a:r>
              <a:rPr lang="en-US" dirty="0"/>
              <a:t> at a temperature of 600 ºR. The heat of reaction may be taken to be constant and equal to -1.7 x 10</a:t>
            </a:r>
            <a:r>
              <a:rPr lang="en-US" baseline="32000" dirty="0"/>
              <a:t>4</a:t>
            </a:r>
            <a:r>
              <a:rPr lang="en-US" dirty="0"/>
              <a:t> BTU lbmol</a:t>
            </a:r>
            <a:r>
              <a:rPr lang="en-US" baseline="32000" dirty="0"/>
              <a:t>-1</a:t>
            </a:r>
            <a:r>
              <a:rPr lang="en-US" dirty="0"/>
              <a:t>. The heat capacities of A, B and Z are equal to 1000, 180 and 1200 BTU lbmol</a:t>
            </a:r>
            <a:r>
              <a:rPr lang="en-US" baseline="32000" dirty="0"/>
              <a:t>-1</a:t>
            </a:r>
            <a:r>
              <a:rPr lang="en-US" dirty="0"/>
              <a:t> °R</a:t>
            </a:r>
            <a:r>
              <a:rPr lang="en-US" baseline="32000" dirty="0"/>
              <a:t>-1</a:t>
            </a:r>
            <a:r>
              <a:rPr lang="en-US" dirty="0"/>
              <a:t>, respectively, and they may be considered to be independent of temperature. Suppose the feed temperature is suddenly changed to 700 ºR. Would the transient take the form of a step change front that propagates from the reactor inlet to the outlet?</a:t>
            </a:r>
          </a:p>
          <a:p>
            <a:pPr marL="0" indent="0">
              <a:buNone/>
              <a:tabLst>
                <a:tab pos="9732963" algn="r"/>
                <a:tab pos="9732963" algn="r"/>
              </a:tabLst>
            </a:pPr>
            <a:r>
              <a:rPr lang="en-US" dirty="0">
                <a:ea typeface="ヒラギノ角ゴ ProN W3" charset="0"/>
                <a:cs typeface="ヒラギノ角ゴ ProN W3" charset="0"/>
              </a:rPr>
              <a:t>A + B ⇄ Z</a:t>
            </a:r>
            <a:r>
              <a:rPr lang="en-US" dirty="0"/>
              <a:t>	(1)</a:t>
            </a:r>
          </a:p>
          <a:p>
            <a:pPr marL="0" indent="0">
              <a:spcBef>
                <a:spcPts val="8900"/>
              </a:spcBef>
              <a:buNone/>
              <a:tabLst>
                <a:tab pos="9732963" algn="r"/>
                <a:tab pos="9732963" algn="r"/>
              </a:tabLst>
            </a:pPr>
            <a:r>
              <a:rPr lang="en-US" dirty="0"/>
              <a:t>	(2)</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6900" y="6223000"/>
            <a:ext cx="7140575" cy="279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150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r>
              <a:rPr lang="en-US"/>
              <a:t>28. Choosing a Reactor Type</a:t>
            </a:r>
          </a:p>
          <a:p>
            <a:pPr marL="1206500" lvl="2"/>
            <a:r>
              <a:rPr lang="en-US"/>
              <a:t>29. Multiple Reactor Networks</a:t>
            </a:r>
          </a:p>
          <a:p>
            <a:pPr marL="1206500" lvl="2"/>
            <a:r>
              <a:rPr lang="en-US"/>
              <a:t>30. Thermal Back-Mixing in a PFR</a:t>
            </a:r>
          </a:p>
          <a:p>
            <a:pPr marL="1206500" lvl="2"/>
            <a:r>
              <a:rPr lang="en-US"/>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740</Words>
  <Characters>0</Characters>
  <Application>Microsoft Macintosh PowerPoint</Application>
  <PresentationFormat>Custom</PresentationFormat>
  <Lines>0</Lines>
  <Paragraphs>58</Paragraphs>
  <Slides>9</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9</vt:i4>
      </vt:variant>
    </vt:vector>
  </HeadingPairs>
  <TitlesOfParts>
    <vt:vector size="26" baseType="lpstr">
      <vt:lpstr>Helvetica</vt:lpstr>
      <vt:lpstr>Heiti SC Light</vt:lpstr>
      <vt:lpstr>Heiti SC Medium</vt:lpstr>
      <vt:lpstr>Lucida Grande</vt:lpstr>
      <vt:lpstr>Gill Sans</vt:lpstr>
      <vt:lpstr>ヒラギノ角ゴ ProN W3</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Transient PFR Design Equations</vt:lpstr>
      <vt:lpstr>Questions?</vt:lpstr>
      <vt:lpstr>Activity 27.1</vt:lpstr>
      <vt:lpstr>PowerPoint Presentation</vt:lpstr>
      <vt:lpstr>PowerPoint Presentation</vt:lpstr>
      <vt:lpstr>Activity 27.2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2015-03-02T17:24:09Z</dcterms:modified>
</cp:coreProperties>
</file>