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78" r:id="rId13"/>
    <p:sldId id="279" r:id="rId14"/>
    <p:sldId id="280" r:id="rId15"/>
    <p:sldId id="271" r:id="rId16"/>
    <p:sldId id="257" r:id="rId17"/>
    <p:sldId id="269" r:id="rId18"/>
    <p:sldId id="263" r:id="rId19"/>
    <p:sldId id="264" r:id="rId20"/>
    <p:sldId id="266" r:id="rId21"/>
    <p:sldId id="267" r:id="rId22"/>
    <p:sldId id="292" r:id="rId23"/>
    <p:sldId id="265" r:id="rId24"/>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216"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87308801"/>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9619139"/>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0273251"/>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62975"/>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34532945"/>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9157653"/>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34442650"/>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90217512"/>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4083898"/>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78865449"/>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32038195"/>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46424362"/>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37341879"/>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7181533"/>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04914889"/>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8549483"/>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70548037"/>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6770774"/>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83726"/>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61361090"/>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6473706"/>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99835284"/>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7776232"/>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35743402"/>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4752401"/>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7568768"/>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8629415"/>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73394693"/>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245691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04526323"/>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10470257"/>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3342760"/>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11183948"/>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77162733"/>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41865282"/>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25304273"/>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4884445"/>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32807471"/>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7754100"/>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72138991"/>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6083259"/>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61425751"/>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38085694"/>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9173602"/>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13937523"/>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76456864"/>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94503111"/>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52293595"/>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2767599"/>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35336844"/>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63295827"/>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98327027"/>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8684664"/>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1859384"/>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51872155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3040995"/>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3026844"/>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06463499"/>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23851015"/>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9911849"/>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839593"/>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05214798"/>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1764638"/>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49047128"/>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30953198"/>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0873304"/>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2983284"/>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26067697"/>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94218775"/>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86853044"/>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13622625"/>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4971483"/>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51015023"/>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93124633"/>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3347058"/>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44921733"/>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0845722"/>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29963348"/>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5788886"/>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90654509"/>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7869396"/>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19287875"/>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36928285"/>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8138756"/>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7019099"/>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34447037"/>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6873099"/>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30510592"/>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3327500"/>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6712643"/>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0269076"/>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082976734"/>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6929185"/>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89920598"/>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2632211"/>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6702711"/>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38585452"/>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28771293"/>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62400559"/>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46303401"/>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45054816"/>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3918780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238840"/>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14962825"/>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89674475"/>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74457443"/>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63265757"/>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39052038"/>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6405135"/>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85833146"/>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85397646"/>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5448530"/>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78454945"/>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7425867"/>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6691957"/>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63374924"/>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3858548"/>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13740669"/>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39482574"/>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913860"/>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1045277"/>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6" Type="http://schemas.openxmlformats.org/officeDocument/2006/relationships/image" Target="../media/image5.emf"/><Relationship Id="rId7" Type="http://schemas.openxmlformats.org/officeDocument/2006/relationships/image" Target="../media/image6.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26</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ph type="body" idx="1"/>
          </p:nvPr>
        </p:nvSpPr>
        <p:spPr>
          <a:ln/>
        </p:spPr>
        <p:txBody>
          <a:bodyPr/>
          <a:lstStyle/>
          <a:p>
            <a:r>
              <a:rPr lang="en-US"/>
              <a:t>Does the solution of the design equations require you to provide initial and final values? If so, give those values or show how to calculate them from what is given in the problem statement</a:t>
            </a:r>
          </a:p>
          <a:p>
            <a:endParaRPr lang="en-US"/>
          </a:p>
          <a:p>
            <a:endParaRPr lang="en-US"/>
          </a:p>
          <a:p>
            <a:endParaRPr lang="en-US"/>
          </a:p>
          <a:p>
            <a:endParaRPr lang="en-US"/>
          </a:p>
          <a:p>
            <a:endParaRPr lang="en-US"/>
          </a:p>
          <a:p>
            <a:endParaRPr lang="en-US"/>
          </a:p>
          <a:p>
            <a:endParaRPr lang="en-US"/>
          </a:p>
          <a:p>
            <a:r>
              <a:rPr lang="en-US"/>
              <a:t>Does the solution of the design equations require you to provide code? If so, identify what quantities will be given to that code and then show the equations needed in order to write the code</a:t>
            </a:r>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ph type="body" idx="1"/>
          </p:nvPr>
        </p:nvSpPr>
        <p:spPr>
          <a:ln/>
        </p:spPr>
        <p:txBody>
          <a:bodyPr/>
          <a:lstStyle/>
          <a:p>
            <a:r>
              <a:rPr lang="en-US"/>
              <a:t>What new quantities will you know after the design equations have been solved numerically?</a:t>
            </a:r>
          </a:p>
          <a:p>
            <a:endParaRPr lang="en-US"/>
          </a:p>
          <a:p>
            <a:endParaRPr lang="en-US"/>
          </a:p>
          <a:p>
            <a:endParaRPr lang="en-US"/>
          </a:p>
          <a:p>
            <a:endParaRPr lang="en-US"/>
          </a:p>
          <a:p>
            <a:endParaRPr lang="en-US"/>
          </a:p>
          <a:p>
            <a:endParaRPr lang="en-US"/>
          </a:p>
          <a:p>
            <a:r>
              <a:rPr lang="en-US"/>
              <a:t>Does the problem ask for quantities other than those obtained by solving the design equations? If so, show how to calculate them</a:t>
            </a:r>
          </a:p>
        </p:txBody>
      </p:sp>
      <p:sp>
        <p:nvSpPr>
          <p:cNvPr id="29698" name="Rectangle 2"/>
          <p:cNvSpPr>
            <a:spLocks noChangeArrowheads="1"/>
          </p:cNvSpPr>
          <p:nvPr>
            <p:ph type="title"/>
          </p:nvPr>
        </p:nvSpPr>
        <p:spPr>
          <a:ln/>
        </p:spPr>
        <p:txBody>
          <a:bodyPr/>
          <a:lstStyle/>
          <a:p>
            <a:r>
              <a:rPr lang="en-US"/>
              <a:t>Completing the Requested Tasks</a:t>
            </a:r>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ph type="title"/>
          </p:nvPr>
        </p:nvSpPr>
        <p:spPr>
          <a:ln/>
        </p:spPr>
        <p:txBody>
          <a:bodyPr/>
          <a:lstStyle/>
          <a:p>
            <a:r>
              <a:rPr lang="en-US" dirty="0" smtClean="0"/>
              <a:t>Don</a:t>
            </a:r>
            <a:r>
              <a:rPr lang="en-US" dirty="0" smtClean="0">
                <a:latin typeface="Arial"/>
              </a:rPr>
              <a:t>’</a:t>
            </a:r>
            <a:r>
              <a:rPr lang="en-US" dirty="0" smtClean="0"/>
              <a:t>t </a:t>
            </a:r>
            <a:r>
              <a:rPr lang="en-US" dirty="0"/>
              <a:t>Memorize Equations</a:t>
            </a:r>
            <a:br>
              <a:rPr lang="en-US" dirty="0"/>
            </a:br>
            <a:r>
              <a:rPr lang="en-US" dirty="0"/>
              <a:t>Instead, Master the Process</a:t>
            </a:r>
          </a:p>
        </p:txBody>
      </p:sp>
      <p:sp>
        <p:nvSpPr>
          <p:cNvPr id="31746" name="Rectangle 2"/>
          <p:cNvSpPr>
            <a:spLocks noChangeArrowheads="1"/>
          </p:cNvSpPr>
          <p:nvPr>
            <p:ph type="body" idx="1"/>
          </p:nvPr>
        </p:nvSpPr>
        <p:spPr>
          <a:ln/>
        </p:spPr>
        <p:txBody>
          <a:bodyPr/>
          <a:lstStyle/>
          <a:p>
            <a:r>
              <a:rPr lang="en-US"/>
              <a:t>Identify the reactor type and how it is being operated</a:t>
            </a:r>
          </a:p>
          <a:p>
            <a:r>
              <a:rPr lang="en-US"/>
              <a:t>Determine what type of question is being asked</a:t>
            </a:r>
          </a:p>
          <a:p>
            <a:r>
              <a:rPr lang="en-US"/>
              <a:t>Assign variables to every number given in the problem statement</a:t>
            </a:r>
          </a:p>
          <a:p>
            <a:pPr marL="762000" lvl="1"/>
            <a:r>
              <a:rPr lang="en-US"/>
              <a:t>If the given information permits the calculation of other constant quantities, calculate those quantities as well</a:t>
            </a:r>
          </a:p>
          <a:p>
            <a:r>
              <a:rPr lang="en-US"/>
              <a:t>Determine whether a basis can be chosen; if so, choose one</a:t>
            </a:r>
          </a:p>
          <a:p>
            <a:r>
              <a:rPr lang="en-US"/>
              <a:t>Optionally make a schematic diagram</a:t>
            </a:r>
          </a:p>
          <a:p>
            <a:r>
              <a:rPr lang="en-US"/>
              <a:t>For a steady state PFR reaction engineering problem, write out the generic forms of the mole, energy and mechanical energy balances</a:t>
            </a:r>
          </a:p>
          <a:p>
            <a:pPr marL="762000" lvl="1"/>
            <a:r>
              <a:rPr lang="en-US"/>
              <a:t>Write a mole balance on every species that appears at least once as a reactant or product in the reactions taking place, eliminating zero-valued terms, expanding all summations and continuous products and inserting values of stoichiometric coefficients</a:t>
            </a:r>
          </a:p>
          <a:p>
            <a:pPr marL="762000" lvl="1"/>
            <a:r>
              <a:rPr lang="en-US"/>
              <a:t>As necessary write an energy balance and a mechanical energy balance, eliminating zero-valued terms, expanding all summations and continuous products, inserting values of stoichiometric coefficients and substituting as necessary for the sensible heat term</a:t>
            </a:r>
          </a:p>
          <a:p>
            <a:r>
              <a:rPr lang="en-US"/>
              <a:t>Write out the initial values and final value needed to solve the equations</a:t>
            </a:r>
          </a:p>
          <a:p>
            <a:r>
              <a:rPr lang="en-US"/>
              <a:t>Write out equations needed in order to evaluate the equations</a:t>
            </a:r>
          </a:p>
          <a:p>
            <a:r>
              <a:rPr lang="en-US"/>
              <a:t>Solve the equations</a:t>
            </a:r>
          </a:p>
          <a:p>
            <a:r>
              <a:rPr lang="en-US"/>
              <a:t>Use the results to answer the questions posed in the problem</a:t>
            </a:r>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32770"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t>D. Plug Flow Reactors</a:t>
            </a:r>
          </a:p>
          <a:p>
            <a:pPr marL="1206500" lvl="2">
              <a:buClr>
                <a:srgbClr val="B3B3B3"/>
              </a:buClr>
            </a:pPr>
            <a:r>
              <a:rPr lang="en-US">
                <a:solidFill>
                  <a:srgbClr val="B3B3B3"/>
                </a:solidFill>
              </a:rPr>
              <a:t>25. Reaction Engineering of PFRs</a:t>
            </a:r>
          </a:p>
          <a:p>
            <a:pPr marL="1206500" lvl="2">
              <a:buClr>
                <a:srgbClr val="B3B3B3"/>
              </a:buClr>
            </a:pPr>
            <a:r>
              <a:rPr lang="en-US">
                <a:solidFill>
                  <a:srgbClr val="B3B3B3"/>
                </a:solidFill>
              </a:rPr>
              <a:t>26. Analysis of Steady State PFRs</a:t>
            </a:r>
          </a:p>
          <a:p>
            <a:pPr marL="1206500" lvl="2"/>
            <a:r>
              <a:rPr lang="en-US"/>
              <a:t>27. Analysis of Transient PFRs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t>D. Plug Flow Reactors</a:t>
            </a:r>
          </a:p>
          <a:p>
            <a:pPr marL="1206500" lvl="2">
              <a:buClr>
                <a:srgbClr val="B3B3B3"/>
              </a:buClr>
            </a:pPr>
            <a:r>
              <a:rPr lang="en-US">
                <a:solidFill>
                  <a:srgbClr val="B3B3B3"/>
                </a:solidFill>
              </a:rPr>
              <a:t>25. Reaction Engineering of PFRs</a:t>
            </a:r>
          </a:p>
          <a:p>
            <a:pPr marL="1206500" lvl="2"/>
            <a:r>
              <a:rPr lang="en-US"/>
              <a:t>26. Analysis of Steady State PFRs</a:t>
            </a:r>
          </a:p>
          <a:p>
            <a:pPr marL="1206500" lvl="2"/>
            <a:r>
              <a:rPr lang="en-US"/>
              <a:t>27. Analysis of Transient PFRs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The Steady State PFR Design Equations</a:t>
            </a:r>
          </a:p>
        </p:txBody>
      </p:sp>
      <p:sp>
        <p:nvSpPr>
          <p:cNvPr id="14338" name="Rectangle 2"/>
          <p:cNvSpPr>
            <a:spLocks noChangeArrowheads="1"/>
          </p:cNvSpPr>
          <p:nvPr>
            <p:ph type="body" idx="1"/>
          </p:nvPr>
        </p:nvSpPr>
        <p:spPr>
          <a:ln/>
        </p:spPr>
        <p:txBody>
          <a:bodyPr/>
          <a:lstStyle/>
          <a:p>
            <a:r>
              <a:rPr lang="en-US" dirty="0"/>
              <a:t>Mole balance on </a:t>
            </a:r>
            <a:r>
              <a:rPr lang="en-US" dirty="0" err="1"/>
              <a:t>i</a:t>
            </a:r>
            <a:r>
              <a:rPr lang="en-US" dirty="0"/>
              <a:t>:</a:t>
            </a:r>
          </a:p>
          <a:p>
            <a:pPr>
              <a:spcBef>
                <a:spcPts val="7600"/>
              </a:spcBef>
            </a:pPr>
            <a:r>
              <a:rPr lang="en-US" dirty="0"/>
              <a:t>Energy balance:</a:t>
            </a:r>
          </a:p>
          <a:p>
            <a:pPr>
              <a:spcBef>
                <a:spcPts val="7200"/>
              </a:spcBef>
            </a:pPr>
            <a:r>
              <a:rPr lang="en-US" dirty="0"/>
              <a:t>Momentum balance (unpacked tube):</a:t>
            </a:r>
          </a:p>
          <a:p>
            <a:pPr>
              <a:spcBef>
                <a:spcPts val="5100"/>
              </a:spcBef>
            </a:pPr>
            <a:r>
              <a:rPr lang="en-US" dirty="0"/>
              <a:t>Momentum balance (packed bed):</a:t>
            </a:r>
          </a:p>
          <a:p>
            <a:pPr>
              <a:spcBef>
                <a:spcPts val="2900"/>
              </a:spcBef>
            </a:pPr>
            <a:r>
              <a:rPr lang="en-US" dirty="0"/>
              <a:t>The unpacked tube momentum balance introduces the volumetric flow rate as an </a:t>
            </a:r>
            <a:r>
              <a:rPr lang="en-US" dirty="0" smtClean="0">
                <a:latin typeface="Arial"/>
              </a:rPr>
              <a:t>“</a:t>
            </a:r>
            <a:r>
              <a:rPr lang="en-US" dirty="0" smtClean="0"/>
              <a:t>extra</a:t>
            </a:r>
            <a:r>
              <a:rPr lang="en-US" dirty="0" smtClean="0">
                <a:latin typeface="Arial"/>
              </a:rPr>
              <a:t>”</a:t>
            </a:r>
            <a:r>
              <a:rPr lang="en-US" dirty="0" smtClean="0"/>
              <a:t> </a:t>
            </a:r>
            <a:r>
              <a:rPr lang="en-US" dirty="0"/>
              <a:t>dependent variable</a:t>
            </a:r>
          </a:p>
          <a:p>
            <a:pPr marL="762000" lvl="1"/>
            <a:r>
              <a:rPr lang="en-US" dirty="0"/>
              <a:t>Liquids can often be assumed to have constant density, in which case the derivative of the volumetric flow rate with respect to axial position equals zero</a:t>
            </a:r>
          </a:p>
          <a:p>
            <a:pPr marL="762000" lvl="1"/>
            <a:r>
              <a:rPr lang="en-US" dirty="0"/>
              <a:t>The equation of state can be used for gases</a:t>
            </a:r>
          </a:p>
          <a:p>
            <a:pPr marL="1206500" lvl="2">
              <a:spcBef>
                <a:spcPts val="1900"/>
              </a:spcBef>
            </a:pPr>
            <a:r>
              <a:rPr lang="en-US" dirty="0"/>
              <a:t>For an ideal gas:</a:t>
            </a:r>
            <a:br>
              <a:rPr lang="en-US" dirty="0"/>
            </a:br>
            <a:r>
              <a:rPr lang="en-US" dirty="0"/>
              <a:t>                                                                                                                 with</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3700" y="1409700"/>
            <a:ext cx="2722563"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3513" y="2527300"/>
            <a:ext cx="6551612" cy="138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4000500"/>
            <a:ext cx="3775075"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26200" y="4978400"/>
            <a:ext cx="541972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9200" y="8407400"/>
            <a:ext cx="7115175" cy="87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4"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172700" y="8407400"/>
            <a:ext cx="210502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A Problem-Solving Strategy*</a:t>
            </a:r>
          </a:p>
        </p:txBody>
      </p:sp>
      <p:sp>
        <p:nvSpPr>
          <p:cNvPr id="15362" name="Rectangle 2"/>
          <p:cNvSpPr>
            <a:spLocks noChangeArrowheads="1"/>
          </p:cNvSpPr>
          <p:nvPr>
            <p:ph type="body" idx="1"/>
          </p:nvPr>
        </p:nvSpPr>
        <p:spPr>
          <a:ln/>
        </p:spPr>
        <p:txBody>
          <a:bodyPr/>
          <a:lstStyle/>
          <a:p>
            <a:pPr>
              <a:buSzPct val="99000"/>
              <a:buFontTx/>
              <a:buAutoNum type="arabicPeriod"/>
            </a:pPr>
            <a:r>
              <a:rPr lang="en-US"/>
              <a:t>Assign the appropriate variable symbol to each quantity that appears in the problem statement and convert them to consistent units</a:t>
            </a:r>
          </a:p>
          <a:p>
            <a:pPr>
              <a:buSzPct val="99000"/>
              <a:buFontTx/>
              <a:buAutoNum type="arabicPeriod"/>
            </a:pPr>
            <a:r>
              <a:rPr lang="en-US"/>
              <a:t>If necessary, assume a basis</a:t>
            </a:r>
          </a:p>
          <a:p>
            <a:pPr>
              <a:buSzPct val="99000"/>
              <a:buFontTx/>
              <a:buAutoNum type="arabicPeriod"/>
            </a:pPr>
            <a:r>
              <a:rPr lang="en-US"/>
              <a:t>Write the design equations in the preferred form with zero-valued terms eliminated and all sums and continuous products fully expanded</a:t>
            </a:r>
          </a:p>
          <a:p>
            <a:pPr marL="762000" lvl="1">
              <a:buSzPct val="99000"/>
              <a:buFontTx/>
              <a:buAutoNum type="arabicPeriod"/>
            </a:pPr>
            <a:r>
              <a:rPr lang="en-US"/>
              <a:t>They will form a set of coupled initial value ordinary differential equations</a:t>
            </a:r>
          </a:p>
          <a:p>
            <a:pPr>
              <a:buSzPct val="99000"/>
              <a:buFontTx/>
              <a:buAutoNum type="arabicPeriod"/>
            </a:pPr>
            <a:r>
              <a:rPr lang="en-US"/>
              <a:t>Write equations or values for the things needed to solve initial value ODEs</a:t>
            </a:r>
          </a:p>
          <a:p>
            <a:pPr marL="762000" lvl="1">
              <a:buSzPct val="99000"/>
              <a:buFontTx/>
              <a:buAutoNum type="arabicPeriod"/>
            </a:pPr>
            <a:r>
              <a:rPr lang="en-US"/>
              <a:t>Initial values</a:t>
            </a:r>
          </a:p>
          <a:p>
            <a:pPr marL="762000" lvl="1">
              <a:buSzPct val="99000"/>
              <a:buFontTx/>
              <a:buAutoNum type="arabicPeriod"/>
            </a:pPr>
            <a:r>
              <a:rPr lang="en-US"/>
              <a:t>One final value</a:t>
            </a:r>
          </a:p>
          <a:p>
            <a:pPr marL="762000" lvl="1">
              <a:buSzPct val="99000"/>
              <a:buFontTx/>
              <a:buAutoNum type="arabicPeriod"/>
            </a:pPr>
            <a:r>
              <a:rPr lang="en-US"/>
              <a:t>Every quantity other than the derivatives, the independent and the dependent variables that (a) appears in the anywhere in the ODEs and (b) has not already been assigned a value in preceding steps</a:t>
            </a:r>
          </a:p>
          <a:p>
            <a:pPr>
              <a:buSzPct val="99000"/>
              <a:buFontTx/>
              <a:buAutoNum type="arabicPeriod"/>
            </a:pPr>
            <a:r>
              <a:rPr lang="en-US"/>
              <a:t>Write equations needed, after solving the ODEs, to calculate any other quantities that the problem asks for</a:t>
            </a:r>
          </a:p>
          <a:p>
            <a:endParaRPr lang="en-US"/>
          </a:p>
          <a:p>
            <a:pPr>
              <a:spcBef>
                <a:spcPts val="6000"/>
              </a:spcBef>
            </a:pPr>
            <a:r>
              <a:rPr lang="en-US"/>
              <a:t>*Every problem is different, so be prepared to adapt or modify this approach to suit the particular problem being solved</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26.1</a:t>
            </a:r>
          </a:p>
        </p:txBody>
      </p:sp>
      <p:sp>
        <p:nvSpPr>
          <p:cNvPr id="17410" name="Rectangle 2"/>
          <p:cNvSpPr>
            <a:spLocks noChangeArrowheads="1"/>
          </p:cNvSpPr>
          <p:nvPr>
            <p:ph type="body" idx="1"/>
          </p:nvPr>
        </p:nvSpPr>
        <p:spPr>
          <a:ln/>
        </p:spPr>
        <p:txBody>
          <a:bodyPr/>
          <a:lstStyle/>
          <a:p>
            <a:pPr marL="0" indent="0">
              <a:buNone/>
              <a:tabLst>
                <a:tab pos="9732963" algn="r"/>
              </a:tabLst>
            </a:pPr>
            <a:r>
              <a:rPr lang="en-US" dirty="0"/>
              <a:t>A gas mixture containing 5% of the reactant A and 20% of the reactant B (balance inert, I) at 350 °C and 2 </a:t>
            </a:r>
            <a:r>
              <a:rPr lang="en-US" dirty="0" err="1"/>
              <a:t>atm</a:t>
            </a:r>
            <a:r>
              <a:rPr lang="en-US" dirty="0"/>
              <a:t> needs to be processed to convert 80% of the A according to irreversible reaction (1). Reaction (1) is first order in A; the pre-exponential factor is 1.4 x 10</a:t>
            </a:r>
            <a:r>
              <a:rPr lang="en-US" baseline="32000" dirty="0"/>
              <a:t>6</a:t>
            </a:r>
            <a:r>
              <a:rPr lang="en-US" dirty="0"/>
              <a:t> min</a:t>
            </a:r>
            <a:r>
              <a:rPr lang="en-US" baseline="32000" dirty="0"/>
              <a:t>-1</a:t>
            </a:r>
            <a:r>
              <a:rPr lang="en-US" dirty="0"/>
              <a:t> and the activation energy is 30 kcal mol</a:t>
            </a:r>
            <a:r>
              <a:rPr lang="en-US" baseline="32000" dirty="0"/>
              <a:t>-1</a:t>
            </a:r>
            <a:r>
              <a:rPr lang="en-US" dirty="0"/>
              <a:t>. The heat of reaction (1) is constant and equal to −25 kcal mol</a:t>
            </a:r>
            <a:r>
              <a:rPr lang="en-US" baseline="32000" dirty="0"/>
              <a:t>-1</a:t>
            </a:r>
            <a:r>
              <a:rPr lang="en-US" dirty="0"/>
              <a:t>, and the constant pressure molar heat capacity of the gas mixture is approximately equal to 4 times the ideal gas constant. If an adiabatic PFR with negligible pressure drop is used, what space time will be required and what will be the outlet temperature of the gas?</a:t>
            </a:r>
          </a:p>
          <a:p>
            <a:pPr>
              <a:tabLst>
                <a:tab pos="9732963" algn="r"/>
              </a:tabLst>
            </a:pPr>
            <a:endParaRPr lang="en-US" dirty="0"/>
          </a:p>
          <a:p>
            <a:pPr marL="0" indent="0">
              <a:buNone/>
              <a:tabLst>
                <a:tab pos="9732963" algn="r"/>
              </a:tabLst>
            </a:pPr>
            <a:r>
              <a:rPr lang="en-US" dirty="0">
                <a:cs typeface="Lucida Grande" charset="0"/>
              </a:rPr>
              <a:t>2 A + B → 2 Y + 2 Z</a:t>
            </a:r>
            <a:r>
              <a:rPr lang="en-US" dirty="0"/>
              <a:t>	(1)</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Defining the Problem</a:t>
            </a:r>
          </a:p>
        </p:txBody>
      </p:sp>
      <p:sp>
        <p:nvSpPr>
          <p:cNvPr id="18434" name="Rectangle 2"/>
          <p:cNvSpPr>
            <a:spLocks noChangeArrowheads="1"/>
          </p:cNvSpPr>
          <p:nvPr>
            <p:ph type="body" idx="1"/>
          </p:nvPr>
        </p:nvSpPr>
        <p:spPr>
          <a:ln/>
        </p:spPr>
        <p:txBody>
          <a:bodyPr/>
          <a:lstStyle/>
          <a:p>
            <a:r>
              <a:rPr lang="en-US"/>
              <a:t>What type of reactor does this problem involve, and how is that reactor operated?</a:t>
            </a:r>
          </a:p>
          <a:p>
            <a:endParaRPr lang="en-US"/>
          </a:p>
          <a:p>
            <a:endParaRPr lang="en-US"/>
          </a:p>
          <a:p>
            <a:endParaRPr lang="en-US"/>
          </a:p>
          <a:p>
            <a:endParaRPr lang="en-US"/>
          </a:p>
          <a:p>
            <a:r>
              <a:rPr lang="en-US"/>
              <a:t>Is this a kinetics problem or a reaction engineering problem?</a:t>
            </a:r>
          </a:p>
          <a:p>
            <a:endParaRPr lang="en-US"/>
          </a:p>
          <a:p>
            <a:endParaRPr lang="en-US"/>
          </a:p>
          <a:p>
            <a:endParaRPr lang="en-US"/>
          </a:p>
          <a:p>
            <a:endParaRPr lang="en-US"/>
          </a:p>
          <a:p>
            <a:r>
              <a:rPr lang="en-US"/>
              <a:t>Write the generic form(s) of the design equation(s) that are needed to construct a model for this reactor</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Identify the Known Quantities</a:t>
            </a:r>
          </a:p>
        </p:txBody>
      </p:sp>
      <p:sp>
        <p:nvSpPr>
          <p:cNvPr id="20482" name="Rectangle 2"/>
          <p:cNvSpPr>
            <a:spLocks noChangeArrowheads="1"/>
          </p:cNvSpPr>
          <p:nvPr>
            <p:ph type="body" idx="1"/>
          </p:nvPr>
        </p:nvSpPr>
        <p:spPr>
          <a:ln/>
        </p:spPr>
        <p:txBody>
          <a:bodyPr/>
          <a:lstStyle/>
          <a:p>
            <a:r>
              <a:rPr lang="en-US"/>
              <a:t>Read through the problem statement and each time a quantity is given, assign that quantity to the appropriate variable</a:t>
            </a:r>
          </a:p>
          <a:p>
            <a:endParaRPr lang="en-US"/>
          </a:p>
          <a:p>
            <a:endParaRPr lang="en-US"/>
          </a:p>
          <a:p>
            <a:endParaRPr lang="en-US"/>
          </a:p>
          <a:p>
            <a:endParaRPr lang="en-US"/>
          </a:p>
          <a:p>
            <a:r>
              <a:rPr lang="en-US"/>
              <a:t>If none of the quantities defined above are extensive, select a basis for your calculations</a:t>
            </a:r>
          </a:p>
          <a:p>
            <a:endParaRPr lang="en-US"/>
          </a:p>
          <a:p>
            <a:endParaRPr lang="en-US"/>
          </a:p>
          <a:p>
            <a:endParaRPr lang="en-US"/>
          </a:p>
          <a:p>
            <a:endParaRPr lang="en-US"/>
          </a:p>
          <a:p>
            <a:r>
              <a:rPr lang="en-US"/>
              <a:t>Optionally, make a schematic diagram of the reactor</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title"/>
          </p:nvPr>
        </p:nvSpPr>
        <p:spPr>
          <a:ln/>
        </p:spPr>
        <p:txBody>
          <a:bodyPr/>
          <a:lstStyle/>
          <a:p>
            <a:r>
              <a:rPr lang="en-US"/>
              <a:t>Construct the Reactor Model</a:t>
            </a:r>
          </a:p>
        </p:txBody>
      </p:sp>
      <p:sp>
        <p:nvSpPr>
          <p:cNvPr id="23554" name="Rectangle 2"/>
          <p:cNvSpPr>
            <a:spLocks noChangeArrowheads="1"/>
          </p:cNvSpPr>
          <p:nvPr>
            <p:ph type="body" idx="1"/>
          </p:nvPr>
        </p:nvSpPr>
        <p:spPr>
          <a:ln/>
        </p:spPr>
        <p:txBody>
          <a:bodyPr/>
          <a:lstStyle/>
          <a:p>
            <a:r>
              <a:rPr lang="en-US"/>
              <a:t>Using the generic form(s) of the design equation(s) written down earlier, write a set of design equations that can be used to model the reactor</a:t>
            </a:r>
          </a:p>
          <a:p>
            <a:endParaRPr lang="en-US"/>
          </a:p>
          <a:p>
            <a:endParaRPr lang="en-US"/>
          </a:p>
          <a:p>
            <a:endParaRPr lang="en-US"/>
          </a:p>
          <a:p>
            <a:endParaRPr lang="en-US"/>
          </a:p>
          <a:p>
            <a:endParaRPr lang="en-US"/>
          </a:p>
          <a:p>
            <a:endParaRPr lang="en-US"/>
          </a:p>
          <a:p>
            <a:r>
              <a:rPr lang="en-US"/>
              <a:t>What type of equations are these, and what will you need to supply in order to solve them numerically?</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TotalTime>
  <Pages>0</Pages>
  <Words>1058</Words>
  <Characters>0</Characters>
  <Application>Microsoft Macintosh PowerPoint</Application>
  <PresentationFormat>Custom</PresentationFormat>
  <Lines>0</Lines>
  <Paragraphs>119</Paragraphs>
  <Slides>13</Slides>
  <Notes>0</Notes>
  <HiddenSlides>0</HiddenSlides>
  <MMClips>0</MMClips>
  <ScaleCrop>false</ScaleCrop>
  <HeadingPairs>
    <vt:vector size="6" baseType="variant">
      <vt:variant>
        <vt:lpstr>Fonts Used</vt:lpstr>
      </vt:variant>
      <vt:variant>
        <vt:i4>5</vt:i4>
      </vt:variant>
      <vt:variant>
        <vt:lpstr>Theme</vt:lpstr>
      </vt:variant>
      <vt:variant>
        <vt:i4>11</vt:i4>
      </vt:variant>
      <vt:variant>
        <vt:lpstr>Slide Titles</vt:lpstr>
      </vt:variant>
      <vt:variant>
        <vt:i4>13</vt:i4>
      </vt:variant>
    </vt:vector>
  </HeadingPairs>
  <TitlesOfParts>
    <vt:vector size="29" baseType="lpstr">
      <vt:lpstr>Helvetica</vt:lpstr>
      <vt:lpstr>Heiti SC Light</vt:lpstr>
      <vt:lpstr>Heiti SC Medium</vt:lpstr>
      <vt:lpstr>Lucida Grande</vt:lpstr>
      <vt:lpstr>Gill Sans</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The Steady State PFR Design Equations</vt:lpstr>
      <vt:lpstr>A Problem-Solving Strategy*</vt:lpstr>
      <vt:lpstr>Questions?</vt:lpstr>
      <vt:lpstr>Activity 26.1</vt:lpstr>
      <vt:lpstr>Defining the Problem</vt:lpstr>
      <vt:lpstr>Identify the Known Quantities</vt:lpstr>
      <vt:lpstr>Construct the Reactor Model</vt:lpstr>
      <vt:lpstr>PowerPoint Presentation</vt:lpstr>
      <vt:lpstr>Completing the Requested Tasks</vt:lpstr>
      <vt:lpstr>Don’t Memorize Equations Instead, Master the Process</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2015-02-17T13:53:35Z</dcterms:modified>
</cp:coreProperties>
</file>