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Lst>
  <p:sldIdLst>
    <p:sldId id="256" r:id="rId12"/>
    <p:sldId id="278" r:id="rId13"/>
    <p:sldId id="279" r:id="rId14"/>
    <p:sldId id="280" r:id="rId15"/>
    <p:sldId id="271" r:id="rId16"/>
    <p:sldId id="257" r:id="rId17"/>
    <p:sldId id="269" r:id="rId18"/>
    <p:sldId id="258" r:id="rId19"/>
    <p:sldId id="263" r:id="rId20"/>
    <p:sldId id="259" r:id="rId21"/>
    <p:sldId id="276" r:id="rId22"/>
    <p:sldId id="264" r:id="rId23"/>
    <p:sldId id="260" r:id="rId24"/>
    <p:sldId id="266" r:id="rId25"/>
    <p:sldId id="261" r:id="rId26"/>
    <p:sldId id="291" r:id="rId27"/>
    <p:sldId id="277" r:id="rId28"/>
    <p:sldId id="267" r:id="rId29"/>
    <p:sldId id="262" r:id="rId30"/>
    <p:sldId id="292" r:id="rId31"/>
    <p:sldId id="265" r:id="rId32"/>
  </p:sldIdLst>
  <p:sldSz cx="13004800" cy="9753600"/>
  <p:notesSz cx="6858000" cy="9144000"/>
  <p:defaultTextStyle>
    <a:defPPr>
      <a:defRPr lang="en-US"/>
    </a:defPPr>
    <a:lvl1pPr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1pPr>
    <a:lvl2pPr marL="457200"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2pPr>
    <a:lvl3pPr marL="914400"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3pPr>
    <a:lvl4pPr marL="1371600"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4pPr>
    <a:lvl5pPr marL="1828800"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5pPr>
    <a:lvl6pPr marL="2286000" algn="l" defTabSz="457200" rtl="0" eaLnBrk="1" latinLnBrk="0" hangingPunct="1">
      <a:defRPr sz="2400" kern="1200">
        <a:solidFill>
          <a:srgbClr val="000000"/>
        </a:solidFill>
        <a:latin typeface="Helvetica" charset="0"/>
        <a:ea typeface="Heiti SC Light" charset="0"/>
        <a:cs typeface="Heiti SC Light" charset="0"/>
        <a:sym typeface="Helvetica" charset="0"/>
      </a:defRPr>
    </a:lvl6pPr>
    <a:lvl7pPr marL="2743200" algn="l" defTabSz="457200" rtl="0" eaLnBrk="1" latinLnBrk="0" hangingPunct="1">
      <a:defRPr sz="2400" kern="1200">
        <a:solidFill>
          <a:srgbClr val="000000"/>
        </a:solidFill>
        <a:latin typeface="Helvetica" charset="0"/>
        <a:ea typeface="Heiti SC Light" charset="0"/>
        <a:cs typeface="Heiti SC Light" charset="0"/>
        <a:sym typeface="Helvetica" charset="0"/>
      </a:defRPr>
    </a:lvl7pPr>
    <a:lvl8pPr marL="3200400" algn="l" defTabSz="457200" rtl="0" eaLnBrk="1" latinLnBrk="0" hangingPunct="1">
      <a:defRPr sz="2400" kern="1200">
        <a:solidFill>
          <a:srgbClr val="000000"/>
        </a:solidFill>
        <a:latin typeface="Helvetica" charset="0"/>
        <a:ea typeface="Heiti SC Light" charset="0"/>
        <a:cs typeface="Heiti SC Light" charset="0"/>
        <a:sym typeface="Helvetica" charset="0"/>
      </a:defRPr>
    </a:lvl8pPr>
    <a:lvl9pPr marL="3657600" algn="l" defTabSz="457200" rtl="0" eaLnBrk="1" latinLnBrk="0" hangingPunct="1">
      <a:defRPr sz="2400" kern="1200">
        <a:solidFill>
          <a:srgbClr val="000000"/>
        </a:solidFill>
        <a:latin typeface="Helvetica" charset="0"/>
        <a:ea typeface="Heiti SC Light" charset="0"/>
        <a:cs typeface="Heiti SC Light" charset="0"/>
        <a:sym typeface="Helvetic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16"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87308801"/>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961913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027325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62975"/>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453294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0" y="16002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94800" y="16002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9157653"/>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4442650"/>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0217512"/>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08389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886544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2038195"/>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642436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726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726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7341879"/>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4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4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7181533"/>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04914889"/>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8549483"/>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70548037"/>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82700" y="16510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75100" y="16510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6770774"/>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83726"/>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1361090"/>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473706"/>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9835284"/>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77623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35743402"/>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4752401"/>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9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9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756876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862941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7339469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612900"/>
            <a:ext cx="51562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612900"/>
            <a:ext cx="51562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245691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452632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0470257"/>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342760"/>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118394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716273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186528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530427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6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6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488444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32807471"/>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754100"/>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2138991"/>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6083259"/>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1425751"/>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8085694"/>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17360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13937523"/>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6456864"/>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450311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2293595"/>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41300"/>
            <a:ext cx="2925762" cy="8470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41300"/>
            <a:ext cx="8624888" cy="8470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2767599"/>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35336844"/>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295827"/>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98327027"/>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431800"/>
            <a:ext cx="5156200" cy="857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431800"/>
            <a:ext cx="5156200" cy="857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684664"/>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1859384"/>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51872155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387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387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304099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026844"/>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646349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3851015"/>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9911849"/>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6137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61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839593"/>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05214798"/>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1764638"/>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49047128"/>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1612900"/>
            <a:ext cx="28575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1612900"/>
            <a:ext cx="28575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0953198"/>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087330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2983284"/>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6067697"/>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218775"/>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6853044"/>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3622625"/>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4971483"/>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254000"/>
            <a:ext cx="1466850" cy="866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254000"/>
            <a:ext cx="4248150" cy="866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1015023"/>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93124633"/>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3347058"/>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44921733"/>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084572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9963348"/>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788886"/>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9065450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869396"/>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9287875"/>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6928285"/>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8138756"/>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7019099"/>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34447037"/>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6873099"/>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3051059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327500"/>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6712643"/>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026907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082976734"/>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929185"/>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9920598"/>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632211"/>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6702711"/>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8585452"/>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28771293"/>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240055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6303401"/>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45054816"/>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6002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2400" y="16002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9187803"/>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38840"/>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14962825"/>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674475"/>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4457443"/>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63265757"/>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9052038"/>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4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4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6405135"/>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85833146"/>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5397646"/>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5448530"/>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78454945"/>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651000"/>
            <a:ext cx="5156200" cy="728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651000"/>
            <a:ext cx="5156200" cy="728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742586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6691957"/>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3374924"/>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85854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3740669"/>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9482574"/>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913860"/>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8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8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1045277"/>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ChangeArrowheads="1"/>
          </p:cNvSpPr>
          <p:nvPr>
            <p:ph type="body" idx="1"/>
          </p:nvPr>
        </p:nvSpPr>
        <p:spPr bwMode="auto">
          <a:xfrm>
            <a:off x="1270000" y="5029200"/>
            <a:ext cx="10464800" cy="387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1026" name="Rectangle 2"/>
          <p:cNvSpPr>
            <a:spLocks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charset="0"/>
              </a:rPr>
              <a:t>Click to edit Master title style</a:t>
            </a:r>
          </a:p>
        </p:txBody>
      </p:sp>
      <p:sp>
        <p:nvSpPr>
          <p:cNvPr id="1027" name="Rectangle 3"/>
          <p:cNvSpPr>
            <a:spLocks/>
          </p:cNvSpPr>
          <p:nvPr/>
        </p:nvSpPr>
        <p:spPr bwMode="auto">
          <a:xfrm>
            <a:off x="1293813" y="8985250"/>
            <a:ext cx="38401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sz="1800">
                <a:solidFill>
                  <a:schemeClr val="tx1"/>
                </a:solidFill>
                <a:ea typeface="ＭＳ Ｐゴシック" charset="0"/>
                <a:cs typeface="Helvetica" charset="0"/>
              </a:rPr>
              <a:t>© 2014 Carl Lund, all rights reserved</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xmlns:p14="http://schemas.microsoft.com/office/powerpoint/2010/main"/>
  <p:txStyles>
    <p:titleStyle>
      <a:lvl1pPr algn="ctr" rtl="0" fontAlgn="base">
        <a:spcBef>
          <a:spcPct val="0"/>
        </a:spcBef>
        <a:spcAft>
          <a:spcPct val="0"/>
        </a:spcAft>
        <a:defRPr sz="3600" b="1">
          <a:solidFill>
            <a:schemeClr val="tx1"/>
          </a:solidFill>
          <a:latin typeface="+mj-lt"/>
          <a:ea typeface="+mj-ea"/>
          <a:cs typeface="+mj-cs"/>
          <a:sym typeface="Helvetica" charset="0"/>
        </a:defRPr>
      </a:lvl1pPr>
      <a:lvl2pPr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2pPr>
      <a:lvl3pPr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3pPr>
      <a:lvl4pPr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4pPr>
      <a:lvl5pPr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5pPr>
      <a:lvl6pPr marL="457200"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6pPr>
      <a:lvl7pPr marL="914400"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7pPr>
      <a:lvl8pPr marL="1371600"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8pPr>
      <a:lvl9pPr marL="1828800"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9pPr>
    </p:titleStyle>
    <p:bodyStyle>
      <a:lvl1pPr algn="ctr" rtl="0" fontAlgn="base">
        <a:spcBef>
          <a:spcPct val="0"/>
        </a:spcBef>
        <a:spcAft>
          <a:spcPct val="0"/>
        </a:spcAft>
        <a:defRPr sz="2400" b="1">
          <a:solidFill>
            <a:schemeClr val="tx1"/>
          </a:solidFill>
          <a:latin typeface="+mn-lt"/>
          <a:ea typeface="+mn-ea"/>
          <a:cs typeface="+mn-cs"/>
          <a:sym typeface="Helvetica" charset="0"/>
        </a:defRPr>
      </a:lvl1pPr>
      <a:lvl2pPr algn="ctr" rtl="0" fontAlgn="base">
        <a:spcBef>
          <a:spcPct val="0"/>
        </a:spcBef>
        <a:spcAft>
          <a:spcPct val="0"/>
        </a:spcAft>
        <a:defRPr sz="2400" b="1">
          <a:solidFill>
            <a:schemeClr val="tx1"/>
          </a:solidFill>
          <a:latin typeface="+mn-lt"/>
          <a:ea typeface="+mn-ea"/>
          <a:cs typeface="+mn-cs"/>
          <a:sym typeface="Helvetica" charset="0"/>
        </a:defRPr>
      </a:lvl2pPr>
      <a:lvl3pPr algn="ctr" rtl="0" fontAlgn="base">
        <a:spcBef>
          <a:spcPct val="0"/>
        </a:spcBef>
        <a:spcAft>
          <a:spcPct val="0"/>
        </a:spcAft>
        <a:defRPr sz="2400" b="1">
          <a:solidFill>
            <a:schemeClr val="tx1"/>
          </a:solidFill>
          <a:latin typeface="+mn-lt"/>
          <a:ea typeface="+mn-ea"/>
          <a:cs typeface="+mn-cs"/>
          <a:sym typeface="Helvetica" charset="0"/>
        </a:defRPr>
      </a:lvl3pPr>
      <a:lvl4pPr algn="ctr" rtl="0" fontAlgn="base">
        <a:spcBef>
          <a:spcPct val="0"/>
        </a:spcBef>
        <a:spcAft>
          <a:spcPct val="0"/>
        </a:spcAft>
        <a:defRPr sz="2400" b="1">
          <a:solidFill>
            <a:schemeClr val="tx1"/>
          </a:solidFill>
          <a:latin typeface="+mn-lt"/>
          <a:ea typeface="+mn-ea"/>
          <a:cs typeface="+mn-cs"/>
          <a:sym typeface="Helvetica" charset="0"/>
        </a:defRPr>
      </a:lvl4pPr>
      <a:lvl5pPr algn="ctr" rtl="0" fontAlgn="base">
        <a:spcBef>
          <a:spcPct val="0"/>
        </a:spcBef>
        <a:spcAft>
          <a:spcPct val="0"/>
        </a:spcAft>
        <a:defRPr sz="2400" b="1">
          <a:solidFill>
            <a:schemeClr val="tx1"/>
          </a:solidFill>
          <a:latin typeface="+mn-lt"/>
          <a:ea typeface="+mn-ea"/>
          <a:cs typeface="+mn-cs"/>
          <a:sym typeface="Helvetica" charset="0"/>
        </a:defRPr>
      </a:lvl5pPr>
      <a:lvl6pPr marL="457200" algn="ctr" rtl="0" fontAlgn="base">
        <a:spcBef>
          <a:spcPct val="0"/>
        </a:spcBef>
        <a:spcAft>
          <a:spcPct val="0"/>
        </a:spcAft>
        <a:defRPr sz="2400" b="1">
          <a:solidFill>
            <a:schemeClr val="tx1"/>
          </a:solidFill>
          <a:latin typeface="+mn-lt"/>
          <a:ea typeface="+mn-ea"/>
          <a:cs typeface="+mn-cs"/>
          <a:sym typeface="Helvetica" charset="0"/>
        </a:defRPr>
      </a:lvl6pPr>
      <a:lvl7pPr marL="914400" algn="ctr" rtl="0" fontAlgn="base">
        <a:spcBef>
          <a:spcPct val="0"/>
        </a:spcBef>
        <a:spcAft>
          <a:spcPct val="0"/>
        </a:spcAft>
        <a:defRPr sz="2400" b="1">
          <a:solidFill>
            <a:schemeClr val="tx1"/>
          </a:solidFill>
          <a:latin typeface="+mn-lt"/>
          <a:ea typeface="+mn-ea"/>
          <a:cs typeface="+mn-cs"/>
          <a:sym typeface="Helvetica" charset="0"/>
        </a:defRPr>
      </a:lvl7pPr>
      <a:lvl8pPr marL="1371600" algn="ctr" rtl="0" fontAlgn="base">
        <a:spcBef>
          <a:spcPct val="0"/>
        </a:spcBef>
        <a:spcAft>
          <a:spcPct val="0"/>
        </a:spcAft>
        <a:defRPr sz="2400" b="1">
          <a:solidFill>
            <a:schemeClr val="tx1"/>
          </a:solidFill>
          <a:latin typeface="+mn-lt"/>
          <a:ea typeface="+mn-ea"/>
          <a:cs typeface="+mn-cs"/>
          <a:sym typeface="Helvetica" charset="0"/>
        </a:defRPr>
      </a:lvl8pPr>
      <a:lvl9pPr marL="1828800" algn="ctr" rtl="0" fontAlgn="base">
        <a:spcBef>
          <a:spcPct val="0"/>
        </a:spcBef>
        <a:spcAft>
          <a:spcPct val="0"/>
        </a:spcAft>
        <a:defRPr sz="2400" b="1">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
        <p:nvSpPr>
          <p:cNvPr id="10242" name="Rectangle 2"/>
          <p:cNvSpPr>
            <a:spLocks noChangeArrowheads="1"/>
          </p:cNvSpPr>
          <p:nvPr>
            <p:ph type="body" idx="1"/>
          </p:nvPr>
        </p:nvSpPr>
        <p:spPr bwMode="auto">
          <a:xfrm>
            <a:off x="6502400" y="1600200"/>
            <a:ext cx="52324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
        <p:nvSpPr>
          <p:cNvPr id="11266" name="Rectangle 2"/>
          <p:cNvSpPr>
            <a:spLocks noChangeArrowheads="1"/>
          </p:cNvSpPr>
          <p:nvPr>
            <p:ph type="body" idx="1"/>
          </p:nvPr>
        </p:nvSpPr>
        <p:spPr bwMode="auto">
          <a:xfrm>
            <a:off x="1282700" y="1651000"/>
            <a:ext cx="52324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ChangeArrowheads="1"/>
          </p:cNvSpPr>
          <p:nvPr>
            <p:ph type="body" idx="1"/>
          </p:nvPr>
        </p:nvSpPr>
        <p:spPr bwMode="auto">
          <a:xfrm>
            <a:off x="1270000" y="1612900"/>
            <a:ext cx="104648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2050" name="Rectangle 2"/>
          <p:cNvSpPr>
            <a:spLocks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ChangeArrowheads="1"/>
          </p:cNvSpPr>
          <p:nvPr>
            <p:ph type="title"/>
          </p:nvPr>
        </p:nvSpPr>
        <p:spPr bwMode="auto">
          <a:xfrm>
            <a:off x="1270000" y="2413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ChangeArrowheads="1"/>
          </p:cNvSpPr>
          <p:nvPr>
            <p:ph type="body" idx="1"/>
          </p:nvPr>
        </p:nvSpPr>
        <p:spPr bwMode="auto">
          <a:xfrm>
            <a:off x="1270000" y="431800"/>
            <a:ext cx="10464800" cy="857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ChangeArrowheads="1"/>
          </p:cNvSpPr>
          <p:nvPr>
            <p:ph type="body" idx="1"/>
          </p:nvPr>
        </p:nvSpPr>
        <p:spPr bwMode="auto">
          <a:xfrm>
            <a:off x="635000" y="1612900"/>
            <a:ext cx="58674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5122" name="Rectangle 2"/>
          <p:cNvSpPr>
            <a:spLocks noChangeArrowheads="1"/>
          </p:cNvSpPr>
          <p:nvPr>
            <p:ph type="title"/>
          </p:nvPr>
        </p:nvSpPr>
        <p:spPr bwMode="auto">
          <a:xfrm>
            <a:off x="635000" y="254000"/>
            <a:ext cx="58674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algn="ctr" rtl="0" fontAlgn="base">
        <a:spcBef>
          <a:spcPct val="0"/>
        </a:spcBef>
        <a:spcAft>
          <a:spcPct val="0"/>
        </a:spcAft>
        <a:defRPr sz="2400">
          <a:solidFill>
            <a:schemeClr val="tx1"/>
          </a:solidFill>
          <a:latin typeface="+mn-lt"/>
          <a:ea typeface="+mn-ea"/>
          <a:cs typeface="+mn-cs"/>
          <a:sym typeface="Helvetica" charset="0"/>
        </a:defRPr>
      </a:lvl1pPr>
      <a:lvl2pPr algn="ctr" rtl="0" fontAlgn="base">
        <a:spcBef>
          <a:spcPct val="0"/>
        </a:spcBef>
        <a:spcAft>
          <a:spcPct val="0"/>
        </a:spcAft>
        <a:defRPr>
          <a:solidFill>
            <a:schemeClr val="tx1"/>
          </a:solidFill>
          <a:latin typeface="+mn-lt"/>
          <a:ea typeface="+mn-ea"/>
          <a:cs typeface="+mn-cs"/>
          <a:sym typeface="Helvetica" charset="0"/>
        </a:defRPr>
      </a:lvl2pPr>
      <a:lvl3pPr algn="ctr" rtl="0" fontAlgn="base">
        <a:spcBef>
          <a:spcPct val="0"/>
        </a:spcBef>
        <a:spcAft>
          <a:spcPct val="0"/>
        </a:spcAft>
        <a:defRPr>
          <a:solidFill>
            <a:schemeClr val="tx1"/>
          </a:solidFill>
          <a:latin typeface="+mn-lt"/>
          <a:ea typeface="+mn-ea"/>
          <a:cs typeface="+mn-cs"/>
          <a:sym typeface="Helvetica" charset="0"/>
        </a:defRPr>
      </a:lvl3pPr>
      <a:lvl4pPr algn="ctr" rtl="0" fontAlgn="base">
        <a:spcBef>
          <a:spcPct val="0"/>
        </a:spcBef>
        <a:spcAft>
          <a:spcPct val="0"/>
        </a:spcAft>
        <a:defRPr>
          <a:solidFill>
            <a:schemeClr val="tx1"/>
          </a:solidFill>
          <a:latin typeface="+mn-lt"/>
          <a:ea typeface="+mn-ea"/>
          <a:cs typeface="+mn-cs"/>
          <a:sym typeface="Helvetica" charset="0"/>
        </a:defRPr>
      </a:lvl4pPr>
      <a:lvl5pPr algn="ctr" rtl="0" fontAlgn="base">
        <a:spcBef>
          <a:spcPct val="0"/>
        </a:spcBef>
        <a:spcAft>
          <a:spcPct val="0"/>
        </a:spcAft>
        <a:defRPr>
          <a:solidFill>
            <a:schemeClr val="tx1"/>
          </a:solidFill>
          <a:latin typeface="+mn-lt"/>
          <a:ea typeface="+mn-ea"/>
          <a:cs typeface="+mn-cs"/>
          <a:sym typeface="Helvetica" charset="0"/>
        </a:defRPr>
      </a:lvl5pPr>
      <a:lvl6pPr marL="457200" algn="ctr" rtl="0" fontAlgn="base">
        <a:spcBef>
          <a:spcPct val="0"/>
        </a:spcBef>
        <a:spcAft>
          <a:spcPct val="0"/>
        </a:spcAft>
        <a:defRPr>
          <a:solidFill>
            <a:schemeClr val="tx1"/>
          </a:solidFill>
          <a:latin typeface="+mn-lt"/>
          <a:ea typeface="+mn-ea"/>
          <a:cs typeface="+mn-cs"/>
          <a:sym typeface="Helvetica" charset="0"/>
        </a:defRPr>
      </a:lvl6pPr>
      <a:lvl7pPr marL="914400" algn="ctr" rtl="0" fontAlgn="base">
        <a:spcBef>
          <a:spcPct val="0"/>
        </a:spcBef>
        <a:spcAft>
          <a:spcPct val="0"/>
        </a:spcAft>
        <a:defRPr>
          <a:solidFill>
            <a:schemeClr val="tx1"/>
          </a:solidFill>
          <a:latin typeface="+mn-lt"/>
          <a:ea typeface="+mn-ea"/>
          <a:cs typeface="+mn-cs"/>
          <a:sym typeface="Helvetica" charset="0"/>
        </a:defRPr>
      </a:lvl7pPr>
      <a:lvl8pPr marL="1371600" algn="ctr" rtl="0" fontAlgn="base">
        <a:spcBef>
          <a:spcPct val="0"/>
        </a:spcBef>
        <a:spcAft>
          <a:spcPct val="0"/>
        </a:spcAft>
        <a:defRPr>
          <a:solidFill>
            <a:schemeClr val="tx1"/>
          </a:solidFill>
          <a:latin typeface="+mn-lt"/>
          <a:ea typeface="+mn-ea"/>
          <a:cs typeface="+mn-cs"/>
          <a:sym typeface="Helvetica" charset="0"/>
        </a:defRPr>
      </a:lvl8pPr>
      <a:lvl9pPr marL="1828800" algn="ctr" rtl="0" fontAlgn="base">
        <a:spcBef>
          <a:spcPct val="0"/>
        </a:spcBef>
        <a:spcAft>
          <a:spcPct val="0"/>
        </a:spcAft>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ChangeArrowheads="1"/>
          </p:cNvSpPr>
          <p:nvPr>
            <p:ph type="title"/>
          </p:nvPr>
        </p:nvSpPr>
        <p:spPr bwMode="auto">
          <a:xfrm>
            <a:off x="1270000" y="77978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
        <p:nvSpPr>
          <p:cNvPr id="8194" name="Rectangle 2"/>
          <p:cNvSpPr>
            <a:spLocks noChangeArrowheads="1"/>
          </p:cNvSpPr>
          <p:nvPr>
            <p:ph type="body" idx="1"/>
          </p:nvPr>
        </p:nvSpPr>
        <p:spPr bwMode="auto">
          <a:xfrm>
            <a:off x="1270000" y="1600200"/>
            <a:ext cx="52324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ChangeArrowheads="1"/>
          </p:cNvSpPr>
          <p:nvPr>
            <p:ph type="body" idx="1"/>
          </p:nvPr>
        </p:nvSpPr>
        <p:spPr bwMode="auto">
          <a:xfrm>
            <a:off x="1270000" y="1651000"/>
            <a:ext cx="10464800" cy="728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9218" name="Rectangle 2"/>
          <p:cNvSpPr>
            <a:spLocks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1" Type="http://schemas.openxmlformats.org/officeDocument/2006/relationships/slideLayout" Target="../slideLayouts/slideLayout24.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emf"/><Relationship Id="rId1" Type="http://schemas.openxmlformats.org/officeDocument/2006/relationships/slideLayout" Target="../slideLayouts/slideLayout13.xml"/><Relationship Id="rId2"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 Type="http://schemas.openxmlformats.org/officeDocument/2006/relationships/slideLayout" Target="../slideLayouts/slideLayout35.xml"/><Relationship Id="rId2" Type="http://schemas.openxmlformats.org/officeDocument/2006/relationships/image" Target="../media/image2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emf"/><Relationship Id="rId3"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1" Type="http://schemas.openxmlformats.org/officeDocument/2006/relationships/slideLayout" Target="../slideLayouts/slideLayout13.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emf"/><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ph type="title"/>
          </p:nvPr>
        </p:nvSpPr>
        <p:spPr>
          <a:ln/>
        </p:spPr>
        <p:txBody>
          <a:bodyPr/>
          <a:lstStyle/>
          <a:p>
            <a:r>
              <a:rPr lang="en-US"/>
              <a:t>A First Course on Kinetics and Reaction Engineering</a:t>
            </a:r>
          </a:p>
        </p:txBody>
      </p:sp>
      <p:sp>
        <p:nvSpPr>
          <p:cNvPr id="12290" name="Rectangle 2"/>
          <p:cNvSpPr>
            <a:spLocks noChangeArrowheads="1"/>
          </p:cNvSpPr>
          <p:nvPr>
            <p:ph type="body" idx="1"/>
          </p:nvPr>
        </p:nvSpPr>
        <p:spPr>
          <a:ln/>
        </p:spPr>
        <p:txBody>
          <a:bodyPr/>
          <a:lstStyle/>
          <a:p>
            <a:r>
              <a:rPr lang="en-US"/>
              <a:t>Class 26</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ph type="title"/>
          </p:nvPr>
        </p:nvSpPr>
        <p:spPr>
          <a:ln/>
        </p:spPr>
        <p:txBody>
          <a:bodyPr/>
          <a:lstStyle/>
          <a:p>
            <a:r>
              <a:rPr lang="en-US"/>
              <a:t>Identify the Known Quantities</a:t>
            </a:r>
          </a:p>
        </p:txBody>
      </p:sp>
      <p:sp>
        <p:nvSpPr>
          <p:cNvPr id="21506" name="Rectangle 2"/>
          <p:cNvSpPr>
            <a:spLocks noChangeArrowheads="1"/>
          </p:cNvSpPr>
          <p:nvPr>
            <p:ph type="body" idx="1"/>
          </p:nvPr>
        </p:nvSpPr>
        <p:spPr>
          <a:ln/>
        </p:spPr>
        <p:txBody>
          <a:bodyPr/>
          <a:lstStyle/>
          <a:p>
            <a:r>
              <a:rPr lang="en-US"/>
              <a:t>Read through the problem statement and each time a quantity is given, assign that quantity to the appropriate variable</a:t>
            </a:r>
          </a:p>
          <a:p>
            <a:pPr marL="762000" lvl="1"/>
            <a:r>
              <a:rPr lang="en-US" i="1"/>
              <a:t>y</a:t>
            </a:r>
            <a:r>
              <a:rPr lang="en-US" i="1" baseline="-6000"/>
              <a:t>A</a:t>
            </a:r>
            <a:r>
              <a:rPr lang="en-US" baseline="32000"/>
              <a:t>0</a:t>
            </a:r>
            <a:r>
              <a:rPr lang="en-US"/>
              <a:t> = 0.05 (5% A in the feed), </a:t>
            </a:r>
            <a:r>
              <a:rPr lang="en-US" i="1"/>
              <a:t>y</a:t>
            </a:r>
            <a:r>
              <a:rPr lang="en-US" i="1" baseline="-6000"/>
              <a:t>B</a:t>
            </a:r>
            <a:r>
              <a:rPr lang="en-US" baseline="32000"/>
              <a:t>0</a:t>
            </a:r>
            <a:r>
              <a:rPr lang="en-US"/>
              <a:t> = 0.20, </a:t>
            </a:r>
            <a:r>
              <a:rPr lang="en-US" i="1"/>
              <a:t>y</a:t>
            </a:r>
            <a:r>
              <a:rPr lang="en-US" i="1" baseline="-6000"/>
              <a:t>I</a:t>
            </a:r>
            <a:r>
              <a:rPr lang="en-US" baseline="32000"/>
              <a:t>0</a:t>
            </a:r>
            <a:r>
              <a:rPr lang="en-US"/>
              <a:t> = 0.75, </a:t>
            </a:r>
            <a:r>
              <a:rPr lang="en-US" i="1"/>
              <a:t>T</a:t>
            </a:r>
            <a:r>
              <a:rPr lang="en-US" baseline="32000"/>
              <a:t>0</a:t>
            </a:r>
            <a:r>
              <a:rPr lang="en-US"/>
              <a:t> = 350 ºC = 623 K, </a:t>
            </a:r>
            <a:r>
              <a:rPr lang="en-US" i="1"/>
              <a:t>P</a:t>
            </a:r>
            <a:r>
              <a:rPr lang="en-US" baseline="32000"/>
              <a:t>0</a:t>
            </a:r>
            <a:r>
              <a:rPr lang="en-US"/>
              <a:t> = 2 atm, </a:t>
            </a:r>
            <a:r>
              <a:rPr lang="en-US" i="1"/>
              <a:t>f</a:t>
            </a:r>
            <a:r>
              <a:rPr lang="en-US" i="1" baseline="-6000"/>
              <a:t>A</a:t>
            </a:r>
            <a:r>
              <a:rPr lang="en-US"/>
              <a:t> = 0.8 (80% conversion of A), </a:t>
            </a:r>
            <a:r>
              <a:rPr lang="en-US" i="1"/>
              <a:t>k</a:t>
            </a:r>
            <a:r>
              <a:rPr lang="en-US" baseline="-6000"/>
              <a:t>0</a:t>
            </a:r>
            <a:r>
              <a:rPr lang="en-US"/>
              <a:t> = 1.4 x 10</a:t>
            </a:r>
            <a:r>
              <a:rPr lang="en-US" baseline="32000"/>
              <a:t>9</a:t>
            </a:r>
            <a:r>
              <a:rPr lang="en-US"/>
              <a:t> min</a:t>
            </a:r>
            <a:r>
              <a:rPr lang="en-US" baseline="32000"/>
              <a:t>-1</a:t>
            </a:r>
            <a:r>
              <a:rPr lang="en-US"/>
              <a:t>, </a:t>
            </a:r>
            <a:r>
              <a:rPr lang="en-US" i="1"/>
              <a:t>E</a:t>
            </a:r>
            <a:r>
              <a:rPr lang="en-US"/>
              <a:t> = 30 kcal mol</a:t>
            </a:r>
            <a:r>
              <a:rPr lang="en-US" baseline="32000"/>
              <a:t>-1</a:t>
            </a:r>
            <a:r>
              <a:rPr lang="en-US"/>
              <a:t>, Δ</a:t>
            </a:r>
            <a:r>
              <a:rPr lang="en-US" i="1"/>
              <a:t>H</a:t>
            </a:r>
            <a:r>
              <a:rPr lang="en-US" baseline="-6000"/>
              <a:t>1</a:t>
            </a:r>
            <a:r>
              <a:rPr lang="en-US"/>
              <a:t>(</a:t>
            </a:r>
            <a:r>
              <a:rPr lang="en-US" i="1"/>
              <a:t>T</a:t>
            </a:r>
            <a:r>
              <a:rPr lang="en-US"/>
              <a:t>) = −25 kcal mol</a:t>
            </a:r>
            <a:r>
              <a:rPr lang="en-US" baseline="32000"/>
              <a:t>-1</a:t>
            </a:r>
            <a:r>
              <a:rPr lang="en-US"/>
              <a:t> and </a:t>
            </a:r>
            <a:r>
              <a:rPr lang="en-US" i="1"/>
              <a:t>Ĉ</a:t>
            </a:r>
            <a:r>
              <a:rPr lang="en-US" i="1" baseline="-6000"/>
              <a:t>p,gas</a:t>
            </a:r>
            <a:r>
              <a:rPr lang="en-US"/>
              <a:t> = </a:t>
            </a:r>
            <a:r>
              <a:rPr lang="en-US" i="1"/>
              <a:t>R</a:t>
            </a:r>
            <a:r>
              <a:rPr lang="en-US"/>
              <a:t> = 1.987 x 10</a:t>
            </a:r>
            <a:r>
              <a:rPr lang="en-US" baseline="32000"/>
              <a:t>-3</a:t>
            </a:r>
            <a:r>
              <a:rPr lang="en-US"/>
              <a:t> kcal mol</a:t>
            </a:r>
            <a:r>
              <a:rPr lang="en-US" baseline="32000"/>
              <a:t>-1</a:t>
            </a:r>
            <a:r>
              <a:rPr lang="en-US"/>
              <a:t> K</a:t>
            </a:r>
            <a:r>
              <a:rPr lang="en-US" baseline="32000"/>
              <a:t>-1</a:t>
            </a:r>
            <a:r>
              <a:rPr lang="en-US"/>
              <a:t>.</a:t>
            </a:r>
          </a:p>
          <a:p>
            <a:pPr marL="762000" lvl="1"/>
            <a:r>
              <a:rPr lang="en-US"/>
              <a:t>Since the given inlet mole percentages add to 100%: </a:t>
            </a:r>
            <a:r>
              <a:rPr lang="en-US" i="1"/>
              <a:t>y</a:t>
            </a:r>
            <a:r>
              <a:rPr lang="en-US" i="1" baseline="-6000"/>
              <a:t>Y</a:t>
            </a:r>
            <a:r>
              <a:rPr lang="en-US" baseline="32000"/>
              <a:t>0</a:t>
            </a:r>
            <a:r>
              <a:rPr lang="en-US"/>
              <a:t> = 0 and </a:t>
            </a:r>
            <a:r>
              <a:rPr lang="en-US" i="1"/>
              <a:t>y</a:t>
            </a:r>
            <a:r>
              <a:rPr lang="en-US" i="1" baseline="-6000"/>
              <a:t>Z</a:t>
            </a:r>
            <a:r>
              <a:rPr lang="en-US" baseline="32000"/>
              <a:t>0</a:t>
            </a:r>
            <a:r>
              <a:rPr lang="en-US"/>
              <a:t> = 0</a:t>
            </a:r>
          </a:p>
          <a:p>
            <a:pPr marL="762000" lvl="1"/>
            <a:r>
              <a:rPr lang="en-US"/>
              <a:t>Since the pressure drop is negligible: </a:t>
            </a:r>
            <a:r>
              <a:rPr lang="en-US" i="1"/>
              <a:t>P</a:t>
            </a:r>
            <a:r>
              <a:rPr lang="en-US"/>
              <a:t> = </a:t>
            </a:r>
            <a:r>
              <a:rPr lang="en-US" i="1"/>
              <a:t>P</a:t>
            </a:r>
            <a:r>
              <a:rPr lang="en-US" baseline="32000"/>
              <a:t>0</a:t>
            </a:r>
            <a:endParaRPr lang="en-US"/>
          </a:p>
          <a:p>
            <a:r>
              <a:rPr lang="en-US"/>
              <a:t>If none of the quantities defined above are extensive, select a basis for your calculations</a:t>
            </a:r>
          </a:p>
          <a:p>
            <a:pPr marL="762000" lvl="1"/>
            <a:r>
              <a:rPr lang="en-US"/>
              <a:t>All quantities listed above are intensive</a:t>
            </a:r>
          </a:p>
          <a:p>
            <a:pPr marL="762000" lvl="1"/>
            <a:r>
              <a:rPr lang="en-US"/>
              <a:t>As a basis, let </a:t>
            </a:r>
            <a:r>
              <a:rPr lang="en-US" i="1"/>
              <a:t>ṅ</a:t>
            </a:r>
            <a:r>
              <a:rPr lang="en-US" baseline="32000"/>
              <a:t>0</a:t>
            </a:r>
            <a:r>
              <a:rPr lang="en-US" i="1" baseline="-6000"/>
              <a:t>total</a:t>
            </a:r>
            <a:r>
              <a:rPr lang="en-US"/>
              <a:t> = 100 mol min</a:t>
            </a:r>
            <a:r>
              <a:rPr lang="en-US" baseline="32000"/>
              <a:t>-1</a:t>
            </a:r>
            <a:endParaRPr lang="en-US"/>
          </a:p>
          <a:p>
            <a:pPr marL="762000" lvl="1"/>
            <a:r>
              <a:rPr lang="en-US"/>
              <a:t>Having chosen a basis, the following constant quantities can be calculated</a:t>
            </a:r>
          </a:p>
          <a:p>
            <a:pPr marL="1206500" lvl="2"/>
            <a:r>
              <a:rPr lang="en-US" i="1"/>
              <a:t>ṅ</a:t>
            </a:r>
            <a:r>
              <a:rPr lang="en-US" baseline="32000"/>
              <a:t>0</a:t>
            </a:r>
            <a:r>
              <a:rPr lang="en-US" i="1" baseline="-6000"/>
              <a:t>i</a:t>
            </a:r>
            <a:r>
              <a:rPr lang="en-US"/>
              <a:t> = </a:t>
            </a:r>
            <a:r>
              <a:rPr lang="en-US" i="1"/>
              <a:t>y</a:t>
            </a:r>
            <a:r>
              <a:rPr lang="en-US" i="1" baseline="-6000"/>
              <a:t>Y</a:t>
            </a:r>
            <a:r>
              <a:rPr lang="en-US" baseline="32000"/>
              <a:t>0</a:t>
            </a:r>
            <a:r>
              <a:rPr lang="en-US"/>
              <a:t> </a:t>
            </a:r>
            <a:r>
              <a:rPr lang="en-US" i="1"/>
              <a:t>ṅ</a:t>
            </a:r>
            <a:r>
              <a:rPr lang="en-US" baseline="32000"/>
              <a:t>0</a:t>
            </a:r>
            <a:r>
              <a:rPr lang="en-US" i="1" baseline="-6000"/>
              <a:t>total</a:t>
            </a:r>
            <a:r>
              <a:rPr lang="en-US"/>
              <a:t> (</a:t>
            </a:r>
            <a:r>
              <a:rPr lang="en-US" i="1"/>
              <a:t>i</a:t>
            </a:r>
            <a:r>
              <a:rPr lang="en-US"/>
              <a:t> = A, B, I, Y and Z)</a:t>
            </a:r>
          </a:p>
          <a:p>
            <a:pPr marL="1206500" lvl="2">
              <a:spcBef>
                <a:spcPts val="1300"/>
              </a:spcBef>
            </a:pPr>
            <a:r>
              <a:rPr lang="en-US"/>
              <a:t> </a:t>
            </a:r>
          </a:p>
          <a:p>
            <a:pPr marL="1206500" lvl="2">
              <a:spcBef>
                <a:spcPts val="1900"/>
              </a:spcBef>
            </a:pPr>
            <a:r>
              <a:rPr lang="en-US" i="1"/>
              <a:t>ṅ</a:t>
            </a:r>
            <a:r>
              <a:rPr lang="en-US" i="1" baseline="-6000"/>
              <a:t>A</a:t>
            </a:r>
            <a:r>
              <a:rPr lang="en-US" i="1" baseline="32000"/>
              <a:t>f</a:t>
            </a:r>
            <a:r>
              <a:rPr lang="en-US"/>
              <a:t> = </a:t>
            </a:r>
            <a:r>
              <a:rPr lang="en-US" i="1"/>
              <a:t>ṅ</a:t>
            </a:r>
            <a:r>
              <a:rPr lang="en-US" baseline="32000"/>
              <a:t>0</a:t>
            </a:r>
            <a:r>
              <a:rPr lang="en-US" i="1" baseline="-6000"/>
              <a:t>A </a:t>
            </a:r>
            <a:r>
              <a:rPr lang="en-US"/>
              <a:t>(1-f</a:t>
            </a:r>
            <a:r>
              <a:rPr lang="en-US" baseline="-6000"/>
              <a:t>A</a:t>
            </a:r>
            <a:r>
              <a:rPr lang="en-US"/>
              <a:t>)</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261100"/>
            <a:ext cx="14478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ph type="title"/>
          </p:nvPr>
        </p:nvSpPr>
        <p:spPr>
          <a:ln/>
        </p:spPr>
        <p:txBody>
          <a:bodyPr/>
          <a:lstStyle/>
          <a:p>
            <a:r>
              <a:rPr lang="en-US"/>
              <a:t>Schematic Diagram</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300" y="3746500"/>
            <a:ext cx="4381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3035300"/>
            <a:ext cx="18796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00" y="3111500"/>
            <a:ext cx="18383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2533" name="Rectangle 5"/>
          <p:cNvSpPr>
            <a:spLocks/>
          </p:cNvSpPr>
          <p:nvPr/>
        </p:nvSpPr>
        <p:spPr bwMode="auto">
          <a:xfrm>
            <a:off x="5095875" y="3238500"/>
            <a:ext cx="27987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2 A + B → 2 Y + 2 Z</a:t>
            </a:r>
          </a:p>
        </p:txBody>
      </p:sp>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6013" y="5283200"/>
            <a:ext cx="61436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ph type="title"/>
          </p:nvPr>
        </p:nvSpPr>
        <p:spPr>
          <a:ln/>
        </p:spPr>
        <p:txBody>
          <a:bodyPr/>
          <a:lstStyle/>
          <a:p>
            <a:r>
              <a:rPr lang="en-US"/>
              <a:t>Construct the Reactor Model</a:t>
            </a:r>
          </a:p>
        </p:txBody>
      </p:sp>
      <p:sp>
        <p:nvSpPr>
          <p:cNvPr id="23554" name="Rectangle 2"/>
          <p:cNvSpPr>
            <a:spLocks noChangeArrowheads="1"/>
          </p:cNvSpPr>
          <p:nvPr>
            <p:ph type="body" idx="1"/>
          </p:nvPr>
        </p:nvSpPr>
        <p:spPr>
          <a:ln/>
        </p:spPr>
        <p:txBody>
          <a:bodyPr/>
          <a:lstStyle/>
          <a:p>
            <a:r>
              <a:rPr lang="en-US"/>
              <a:t>Using the generic form(s) of the design equation(s) written down earlier, write a set of design equations that can be used to model the reactor</a:t>
            </a:r>
          </a:p>
          <a:p>
            <a:endParaRPr lang="en-US"/>
          </a:p>
          <a:p>
            <a:endParaRPr lang="en-US"/>
          </a:p>
          <a:p>
            <a:endParaRPr lang="en-US"/>
          </a:p>
          <a:p>
            <a:endParaRPr lang="en-US"/>
          </a:p>
          <a:p>
            <a:endParaRPr lang="en-US"/>
          </a:p>
          <a:p>
            <a:endParaRPr lang="en-US"/>
          </a:p>
          <a:p>
            <a:r>
              <a:rPr lang="en-US"/>
              <a:t>What type of equations are these, and what will you need to supply in order to solve them numerically?</a:t>
            </a:r>
          </a:p>
        </p:txBody>
      </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ph type="title"/>
          </p:nvPr>
        </p:nvSpPr>
        <p:spPr>
          <a:ln/>
        </p:spPr>
        <p:txBody>
          <a:bodyPr/>
          <a:lstStyle/>
          <a:p>
            <a:r>
              <a:rPr lang="en-US"/>
              <a:t>Construct the Reactor Model</a:t>
            </a:r>
          </a:p>
        </p:txBody>
      </p:sp>
      <p:sp>
        <p:nvSpPr>
          <p:cNvPr id="24578" name="Rectangle 2"/>
          <p:cNvSpPr>
            <a:spLocks noChangeArrowheads="1"/>
          </p:cNvSpPr>
          <p:nvPr>
            <p:ph type="body" idx="1"/>
          </p:nvPr>
        </p:nvSpPr>
        <p:spPr>
          <a:ln/>
        </p:spPr>
        <p:txBody>
          <a:bodyPr/>
          <a:lstStyle/>
          <a:p>
            <a:r>
              <a:rPr lang="en-US"/>
              <a:t>Using the generic form(s) of the design equation(s) written down earlier, write a set of design equations that can be used to model the reactor</a:t>
            </a:r>
          </a:p>
          <a:p>
            <a:pPr marL="762000" lvl="1"/>
            <a:r>
              <a:rPr lang="en-US"/>
              <a:t>Mole balances on every reactant and product</a:t>
            </a:r>
          </a:p>
          <a:p>
            <a:endParaRPr lang="en-US"/>
          </a:p>
          <a:p>
            <a:endParaRPr lang="en-US"/>
          </a:p>
          <a:p>
            <a:endParaRPr lang="en-US"/>
          </a:p>
          <a:p>
            <a:pPr marL="762000" lvl="1">
              <a:spcBef>
                <a:spcPts val="1800"/>
              </a:spcBef>
            </a:pPr>
            <a:r>
              <a:rPr lang="en-US"/>
              <a:t>Energy balance</a:t>
            </a:r>
          </a:p>
          <a:p>
            <a:endParaRPr lang="en-US"/>
          </a:p>
          <a:p>
            <a:pPr>
              <a:spcBef>
                <a:spcPts val="5400"/>
              </a:spcBef>
            </a:pPr>
            <a:r>
              <a:rPr lang="en-US"/>
              <a:t>What type of equations are these, and what will you need to supply in order to solve them numerically?</a:t>
            </a:r>
          </a:p>
          <a:p>
            <a:pPr marL="762000" lvl="1"/>
            <a:r>
              <a:rPr lang="en-US"/>
              <a:t>Coupled ordinary differential equations, we know the values of the independent and dependent variables at the inlet, so they are initial value ODEs</a:t>
            </a:r>
          </a:p>
          <a:p>
            <a:pPr marL="762000" lvl="1"/>
            <a:r>
              <a:rPr lang="en-US"/>
              <a:t>To solve numerically we must provide</a:t>
            </a:r>
          </a:p>
          <a:p>
            <a:pPr marL="1206500" lvl="2"/>
            <a:r>
              <a:rPr lang="en-US"/>
              <a:t>Initial values of the independent and dependent variables</a:t>
            </a:r>
          </a:p>
          <a:p>
            <a:pPr marL="1206500" lvl="2"/>
            <a:r>
              <a:rPr lang="en-US"/>
              <a:t>A final value of either the independent or one of the dependent variables</a:t>
            </a:r>
          </a:p>
          <a:p>
            <a:pPr marL="1206500" lvl="2"/>
            <a:r>
              <a:rPr lang="en-US"/>
              <a:t>Code that is given values for the independent and dependent variables and uses them to evaluate the functions </a:t>
            </a:r>
            <a:r>
              <a:rPr lang="en-US" i="1"/>
              <a:t>f</a:t>
            </a:r>
            <a:r>
              <a:rPr lang="en-US" baseline="-6000"/>
              <a:t>1</a:t>
            </a:r>
            <a:r>
              <a:rPr lang="en-US"/>
              <a:t> through </a:t>
            </a:r>
            <a:r>
              <a:rPr lang="en-US" i="1"/>
              <a:t>f</a:t>
            </a:r>
            <a:r>
              <a:rPr lang="en-US" baseline="-6000"/>
              <a:t>5</a:t>
            </a:r>
            <a:r>
              <a:rPr lang="en-US"/>
              <a:t> above (where the equations are in the standard form)</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2806700"/>
            <a:ext cx="38957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00" y="3594100"/>
            <a:ext cx="37719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806700"/>
            <a:ext cx="38131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594100"/>
            <a:ext cx="37925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5200" y="4584700"/>
            <a:ext cx="45275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ph type="body" idx="1"/>
          </p:nvPr>
        </p:nvSpPr>
        <p:spPr>
          <a:ln/>
        </p:spPr>
        <p:txBody>
          <a:bodyPr/>
          <a:lstStyle/>
          <a:p>
            <a:r>
              <a:rPr lang="en-US"/>
              <a:t>Does the solution of the design equations require you to provide initial and final values? If so, give those values or show how to calculate them from what is given in the problem statement</a:t>
            </a:r>
          </a:p>
          <a:p>
            <a:endParaRPr lang="en-US"/>
          </a:p>
          <a:p>
            <a:endParaRPr lang="en-US"/>
          </a:p>
          <a:p>
            <a:endParaRPr lang="en-US"/>
          </a:p>
          <a:p>
            <a:endParaRPr lang="en-US"/>
          </a:p>
          <a:p>
            <a:endParaRPr lang="en-US"/>
          </a:p>
          <a:p>
            <a:endParaRPr lang="en-US"/>
          </a:p>
          <a:p>
            <a:endParaRPr lang="en-US"/>
          </a:p>
          <a:p>
            <a:r>
              <a:rPr lang="en-US"/>
              <a:t>Does the solution of the design equations require you to provide code? If so, identify what quantities will be given to that code and then show the equations needed in order to write the code</a:t>
            </a:r>
          </a:p>
        </p:txBody>
      </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ph type="body" idx="1"/>
          </p:nvPr>
        </p:nvSpPr>
        <p:spPr>
          <a:ln/>
        </p:spPr>
        <p:txBody>
          <a:bodyPr/>
          <a:lstStyle/>
          <a:p>
            <a:r>
              <a:rPr lang="en-US"/>
              <a:t>Does the solution of the design equations require you to provide initial and final values? If so, give those values or show how to calculate them from what is given in the problem statement</a:t>
            </a:r>
          </a:p>
          <a:p>
            <a:pPr marL="762000" lvl="1"/>
            <a:r>
              <a:rPr lang="en-US"/>
              <a:t>The initial value of z is 0; the corresponding values of the dependent variables (</a:t>
            </a:r>
            <a:r>
              <a:rPr lang="en-US" i="1"/>
              <a:t>ṅ</a:t>
            </a:r>
            <a:r>
              <a:rPr lang="en-US" i="1" baseline="-6000"/>
              <a:t>A</a:t>
            </a:r>
            <a:r>
              <a:rPr lang="en-US"/>
              <a:t>, </a:t>
            </a:r>
            <a:r>
              <a:rPr lang="en-US" i="1"/>
              <a:t>ṅ</a:t>
            </a:r>
            <a:r>
              <a:rPr lang="en-US" i="1" baseline="-6000"/>
              <a:t>B</a:t>
            </a:r>
            <a:r>
              <a:rPr lang="en-US"/>
              <a:t>,</a:t>
            </a:r>
            <a:r>
              <a:rPr lang="en-US" i="1"/>
              <a:t> ṅ</a:t>
            </a:r>
            <a:r>
              <a:rPr lang="en-US" i="1" baseline="-6000"/>
              <a:t>Y</a:t>
            </a:r>
            <a:r>
              <a:rPr lang="en-US"/>
              <a:t>,</a:t>
            </a:r>
            <a:r>
              <a:rPr lang="en-US" i="1"/>
              <a:t> ṅ</a:t>
            </a:r>
            <a:r>
              <a:rPr lang="en-US" i="1" baseline="-6000"/>
              <a:t>Z</a:t>
            </a:r>
            <a:r>
              <a:rPr lang="en-US"/>
              <a:t> and </a:t>
            </a:r>
            <a:r>
              <a:rPr lang="en-US" i="1"/>
              <a:t>T</a:t>
            </a:r>
            <a:r>
              <a:rPr lang="en-US"/>
              <a:t>) are shown on the schematic</a:t>
            </a:r>
          </a:p>
          <a:p>
            <a:pPr marL="762000" lvl="1"/>
            <a:r>
              <a:rPr lang="en-US"/>
              <a:t>The value of </a:t>
            </a:r>
            <a:r>
              <a:rPr lang="en-US" i="1"/>
              <a:t>ṅ</a:t>
            </a:r>
            <a:r>
              <a:rPr lang="en-US" i="1" baseline="-6000"/>
              <a:t>A</a:t>
            </a:r>
            <a:r>
              <a:rPr lang="en-US"/>
              <a:t> is known at the outlet (it was calculated from using the specified conversion of A and is shown on the schematic diagram)</a:t>
            </a:r>
          </a:p>
          <a:p>
            <a:r>
              <a:rPr lang="en-US"/>
              <a:t>Does the solution of the design equations require you to provide code? If so, identify what quantities will be given to that code and then show the equations needed in order to write the code</a:t>
            </a:r>
          </a:p>
          <a:p>
            <a:pPr marL="762000" lvl="1"/>
            <a:r>
              <a:rPr lang="en-US"/>
              <a:t>Code will be given values of z, </a:t>
            </a:r>
            <a:r>
              <a:rPr lang="en-US" i="1"/>
              <a:t>ṅ</a:t>
            </a:r>
            <a:r>
              <a:rPr lang="en-US" i="1" baseline="-6000"/>
              <a:t>A</a:t>
            </a:r>
            <a:r>
              <a:rPr lang="en-US"/>
              <a:t>, </a:t>
            </a:r>
            <a:r>
              <a:rPr lang="en-US" i="1"/>
              <a:t>ṅ</a:t>
            </a:r>
            <a:r>
              <a:rPr lang="en-US" i="1" baseline="-6000"/>
              <a:t>B</a:t>
            </a:r>
            <a:r>
              <a:rPr lang="en-US"/>
              <a:t>,</a:t>
            </a:r>
            <a:r>
              <a:rPr lang="en-US" i="1"/>
              <a:t> ṅ</a:t>
            </a:r>
            <a:r>
              <a:rPr lang="en-US" i="1" baseline="-6000"/>
              <a:t>Y</a:t>
            </a:r>
            <a:r>
              <a:rPr lang="en-US"/>
              <a:t>,</a:t>
            </a:r>
            <a:r>
              <a:rPr lang="en-US" i="1"/>
              <a:t> ṅ</a:t>
            </a:r>
            <a:r>
              <a:rPr lang="en-US" i="1" baseline="-6000"/>
              <a:t>Z</a:t>
            </a:r>
            <a:r>
              <a:rPr lang="en-US"/>
              <a:t> and </a:t>
            </a:r>
            <a:r>
              <a:rPr lang="en-US" i="1"/>
              <a:t>T,</a:t>
            </a:r>
            <a:r>
              <a:rPr lang="en-US"/>
              <a:t> and must use them to evaluate the functions, </a:t>
            </a:r>
            <a:r>
              <a:rPr lang="en-US" i="1"/>
              <a:t>f</a:t>
            </a:r>
            <a:r>
              <a:rPr lang="en-US" baseline="-6000"/>
              <a:t>1</a:t>
            </a:r>
            <a:r>
              <a:rPr lang="en-US"/>
              <a:t> through </a:t>
            </a:r>
            <a:r>
              <a:rPr lang="en-US" i="1"/>
              <a:t>f</a:t>
            </a:r>
            <a:r>
              <a:rPr lang="en-US" baseline="-6000"/>
              <a:t>5</a:t>
            </a:r>
            <a:r>
              <a:rPr lang="en-US"/>
              <a:t>, given on the previous slide</a:t>
            </a:r>
          </a:p>
          <a:p>
            <a:pPr marL="762000" lvl="1"/>
            <a:r>
              <a:rPr lang="en-US"/>
              <a:t>Therefore go through each function and if it hasn</a:t>
            </a:r>
            <a:r>
              <a:rPr lang="ja-JP" altLang="en-US">
                <a:latin typeface="Arial"/>
              </a:rPr>
              <a:t>’</a:t>
            </a:r>
            <a:r>
              <a:rPr lang="en-US"/>
              <a:t>t already been identified as a known constant and it isn</a:t>
            </a:r>
            <a:r>
              <a:rPr lang="ja-JP" altLang="en-US">
                <a:latin typeface="Arial"/>
              </a:rPr>
              <a:t>’</a:t>
            </a:r>
            <a:r>
              <a:rPr lang="en-US"/>
              <a:t>t one of the given values, show how to calculate it</a:t>
            </a:r>
          </a:p>
        </p:txBody>
      </p:sp>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ph type="body" idx="1"/>
          </p:nvPr>
        </p:nvSpPr>
        <p:spPr>
          <a:ln/>
        </p:spPr>
        <p:txBody>
          <a:bodyPr/>
          <a:lstStyle/>
          <a:p>
            <a:r>
              <a:rPr lang="en-US"/>
              <a:t>Does the solution of the design equations require you to provide initial and final values? If so, give those values or show how to calculate them from what is given in the problem statement</a:t>
            </a:r>
          </a:p>
          <a:p>
            <a:pPr marL="762000" lvl="1"/>
            <a:r>
              <a:rPr lang="en-US"/>
              <a:t>The initial value of z is 0; the corresponding values of the dependent variables (</a:t>
            </a:r>
            <a:r>
              <a:rPr lang="en-US" i="1"/>
              <a:t>ṅ</a:t>
            </a:r>
            <a:r>
              <a:rPr lang="en-US" i="1" baseline="-6000"/>
              <a:t>A</a:t>
            </a:r>
            <a:r>
              <a:rPr lang="en-US"/>
              <a:t>, </a:t>
            </a:r>
            <a:r>
              <a:rPr lang="en-US" i="1"/>
              <a:t>ṅ</a:t>
            </a:r>
            <a:r>
              <a:rPr lang="en-US" i="1" baseline="-6000"/>
              <a:t>B</a:t>
            </a:r>
            <a:r>
              <a:rPr lang="en-US"/>
              <a:t>,</a:t>
            </a:r>
            <a:r>
              <a:rPr lang="en-US" i="1"/>
              <a:t> ṅ</a:t>
            </a:r>
            <a:r>
              <a:rPr lang="en-US" i="1" baseline="-6000"/>
              <a:t>Y</a:t>
            </a:r>
            <a:r>
              <a:rPr lang="en-US"/>
              <a:t>,</a:t>
            </a:r>
            <a:r>
              <a:rPr lang="en-US" i="1"/>
              <a:t> ṅ</a:t>
            </a:r>
            <a:r>
              <a:rPr lang="en-US" i="1" baseline="-6000"/>
              <a:t>Z</a:t>
            </a:r>
            <a:r>
              <a:rPr lang="en-US"/>
              <a:t> and </a:t>
            </a:r>
            <a:r>
              <a:rPr lang="en-US" i="1"/>
              <a:t>T</a:t>
            </a:r>
            <a:r>
              <a:rPr lang="en-US"/>
              <a:t>) are shown on the schematic</a:t>
            </a:r>
          </a:p>
          <a:p>
            <a:pPr marL="762000" lvl="1"/>
            <a:r>
              <a:rPr lang="en-US"/>
              <a:t>The value of </a:t>
            </a:r>
            <a:r>
              <a:rPr lang="en-US" i="1"/>
              <a:t>ṅ</a:t>
            </a:r>
            <a:r>
              <a:rPr lang="en-US" i="1" baseline="-6000"/>
              <a:t>A</a:t>
            </a:r>
            <a:r>
              <a:rPr lang="en-US"/>
              <a:t> is known at the outlet (it was calculated from using the specified conversion of A and is shown on the schematic diagram)</a:t>
            </a:r>
          </a:p>
          <a:p>
            <a:r>
              <a:rPr lang="en-US"/>
              <a:t>Does the solution of the design equations require you to provide code? If so, identify what quantities will be given to that code and then show the equations needed in order to write the code</a:t>
            </a:r>
          </a:p>
          <a:p>
            <a:pPr marL="762000" lvl="1"/>
            <a:r>
              <a:rPr lang="en-US"/>
              <a:t>Code will be given values of z, </a:t>
            </a:r>
            <a:r>
              <a:rPr lang="en-US" i="1"/>
              <a:t>ṅ</a:t>
            </a:r>
            <a:r>
              <a:rPr lang="en-US" i="1" baseline="-6000"/>
              <a:t>A</a:t>
            </a:r>
            <a:r>
              <a:rPr lang="en-US"/>
              <a:t>, </a:t>
            </a:r>
            <a:r>
              <a:rPr lang="en-US" i="1"/>
              <a:t>ṅ</a:t>
            </a:r>
            <a:r>
              <a:rPr lang="en-US" i="1" baseline="-6000"/>
              <a:t>B</a:t>
            </a:r>
            <a:r>
              <a:rPr lang="en-US"/>
              <a:t>,</a:t>
            </a:r>
            <a:r>
              <a:rPr lang="en-US" i="1"/>
              <a:t> ṅ</a:t>
            </a:r>
            <a:r>
              <a:rPr lang="en-US" i="1" baseline="-6000"/>
              <a:t>Y</a:t>
            </a:r>
            <a:r>
              <a:rPr lang="en-US"/>
              <a:t>,</a:t>
            </a:r>
            <a:r>
              <a:rPr lang="en-US" i="1"/>
              <a:t> ṅ</a:t>
            </a:r>
            <a:r>
              <a:rPr lang="en-US" i="1" baseline="-6000"/>
              <a:t>Z</a:t>
            </a:r>
            <a:r>
              <a:rPr lang="en-US"/>
              <a:t> and </a:t>
            </a:r>
            <a:r>
              <a:rPr lang="en-US" i="1"/>
              <a:t>T,</a:t>
            </a:r>
            <a:r>
              <a:rPr lang="en-US"/>
              <a:t> and must use them to evaluate the functions, </a:t>
            </a:r>
            <a:r>
              <a:rPr lang="en-US" i="1"/>
              <a:t>f</a:t>
            </a:r>
            <a:r>
              <a:rPr lang="en-US" baseline="-6000"/>
              <a:t>1</a:t>
            </a:r>
            <a:r>
              <a:rPr lang="en-US"/>
              <a:t> through </a:t>
            </a:r>
            <a:r>
              <a:rPr lang="en-US" i="1"/>
              <a:t>f</a:t>
            </a:r>
            <a:r>
              <a:rPr lang="en-US" baseline="-6000"/>
              <a:t>5</a:t>
            </a:r>
            <a:r>
              <a:rPr lang="en-US"/>
              <a:t>, given on the previous slide</a:t>
            </a:r>
          </a:p>
          <a:p>
            <a:pPr marL="762000" lvl="1"/>
            <a:r>
              <a:rPr lang="en-US"/>
              <a:t>Therefore go through each function and if it hasn</a:t>
            </a:r>
            <a:r>
              <a:rPr lang="ja-JP" altLang="en-US">
                <a:latin typeface="Arial"/>
              </a:rPr>
              <a:t>’</a:t>
            </a:r>
            <a:r>
              <a:rPr lang="en-US"/>
              <a:t>t already been identified as a known constant and it isn</a:t>
            </a:r>
            <a:r>
              <a:rPr lang="ja-JP" altLang="en-US">
                <a:latin typeface="Arial"/>
              </a:rPr>
              <a:t>’</a:t>
            </a:r>
            <a:r>
              <a:rPr lang="en-US"/>
              <a:t>t one of the given values, show how to calculate it</a:t>
            </a:r>
          </a:p>
          <a:p>
            <a:pPr marL="762000" lvl="1"/>
            <a:r>
              <a:rPr lang="en-US"/>
              <a:t>D appears in the equations and it can</a:t>
            </a:r>
            <a:r>
              <a:rPr lang="ja-JP" altLang="en-US">
                <a:latin typeface="Arial"/>
              </a:rPr>
              <a:t>’</a:t>
            </a:r>
            <a:r>
              <a:rPr lang="en-US"/>
              <a:t>t be calculated</a:t>
            </a:r>
          </a:p>
          <a:p>
            <a:pPr marL="1206500" lvl="2"/>
            <a:r>
              <a:rPr lang="en-US"/>
              <a:t>Even if a different basis was chosen, it couldn</a:t>
            </a:r>
            <a:r>
              <a:rPr lang="ja-JP" altLang="en-US">
                <a:latin typeface="Arial"/>
              </a:rPr>
              <a:t>’</a:t>
            </a:r>
            <a:r>
              <a:rPr lang="en-US"/>
              <a:t>t be calculated</a:t>
            </a:r>
          </a:p>
          <a:p>
            <a:pPr marL="1206500" lvl="2"/>
            <a:r>
              <a:rPr lang="en-US"/>
              <a:t>If it was chosen as the basis, the inlet molar flow rates (initial values) could not be calculated</a:t>
            </a:r>
          </a:p>
          <a:p>
            <a:pPr marL="762000" lvl="1"/>
            <a:r>
              <a:rPr lang="en-US"/>
              <a:t>Because the reactor is adiabatic and operates with negligible pressure drop, the design equations can be re-written</a:t>
            </a:r>
          </a:p>
          <a:p>
            <a:pPr marL="1206500" lvl="2">
              <a:spcBef>
                <a:spcPts val="2200"/>
              </a:spcBef>
            </a:pPr>
            <a:r>
              <a:rPr lang="en-US"/>
              <a:t>Substitute: </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0" y="7378700"/>
            <a:ext cx="1346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ph type="body" idx="1"/>
          </p:nvPr>
        </p:nvSpPr>
        <p:spPr>
          <a:ln/>
        </p:spPr>
        <p:txBody>
          <a:bodyPr/>
          <a:lstStyle/>
          <a:p>
            <a:r>
              <a:rPr lang="en-US"/>
              <a:t>The design equations now take the following form</a:t>
            </a:r>
          </a:p>
          <a:p>
            <a:endParaRPr lang="en-US"/>
          </a:p>
          <a:p>
            <a:endParaRPr lang="en-US"/>
          </a:p>
          <a:p>
            <a:endParaRPr lang="en-US"/>
          </a:p>
          <a:p>
            <a:endParaRPr lang="en-US"/>
          </a:p>
          <a:p>
            <a:endParaRPr lang="en-US"/>
          </a:p>
          <a:p>
            <a:endParaRPr lang="en-US"/>
          </a:p>
          <a:p>
            <a:r>
              <a:rPr lang="en-US"/>
              <a:t>The initial and final condition are the same except the independent variable is now </a:t>
            </a:r>
            <a:r>
              <a:rPr lang="en-US" i="1"/>
              <a:t>V</a:t>
            </a:r>
            <a:endParaRPr lang="en-US"/>
          </a:p>
          <a:p>
            <a:pPr marL="762000" lvl="1"/>
            <a:r>
              <a:rPr lang="en-US" i="1"/>
              <a:t>V</a:t>
            </a:r>
            <a:r>
              <a:rPr lang="en-US"/>
              <a:t> = 0 instead of </a:t>
            </a:r>
            <a:r>
              <a:rPr lang="en-US" i="1"/>
              <a:t>z</a:t>
            </a:r>
            <a:r>
              <a:rPr lang="en-US"/>
              <a:t> = 0 at the inlet to the reactor</a:t>
            </a:r>
          </a:p>
          <a:p>
            <a:r>
              <a:rPr lang="en-US"/>
              <a:t>Code will be given values of </a:t>
            </a:r>
            <a:r>
              <a:rPr lang="en-US" i="1"/>
              <a:t>V</a:t>
            </a:r>
            <a:r>
              <a:rPr lang="en-US"/>
              <a:t>, </a:t>
            </a:r>
            <a:r>
              <a:rPr lang="en-US" i="1"/>
              <a:t>ṅ</a:t>
            </a:r>
            <a:r>
              <a:rPr lang="en-US" i="1" baseline="-6000"/>
              <a:t>A</a:t>
            </a:r>
            <a:r>
              <a:rPr lang="en-US"/>
              <a:t>, </a:t>
            </a:r>
            <a:r>
              <a:rPr lang="en-US" i="1"/>
              <a:t>ṅ</a:t>
            </a:r>
            <a:r>
              <a:rPr lang="en-US" i="1" baseline="-6000"/>
              <a:t>B</a:t>
            </a:r>
            <a:r>
              <a:rPr lang="en-US"/>
              <a:t>,</a:t>
            </a:r>
            <a:r>
              <a:rPr lang="en-US" i="1"/>
              <a:t> ṅ</a:t>
            </a:r>
            <a:r>
              <a:rPr lang="en-US" i="1" baseline="-6000"/>
              <a:t>Y</a:t>
            </a:r>
            <a:r>
              <a:rPr lang="en-US"/>
              <a:t>,</a:t>
            </a:r>
            <a:r>
              <a:rPr lang="en-US" i="1"/>
              <a:t> ṅ</a:t>
            </a:r>
            <a:r>
              <a:rPr lang="en-US" i="1" baseline="-6000"/>
              <a:t>Z</a:t>
            </a:r>
            <a:r>
              <a:rPr lang="en-US"/>
              <a:t> and </a:t>
            </a:r>
            <a:r>
              <a:rPr lang="en-US" i="1"/>
              <a:t>T,</a:t>
            </a:r>
            <a:r>
              <a:rPr lang="en-US"/>
              <a:t> and must use them to evaluate the functions, </a:t>
            </a:r>
            <a:r>
              <a:rPr lang="en-US" i="1"/>
              <a:t>f</a:t>
            </a:r>
            <a:r>
              <a:rPr lang="en-US" baseline="-6000"/>
              <a:t>1</a:t>
            </a:r>
            <a:r>
              <a:rPr lang="en-US"/>
              <a:t>′ through </a:t>
            </a:r>
            <a:r>
              <a:rPr lang="en-US" i="1"/>
              <a:t>f</a:t>
            </a:r>
            <a:r>
              <a:rPr lang="en-US" baseline="-6000"/>
              <a:t>5</a:t>
            </a:r>
            <a:r>
              <a:rPr lang="en-US"/>
              <a:t>′</a:t>
            </a:r>
          </a:p>
          <a:p>
            <a:pPr marL="762000" lvl="1"/>
            <a:r>
              <a:rPr lang="en-US"/>
              <a:t>Going through the functions we find </a:t>
            </a:r>
            <a:r>
              <a:rPr lang="en-US" i="1"/>
              <a:t>Ĉ</a:t>
            </a:r>
            <a:r>
              <a:rPr lang="en-US" i="1" baseline="-6000"/>
              <a:t>p,gas</a:t>
            </a:r>
            <a:r>
              <a:rPr lang="en-US"/>
              <a:t> and Δ</a:t>
            </a:r>
            <a:r>
              <a:rPr lang="en-US" i="1"/>
              <a:t>H</a:t>
            </a:r>
            <a:r>
              <a:rPr lang="en-US" baseline="-6000"/>
              <a:t>1</a:t>
            </a:r>
            <a:r>
              <a:rPr lang="en-US" baseline="32000"/>
              <a:t>0</a:t>
            </a:r>
            <a:r>
              <a:rPr lang="en-US"/>
              <a:t>(</a:t>
            </a:r>
            <a:r>
              <a:rPr lang="en-US" i="1"/>
              <a:t>T</a:t>
            </a:r>
            <a:r>
              <a:rPr lang="en-US"/>
              <a:t>) which are known constants whose values have already been specified</a:t>
            </a:r>
          </a:p>
          <a:p>
            <a:pPr marL="762000" lvl="1"/>
            <a:r>
              <a:rPr lang="en-US"/>
              <a:t>Need to calculate </a:t>
            </a:r>
            <a:r>
              <a:rPr lang="en-US" i="1"/>
              <a:t>r</a:t>
            </a:r>
            <a:r>
              <a:rPr lang="en-US" baseline="-6000"/>
              <a:t>1</a:t>
            </a:r>
            <a:r>
              <a:rPr lang="en-US"/>
              <a:t>  and </a:t>
            </a:r>
            <a:r>
              <a:rPr lang="en-US" i="1"/>
              <a:t>ṅ</a:t>
            </a:r>
            <a:r>
              <a:rPr lang="en-US" i="1" baseline="-6000"/>
              <a:t>total</a:t>
            </a:r>
            <a:r>
              <a:rPr lang="en-US"/>
              <a:t> in order to evaluate the functions</a:t>
            </a:r>
          </a:p>
          <a:p>
            <a:pPr marL="762000" lvl="1"/>
            <a:r>
              <a:rPr lang="en-US"/>
              <a:t>The reaction is first order in A; units on </a:t>
            </a:r>
            <a:r>
              <a:rPr lang="en-US" i="1"/>
              <a:t>k</a:t>
            </a:r>
            <a:r>
              <a:rPr lang="en-US" baseline="-6000"/>
              <a:t>0</a:t>
            </a:r>
            <a:r>
              <a:rPr lang="en-US"/>
              <a:t> show the rate expression uses </a:t>
            </a:r>
            <a:r>
              <a:rPr lang="en-US" i="1"/>
              <a:t>C</a:t>
            </a:r>
            <a:r>
              <a:rPr lang="en-US" i="1" baseline="-6000"/>
              <a:t>A</a:t>
            </a:r>
            <a:r>
              <a:rPr lang="en-US"/>
              <a:t>, not </a:t>
            </a:r>
            <a:r>
              <a:rPr lang="en-US" i="1"/>
              <a:t>P</a:t>
            </a:r>
            <a:r>
              <a:rPr lang="en-US" i="1" baseline="-6000"/>
              <a:t>A</a:t>
            </a:r>
            <a:endParaRPr lang="en-US"/>
          </a:p>
          <a:p>
            <a:pPr marL="762000" lvl="1"/>
            <a:endParaRPr lang="en-US"/>
          </a:p>
          <a:p>
            <a:pPr marL="762000" lvl="1"/>
            <a:endParaRPr lang="en-US"/>
          </a:p>
          <a:p>
            <a:pPr marL="762000" lvl="1"/>
            <a:r>
              <a:rPr lang="en-US"/>
              <a:t>The concentration is found by definition using the ideal gas law</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054100"/>
            <a:ext cx="34258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700" y="1054100"/>
            <a:ext cx="334486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854200"/>
            <a:ext cx="330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4100" y="1854200"/>
            <a:ext cx="33035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6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2654300"/>
            <a:ext cx="40687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6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300" y="6883400"/>
            <a:ext cx="19923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6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0300" y="8089900"/>
            <a:ext cx="3219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6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0200" y="8255000"/>
            <a:ext cx="27860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ph type="body" idx="1"/>
          </p:nvPr>
        </p:nvSpPr>
        <p:spPr>
          <a:ln/>
        </p:spPr>
        <p:txBody>
          <a:bodyPr/>
          <a:lstStyle/>
          <a:p>
            <a:r>
              <a:rPr lang="en-US"/>
              <a:t>What new quantities will you know after the design equations have been solved numerically?</a:t>
            </a:r>
          </a:p>
          <a:p>
            <a:endParaRPr lang="en-US"/>
          </a:p>
          <a:p>
            <a:endParaRPr lang="en-US"/>
          </a:p>
          <a:p>
            <a:endParaRPr lang="en-US"/>
          </a:p>
          <a:p>
            <a:endParaRPr lang="en-US"/>
          </a:p>
          <a:p>
            <a:endParaRPr lang="en-US"/>
          </a:p>
          <a:p>
            <a:endParaRPr lang="en-US"/>
          </a:p>
          <a:p>
            <a:r>
              <a:rPr lang="en-US"/>
              <a:t>Does the problem ask for quantities other than those obtained by solving the design equations? If so, show how to calculate them</a:t>
            </a:r>
          </a:p>
        </p:txBody>
      </p:sp>
      <p:sp>
        <p:nvSpPr>
          <p:cNvPr id="29698" name="Rectangle 2"/>
          <p:cNvSpPr>
            <a:spLocks noChangeArrowheads="1"/>
          </p:cNvSpPr>
          <p:nvPr>
            <p:ph type="title"/>
          </p:nvPr>
        </p:nvSpPr>
        <p:spPr>
          <a:ln/>
        </p:spPr>
        <p:txBody>
          <a:bodyPr/>
          <a:lstStyle/>
          <a:p>
            <a:r>
              <a:rPr lang="en-US"/>
              <a:t>Completing the Requested Tasks</a:t>
            </a:r>
          </a:p>
        </p:txBody>
      </p:sp>
    </p:spTree>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ph type="body" idx="1"/>
          </p:nvPr>
        </p:nvSpPr>
        <p:spPr>
          <a:ln/>
        </p:spPr>
        <p:txBody>
          <a:bodyPr/>
          <a:lstStyle/>
          <a:p>
            <a:r>
              <a:rPr lang="en-US"/>
              <a:t>What new quantities will you know after the design equations have been solved numerically?</a:t>
            </a:r>
          </a:p>
          <a:p>
            <a:pPr marL="762000" lvl="1"/>
            <a:r>
              <a:rPr lang="en-US"/>
              <a:t>The values of </a:t>
            </a:r>
            <a:r>
              <a:rPr lang="en-US" i="1"/>
              <a:t>V</a:t>
            </a:r>
            <a:r>
              <a:rPr lang="en-US"/>
              <a:t>, </a:t>
            </a:r>
            <a:r>
              <a:rPr lang="en-US" i="1"/>
              <a:t>ṅ</a:t>
            </a:r>
            <a:r>
              <a:rPr lang="en-US" i="1" baseline="-6000"/>
              <a:t>A</a:t>
            </a:r>
            <a:r>
              <a:rPr lang="en-US"/>
              <a:t>, </a:t>
            </a:r>
            <a:r>
              <a:rPr lang="en-US" i="1"/>
              <a:t>ṅ</a:t>
            </a:r>
            <a:r>
              <a:rPr lang="en-US" i="1" baseline="-6000"/>
              <a:t>B</a:t>
            </a:r>
            <a:r>
              <a:rPr lang="en-US"/>
              <a:t>,</a:t>
            </a:r>
            <a:r>
              <a:rPr lang="en-US" i="1"/>
              <a:t> ṅ</a:t>
            </a:r>
            <a:r>
              <a:rPr lang="en-US" i="1" baseline="-6000"/>
              <a:t>Y</a:t>
            </a:r>
            <a:r>
              <a:rPr lang="en-US"/>
              <a:t>,</a:t>
            </a:r>
            <a:r>
              <a:rPr lang="en-US" i="1"/>
              <a:t> ṅ</a:t>
            </a:r>
            <a:r>
              <a:rPr lang="en-US" i="1" baseline="-6000"/>
              <a:t>Z</a:t>
            </a:r>
            <a:r>
              <a:rPr lang="en-US"/>
              <a:t> and </a:t>
            </a:r>
            <a:r>
              <a:rPr lang="en-US" i="1"/>
              <a:t>T</a:t>
            </a:r>
            <a:r>
              <a:rPr lang="en-US"/>
              <a:t> will be known at the outlet</a:t>
            </a:r>
          </a:p>
          <a:p>
            <a:r>
              <a:rPr lang="en-US"/>
              <a:t>Does the problem ask for quantities other than those obtained by solving the design equations? If so, show how to calculate them</a:t>
            </a:r>
          </a:p>
          <a:p>
            <a:pPr marL="762000" lvl="1"/>
            <a:r>
              <a:rPr lang="en-US"/>
              <a:t>The problem asks for </a:t>
            </a:r>
            <a:r>
              <a:rPr lang="en-US" i="1"/>
              <a:t>T</a:t>
            </a:r>
            <a:r>
              <a:rPr lang="en-US"/>
              <a:t> (which was found above) and the space time, which is found by definition</a:t>
            </a:r>
          </a:p>
          <a:p>
            <a:pPr marL="1206500" lvl="2"/>
            <a:endParaRPr lang="en-US"/>
          </a:p>
          <a:p>
            <a:pPr marL="1206500" lvl="2"/>
            <a:endParaRPr lang="en-US"/>
          </a:p>
          <a:p>
            <a:pPr marL="1206500" lvl="2"/>
            <a:r>
              <a:rPr lang="en-US"/>
              <a:t>where V was found above, and the inlet volumetric flow rate was calculated at the time the basis was chosen:</a:t>
            </a:r>
          </a:p>
          <a:p>
            <a:pPr marL="762000" lvl="1"/>
            <a:endParaRPr lang="en-US"/>
          </a:p>
          <a:p>
            <a:pPr marL="762000" lvl="1"/>
            <a:endParaRPr lang="en-US"/>
          </a:p>
          <a:p>
            <a:pPr marL="762000" lvl="1"/>
            <a:r>
              <a:rPr lang="en-US"/>
              <a:t>Note, the volume (and outlet molar flow rates) found by solving the design equations only apply for the chosen basis because they are extensive quantities</a:t>
            </a:r>
          </a:p>
          <a:p>
            <a:pPr marL="1206500" lvl="2"/>
            <a:r>
              <a:rPr lang="en-US"/>
              <a:t>but the space time, which is intensive, will be the same no matter what basis is chosen</a:t>
            </a:r>
          </a:p>
        </p:txBody>
      </p:sp>
      <p:sp>
        <p:nvSpPr>
          <p:cNvPr id="30722" name="Rectangle 2"/>
          <p:cNvSpPr>
            <a:spLocks noChangeArrowheads="1"/>
          </p:cNvSpPr>
          <p:nvPr>
            <p:ph type="title"/>
          </p:nvPr>
        </p:nvSpPr>
        <p:spPr>
          <a:ln/>
        </p:spPr>
        <p:txBody>
          <a:bodyPr/>
          <a:lstStyle/>
          <a:p>
            <a:r>
              <a:rPr lang="en-US"/>
              <a:t>Completing the Requested Tasks</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400" y="4267200"/>
            <a:ext cx="7635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5613400"/>
            <a:ext cx="144938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ph type="title"/>
          </p:nvPr>
        </p:nvSpPr>
        <p:spPr>
          <a:ln/>
        </p:spPr>
        <p:txBody>
          <a:bodyPr/>
          <a:lstStyle/>
          <a:p>
            <a:r>
              <a:rPr lang="en-US" dirty="0"/>
              <a:t>Where </a:t>
            </a:r>
            <a:r>
              <a:rPr lang="en-US" dirty="0" smtClean="0"/>
              <a:t>We</a:t>
            </a:r>
            <a:r>
              <a:rPr lang="en-US" dirty="0" smtClean="0">
                <a:latin typeface="Arial"/>
              </a:rPr>
              <a:t>’</a:t>
            </a:r>
            <a:r>
              <a:rPr lang="en-US" dirty="0" smtClean="0"/>
              <a:t>re </a:t>
            </a:r>
            <a:r>
              <a:rPr lang="en-US" dirty="0"/>
              <a:t>Going</a:t>
            </a:r>
          </a:p>
        </p:txBody>
      </p:sp>
      <p:sp>
        <p:nvSpPr>
          <p:cNvPr id="13314" name="Rectangle 2"/>
          <p:cNvSpPr>
            <a:spLocks noChangeArrowheads="1"/>
          </p:cNvSpPr>
          <p:nvPr>
            <p:ph type="body" idx="1"/>
          </p:nvPr>
        </p:nvSpPr>
        <p:spPr>
          <a:ln/>
        </p:spPr>
        <p:txBody>
          <a:bodyPr/>
          <a:lstStyle/>
          <a:p>
            <a:pPr>
              <a:buClr>
                <a:srgbClr val="B3B3B3"/>
              </a:buClr>
            </a:pPr>
            <a:r>
              <a:rPr lang="en-US">
                <a:solidFill>
                  <a:srgbClr val="B3B3B3"/>
                </a:solidFill>
              </a:rPr>
              <a:t>Part I - Chemical Reactions</a:t>
            </a:r>
          </a:p>
          <a:p>
            <a:pPr>
              <a:buClr>
                <a:srgbClr val="B3B3B3"/>
              </a:buClr>
            </a:pPr>
            <a:r>
              <a:rPr lang="en-US">
                <a:solidFill>
                  <a:srgbClr val="B3B3B3"/>
                </a:solidFill>
              </a:rPr>
              <a:t>Part II - Chemical Reaction Kinetics</a:t>
            </a:r>
          </a:p>
          <a:p>
            <a:r>
              <a:rPr lang="en-US"/>
              <a:t>Part III - Chemical Reaction Engineering</a:t>
            </a:r>
          </a:p>
          <a:p>
            <a:pPr marL="762000" lvl="1"/>
            <a:r>
              <a:rPr lang="en-US">
                <a:solidFill>
                  <a:srgbClr val="B3B3B3"/>
                </a:solidFill>
              </a:rPr>
              <a:t>A. Ideal Reactors</a:t>
            </a:r>
          </a:p>
          <a:p>
            <a:pPr marL="762000" lvl="1"/>
            <a:r>
              <a:rPr lang="en-US">
                <a:solidFill>
                  <a:srgbClr val="B3B3B3"/>
                </a:solidFill>
              </a:rPr>
              <a:t>B. Perfectly Mixed Batch Reactors</a:t>
            </a:r>
          </a:p>
          <a:p>
            <a:pPr marL="762000" lvl="1"/>
            <a:r>
              <a:rPr lang="en-US">
                <a:solidFill>
                  <a:srgbClr val="B3B3B3"/>
                </a:solidFill>
              </a:rPr>
              <a:t>C. Continuous Flow Stirred Tank Reactors</a:t>
            </a:r>
          </a:p>
          <a:p>
            <a:pPr marL="762000" lvl="1"/>
            <a:r>
              <a:rPr lang="en-US"/>
              <a:t>D. Plug Flow Reactors</a:t>
            </a:r>
          </a:p>
          <a:p>
            <a:pPr marL="1206500" lvl="2">
              <a:buClr>
                <a:srgbClr val="B3B3B3"/>
              </a:buClr>
            </a:pPr>
            <a:r>
              <a:rPr lang="en-US">
                <a:solidFill>
                  <a:srgbClr val="B3B3B3"/>
                </a:solidFill>
              </a:rPr>
              <a:t>25. Reaction Engineering of PFRs</a:t>
            </a:r>
          </a:p>
          <a:p>
            <a:pPr marL="1206500" lvl="2"/>
            <a:r>
              <a:rPr lang="en-US"/>
              <a:t>26. Analysis of Steady State PFRs</a:t>
            </a:r>
          </a:p>
          <a:p>
            <a:pPr marL="1206500" lvl="2"/>
            <a:r>
              <a:rPr lang="en-US"/>
              <a:t>27. Analysis of Transient PFRs</a:t>
            </a:r>
          </a:p>
          <a:p>
            <a:pPr marL="762000" lvl="1"/>
            <a:r>
              <a:rPr lang="en-US"/>
              <a:t>E. Matching Reactors to Reactions</a:t>
            </a:r>
          </a:p>
          <a:p>
            <a:r>
              <a:rPr lang="en-US"/>
              <a:t>Part IV - Non-Ideal Reactions and Reactors</a:t>
            </a:r>
          </a:p>
        </p:txBody>
      </p:sp>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ph type="title"/>
          </p:nvPr>
        </p:nvSpPr>
        <p:spPr>
          <a:ln/>
        </p:spPr>
        <p:txBody>
          <a:bodyPr/>
          <a:lstStyle/>
          <a:p>
            <a:r>
              <a:rPr lang="en-US" dirty="0" smtClean="0"/>
              <a:t>Don</a:t>
            </a:r>
            <a:r>
              <a:rPr lang="en-US" dirty="0" smtClean="0">
                <a:latin typeface="Arial"/>
              </a:rPr>
              <a:t>’</a:t>
            </a:r>
            <a:r>
              <a:rPr lang="en-US" dirty="0" smtClean="0"/>
              <a:t>t </a:t>
            </a:r>
            <a:r>
              <a:rPr lang="en-US" dirty="0"/>
              <a:t>Memorize Equations</a:t>
            </a:r>
            <a:br>
              <a:rPr lang="en-US" dirty="0"/>
            </a:br>
            <a:r>
              <a:rPr lang="en-US" dirty="0"/>
              <a:t>Instead, Master the Process</a:t>
            </a:r>
          </a:p>
        </p:txBody>
      </p:sp>
      <p:sp>
        <p:nvSpPr>
          <p:cNvPr id="31746" name="Rectangle 2"/>
          <p:cNvSpPr>
            <a:spLocks noChangeArrowheads="1"/>
          </p:cNvSpPr>
          <p:nvPr>
            <p:ph type="body" idx="1"/>
          </p:nvPr>
        </p:nvSpPr>
        <p:spPr>
          <a:ln/>
        </p:spPr>
        <p:txBody>
          <a:bodyPr/>
          <a:lstStyle/>
          <a:p>
            <a:r>
              <a:rPr lang="en-US"/>
              <a:t>Identify the reactor type and how it is being operated</a:t>
            </a:r>
          </a:p>
          <a:p>
            <a:r>
              <a:rPr lang="en-US"/>
              <a:t>Determine what type of question is being asked</a:t>
            </a:r>
          </a:p>
          <a:p>
            <a:r>
              <a:rPr lang="en-US"/>
              <a:t>Assign variables to every number given in the problem statement</a:t>
            </a:r>
          </a:p>
          <a:p>
            <a:pPr marL="762000" lvl="1"/>
            <a:r>
              <a:rPr lang="en-US"/>
              <a:t>If the given information permits the calculation of other constant quantities, calculate those quantities as well</a:t>
            </a:r>
          </a:p>
          <a:p>
            <a:r>
              <a:rPr lang="en-US"/>
              <a:t>Determine whether a basis can be chosen; if so, choose one</a:t>
            </a:r>
          </a:p>
          <a:p>
            <a:r>
              <a:rPr lang="en-US"/>
              <a:t>Optionally make a schematic diagram</a:t>
            </a:r>
          </a:p>
          <a:p>
            <a:r>
              <a:rPr lang="en-US"/>
              <a:t>For a steady state PFR reaction engineering problem, write out the generic forms of the mole, energy and mechanical energy balances</a:t>
            </a:r>
          </a:p>
          <a:p>
            <a:pPr marL="762000" lvl="1"/>
            <a:r>
              <a:rPr lang="en-US"/>
              <a:t>Write a mole balance on every species that appears at least once as a reactant or product in the reactions taking place, eliminating zero-valued terms, expanding all summations and continuous products and inserting values of stoichiometric coefficients</a:t>
            </a:r>
          </a:p>
          <a:p>
            <a:pPr marL="762000" lvl="1"/>
            <a:r>
              <a:rPr lang="en-US"/>
              <a:t>As necessary write an energy balance and a mechanical energy balance, eliminating zero-valued terms, expanding all summations and continuous products, inserting values of stoichiometric coefficients and substituting as necessary for the sensible heat term</a:t>
            </a:r>
          </a:p>
          <a:p>
            <a:r>
              <a:rPr lang="en-US"/>
              <a:t>Write out the initial values and final value needed to solve the equations</a:t>
            </a:r>
          </a:p>
          <a:p>
            <a:r>
              <a:rPr lang="en-US"/>
              <a:t>Write out equations needed in order to evaluate the equations</a:t>
            </a:r>
          </a:p>
          <a:p>
            <a:r>
              <a:rPr lang="en-US"/>
              <a:t>Solve the equations</a:t>
            </a:r>
          </a:p>
          <a:p>
            <a:r>
              <a:rPr lang="en-US"/>
              <a:t>Use the results to answer the questions posed in the problem</a:t>
            </a:r>
          </a:p>
        </p:txBody>
      </p:sp>
    </p:spTree>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ph type="title"/>
          </p:nvPr>
        </p:nvSpPr>
        <p:spPr>
          <a:ln/>
        </p:spPr>
        <p:txBody>
          <a:bodyPr/>
          <a:lstStyle/>
          <a:p>
            <a:r>
              <a:rPr lang="en-US"/>
              <a:t>Where </a:t>
            </a:r>
            <a:r>
              <a:rPr lang="en-US" smtClean="0"/>
              <a:t>We</a:t>
            </a:r>
            <a:r>
              <a:rPr lang="en-US" smtClean="0">
                <a:latin typeface="Arial"/>
              </a:rPr>
              <a:t>’</a:t>
            </a:r>
            <a:r>
              <a:rPr lang="en-US" smtClean="0"/>
              <a:t>re </a:t>
            </a:r>
            <a:r>
              <a:rPr lang="en-US"/>
              <a:t>Going</a:t>
            </a:r>
          </a:p>
        </p:txBody>
      </p:sp>
      <p:sp>
        <p:nvSpPr>
          <p:cNvPr id="32770" name="Rectangle 2"/>
          <p:cNvSpPr>
            <a:spLocks noChangeArrowheads="1"/>
          </p:cNvSpPr>
          <p:nvPr>
            <p:ph type="body" idx="1"/>
          </p:nvPr>
        </p:nvSpPr>
        <p:spPr>
          <a:ln/>
        </p:spPr>
        <p:txBody>
          <a:bodyPr/>
          <a:lstStyle/>
          <a:p>
            <a:pPr>
              <a:buClr>
                <a:srgbClr val="B3B3B3"/>
              </a:buClr>
            </a:pPr>
            <a:r>
              <a:rPr lang="en-US">
                <a:solidFill>
                  <a:srgbClr val="B3B3B3"/>
                </a:solidFill>
              </a:rPr>
              <a:t>Part I - Chemical Reactions</a:t>
            </a:r>
          </a:p>
          <a:p>
            <a:pPr>
              <a:buClr>
                <a:srgbClr val="B3B3B3"/>
              </a:buClr>
            </a:pPr>
            <a:r>
              <a:rPr lang="en-US">
                <a:solidFill>
                  <a:srgbClr val="B3B3B3"/>
                </a:solidFill>
              </a:rPr>
              <a:t>Part II - Chemical Reaction Kinetics</a:t>
            </a:r>
          </a:p>
          <a:p>
            <a:r>
              <a:rPr lang="en-US"/>
              <a:t>Part III - Chemical Reaction Engineering</a:t>
            </a:r>
          </a:p>
          <a:p>
            <a:pPr marL="762000" lvl="1"/>
            <a:r>
              <a:rPr lang="en-US">
                <a:solidFill>
                  <a:srgbClr val="B3B3B3"/>
                </a:solidFill>
              </a:rPr>
              <a:t>A. Ideal Reactors</a:t>
            </a:r>
          </a:p>
          <a:p>
            <a:pPr marL="762000" lvl="1"/>
            <a:r>
              <a:rPr lang="en-US">
                <a:solidFill>
                  <a:srgbClr val="B3B3B3"/>
                </a:solidFill>
              </a:rPr>
              <a:t>B. Perfectly Mixed Batch Reactors</a:t>
            </a:r>
          </a:p>
          <a:p>
            <a:pPr marL="762000" lvl="1"/>
            <a:r>
              <a:rPr lang="en-US">
                <a:solidFill>
                  <a:srgbClr val="B3B3B3"/>
                </a:solidFill>
              </a:rPr>
              <a:t>C. Continuous Flow Stirred Tank Reactors</a:t>
            </a:r>
          </a:p>
          <a:p>
            <a:pPr marL="762000" lvl="1"/>
            <a:r>
              <a:rPr lang="en-US"/>
              <a:t>D. Plug Flow Reactors</a:t>
            </a:r>
          </a:p>
          <a:p>
            <a:pPr marL="1206500" lvl="2">
              <a:buClr>
                <a:srgbClr val="B3B3B3"/>
              </a:buClr>
            </a:pPr>
            <a:r>
              <a:rPr lang="en-US">
                <a:solidFill>
                  <a:srgbClr val="B3B3B3"/>
                </a:solidFill>
              </a:rPr>
              <a:t>25. Reaction Engineering of PFRs</a:t>
            </a:r>
          </a:p>
          <a:p>
            <a:pPr marL="1206500" lvl="2">
              <a:buClr>
                <a:srgbClr val="B3B3B3"/>
              </a:buClr>
            </a:pPr>
            <a:r>
              <a:rPr lang="en-US">
                <a:solidFill>
                  <a:srgbClr val="B3B3B3"/>
                </a:solidFill>
              </a:rPr>
              <a:t>26. Analysis of Steady State PFRs</a:t>
            </a:r>
          </a:p>
          <a:p>
            <a:pPr marL="1206500" lvl="2"/>
            <a:r>
              <a:rPr lang="en-US"/>
              <a:t>27. Analysis of Transient PFRs</a:t>
            </a:r>
          </a:p>
          <a:p>
            <a:pPr marL="762000" lvl="1"/>
            <a:r>
              <a:rPr lang="en-US"/>
              <a:t>E. Matching Reactors to Reactions</a:t>
            </a:r>
          </a:p>
          <a:p>
            <a:r>
              <a:rPr lang="en-US"/>
              <a:t>Part IV - Non-Ideal Reactions and Reactors</a:t>
            </a: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a:ln/>
        </p:spPr>
        <p:txBody>
          <a:bodyPr/>
          <a:lstStyle/>
          <a:p>
            <a:r>
              <a:rPr lang="en-US"/>
              <a:t>The Steady State PFR Design Equations</a:t>
            </a:r>
          </a:p>
        </p:txBody>
      </p:sp>
      <p:sp>
        <p:nvSpPr>
          <p:cNvPr id="14338" name="Rectangle 2"/>
          <p:cNvSpPr>
            <a:spLocks noChangeArrowheads="1"/>
          </p:cNvSpPr>
          <p:nvPr>
            <p:ph type="body" idx="1"/>
          </p:nvPr>
        </p:nvSpPr>
        <p:spPr>
          <a:ln/>
        </p:spPr>
        <p:txBody>
          <a:bodyPr/>
          <a:lstStyle/>
          <a:p>
            <a:r>
              <a:rPr lang="en-US" dirty="0"/>
              <a:t>Mole balance on </a:t>
            </a:r>
            <a:r>
              <a:rPr lang="en-US" dirty="0" err="1"/>
              <a:t>i</a:t>
            </a:r>
            <a:r>
              <a:rPr lang="en-US" dirty="0"/>
              <a:t>:</a:t>
            </a:r>
          </a:p>
          <a:p>
            <a:pPr>
              <a:spcBef>
                <a:spcPts val="7600"/>
              </a:spcBef>
            </a:pPr>
            <a:r>
              <a:rPr lang="en-US" dirty="0"/>
              <a:t>Energy balance:</a:t>
            </a:r>
          </a:p>
          <a:p>
            <a:pPr>
              <a:spcBef>
                <a:spcPts val="7200"/>
              </a:spcBef>
            </a:pPr>
            <a:r>
              <a:rPr lang="en-US" dirty="0"/>
              <a:t>Momentum balance (unpacked tube):</a:t>
            </a:r>
          </a:p>
          <a:p>
            <a:pPr>
              <a:spcBef>
                <a:spcPts val="5100"/>
              </a:spcBef>
            </a:pPr>
            <a:r>
              <a:rPr lang="en-US" dirty="0"/>
              <a:t>Momentum balance (packed bed):</a:t>
            </a:r>
          </a:p>
          <a:p>
            <a:pPr>
              <a:spcBef>
                <a:spcPts val="2900"/>
              </a:spcBef>
            </a:pPr>
            <a:r>
              <a:rPr lang="en-US" dirty="0"/>
              <a:t>The unpacked tube momentum balance introduces the volumetric flow rate as an </a:t>
            </a:r>
            <a:r>
              <a:rPr lang="en-US" dirty="0" smtClean="0">
                <a:latin typeface="Arial"/>
              </a:rPr>
              <a:t>“</a:t>
            </a:r>
            <a:r>
              <a:rPr lang="en-US" dirty="0" smtClean="0"/>
              <a:t>extra</a:t>
            </a:r>
            <a:r>
              <a:rPr lang="en-US" dirty="0" smtClean="0">
                <a:latin typeface="Arial"/>
              </a:rPr>
              <a:t>”</a:t>
            </a:r>
            <a:r>
              <a:rPr lang="en-US" dirty="0" smtClean="0"/>
              <a:t> </a:t>
            </a:r>
            <a:r>
              <a:rPr lang="en-US" dirty="0"/>
              <a:t>dependent variable</a:t>
            </a:r>
          </a:p>
          <a:p>
            <a:pPr marL="762000" lvl="1"/>
            <a:r>
              <a:rPr lang="en-US" dirty="0"/>
              <a:t>Liquids can often be assumed to have constant density, in which case the derivative of the volumetric flow rate with respect to axial position equals zero</a:t>
            </a:r>
          </a:p>
          <a:p>
            <a:pPr marL="762000" lvl="1"/>
            <a:r>
              <a:rPr lang="en-US" dirty="0"/>
              <a:t>The equation of state can be used for gases</a:t>
            </a:r>
          </a:p>
          <a:p>
            <a:pPr marL="1206500" lvl="2">
              <a:spcBef>
                <a:spcPts val="1900"/>
              </a:spcBef>
            </a:pPr>
            <a:r>
              <a:rPr lang="en-US" dirty="0"/>
              <a:t>For an ideal gas:</a:t>
            </a:r>
            <a:br>
              <a:rPr lang="en-US" dirty="0"/>
            </a:br>
            <a:r>
              <a:rPr lang="en-US" dirty="0"/>
              <a:t>                                                                                                                 with</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700" y="1409700"/>
            <a:ext cx="2722563"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513" y="2527300"/>
            <a:ext cx="65516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000500"/>
            <a:ext cx="37750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6200" y="4978400"/>
            <a:ext cx="54197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00" y="8407400"/>
            <a:ext cx="71151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72700" y="8407400"/>
            <a:ext cx="21050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ph type="title"/>
          </p:nvPr>
        </p:nvSpPr>
        <p:spPr>
          <a:ln/>
        </p:spPr>
        <p:txBody>
          <a:bodyPr/>
          <a:lstStyle/>
          <a:p>
            <a:r>
              <a:rPr lang="en-US"/>
              <a:t>A Problem-Solving Strategy*</a:t>
            </a:r>
          </a:p>
        </p:txBody>
      </p:sp>
      <p:sp>
        <p:nvSpPr>
          <p:cNvPr id="15362" name="Rectangle 2"/>
          <p:cNvSpPr>
            <a:spLocks noChangeArrowheads="1"/>
          </p:cNvSpPr>
          <p:nvPr>
            <p:ph type="body" idx="1"/>
          </p:nvPr>
        </p:nvSpPr>
        <p:spPr>
          <a:ln/>
        </p:spPr>
        <p:txBody>
          <a:bodyPr/>
          <a:lstStyle/>
          <a:p>
            <a:pPr>
              <a:buSzPct val="99000"/>
              <a:buFontTx/>
              <a:buAutoNum type="arabicPeriod"/>
            </a:pPr>
            <a:r>
              <a:rPr lang="en-US"/>
              <a:t>Assign the appropriate variable symbol to each quantity that appears in the problem statement and convert them to consistent units</a:t>
            </a:r>
          </a:p>
          <a:p>
            <a:pPr>
              <a:buSzPct val="99000"/>
              <a:buFontTx/>
              <a:buAutoNum type="arabicPeriod"/>
            </a:pPr>
            <a:r>
              <a:rPr lang="en-US"/>
              <a:t>If necessary, assume a basis</a:t>
            </a:r>
          </a:p>
          <a:p>
            <a:pPr>
              <a:buSzPct val="99000"/>
              <a:buFontTx/>
              <a:buAutoNum type="arabicPeriod"/>
            </a:pPr>
            <a:r>
              <a:rPr lang="en-US"/>
              <a:t>Write the design equations in the preferred form with zero-valued terms eliminated and all sums and continuous products fully expanded</a:t>
            </a:r>
          </a:p>
          <a:p>
            <a:pPr marL="762000" lvl="1">
              <a:buSzPct val="99000"/>
              <a:buFontTx/>
              <a:buAutoNum type="arabicPeriod"/>
            </a:pPr>
            <a:r>
              <a:rPr lang="en-US"/>
              <a:t>They will form a set of coupled initial value ordinary differential equations</a:t>
            </a:r>
          </a:p>
          <a:p>
            <a:pPr>
              <a:buSzPct val="99000"/>
              <a:buFontTx/>
              <a:buAutoNum type="arabicPeriod"/>
            </a:pPr>
            <a:r>
              <a:rPr lang="en-US"/>
              <a:t>Write equations or values for the things needed to solve initial value ODEs</a:t>
            </a:r>
          </a:p>
          <a:p>
            <a:pPr marL="762000" lvl="1">
              <a:buSzPct val="99000"/>
              <a:buFontTx/>
              <a:buAutoNum type="arabicPeriod"/>
            </a:pPr>
            <a:r>
              <a:rPr lang="en-US"/>
              <a:t>Initial values</a:t>
            </a:r>
          </a:p>
          <a:p>
            <a:pPr marL="762000" lvl="1">
              <a:buSzPct val="99000"/>
              <a:buFontTx/>
              <a:buAutoNum type="arabicPeriod"/>
            </a:pPr>
            <a:r>
              <a:rPr lang="en-US"/>
              <a:t>One final value</a:t>
            </a:r>
          </a:p>
          <a:p>
            <a:pPr marL="762000" lvl="1">
              <a:buSzPct val="99000"/>
              <a:buFontTx/>
              <a:buAutoNum type="arabicPeriod"/>
            </a:pPr>
            <a:r>
              <a:rPr lang="en-US"/>
              <a:t>Every quantity other than the derivatives, the independent and the dependent variables that (a) appears in the anywhere in the ODEs and (b) has not already been assigned a value in preceding steps</a:t>
            </a:r>
          </a:p>
          <a:p>
            <a:pPr>
              <a:buSzPct val="99000"/>
              <a:buFontTx/>
              <a:buAutoNum type="arabicPeriod"/>
            </a:pPr>
            <a:r>
              <a:rPr lang="en-US"/>
              <a:t>Write equations needed, after solving the ODEs, to calculate any other quantities that the problem asks for</a:t>
            </a:r>
          </a:p>
          <a:p>
            <a:endParaRPr lang="en-US"/>
          </a:p>
          <a:p>
            <a:pPr>
              <a:spcBef>
                <a:spcPts val="6000"/>
              </a:spcBef>
            </a:pPr>
            <a:r>
              <a:rPr lang="en-US"/>
              <a:t>*Every problem is different, so be prepared to adapt or modify this approach to suit the particular problem being solved</a:t>
            </a:r>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ph type="title"/>
          </p:nvPr>
        </p:nvSpPr>
        <p:spPr>
          <a:xfrm>
            <a:off x="1270000" y="4521200"/>
            <a:ext cx="10464800" cy="698500"/>
          </a:xfrm>
          <a:ln/>
        </p:spPr>
        <p:txBody>
          <a:bodyPr/>
          <a:lstStyle/>
          <a:p>
            <a:r>
              <a:rPr lang="en-US"/>
              <a:t>Questions?</a:t>
            </a:r>
          </a:p>
        </p:txBody>
      </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ph type="title"/>
          </p:nvPr>
        </p:nvSpPr>
        <p:spPr>
          <a:ln/>
        </p:spPr>
        <p:txBody>
          <a:bodyPr/>
          <a:lstStyle/>
          <a:p>
            <a:r>
              <a:rPr lang="en-US"/>
              <a:t>Activity 26.1</a:t>
            </a:r>
          </a:p>
        </p:txBody>
      </p:sp>
      <p:sp>
        <p:nvSpPr>
          <p:cNvPr id="17410" name="Rectangle 2"/>
          <p:cNvSpPr>
            <a:spLocks noChangeArrowheads="1"/>
          </p:cNvSpPr>
          <p:nvPr>
            <p:ph type="body" idx="1"/>
          </p:nvPr>
        </p:nvSpPr>
        <p:spPr>
          <a:ln/>
        </p:spPr>
        <p:txBody>
          <a:bodyPr/>
          <a:lstStyle/>
          <a:p>
            <a:pPr marL="0" indent="0">
              <a:buNone/>
              <a:tabLst>
                <a:tab pos="9732963" algn="r"/>
              </a:tabLst>
            </a:pPr>
            <a:r>
              <a:rPr lang="en-US" dirty="0"/>
              <a:t>A gas mixture containing 5% of the reactant A and 20% of the reactant B (balance inert, I) at 350 °C and 2 </a:t>
            </a:r>
            <a:r>
              <a:rPr lang="en-US" dirty="0" err="1"/>
              <a:t>atm</a:t>
            </a:r>
            <a:r>
              <a:rPr lang="en-US" dirty="0"/>
              <a:t> needs to be processed to convert 80% of the A according to irreversible reaction (1). Reaction (1) is first order in A; the pre-exponential factor is 1.4 x 10</a:t>
            </a:r>
            <a:r>
              <a:rPr lang="en-US" baseline="32000" dirty="0"/>
              <a:t>6</a:t>
            </a:r>
            <a:r>
              <a:rPr lang="en-US" dirty="0"/>
              <a:t> min</a:t>
            </a:r>
            <a:r>
              <a:rPr lang="en-US" baseline="32000" dirty="0"/>
              <a:t>-1</a:t>
            </a:r>
            <a:r>
              <a:rPr lang="en-US" dirty="0"/>
              <a:t> and the activation energy is 30 kcal mol</a:t>
            </a:r>
            <a:r>
              <a:rPr lang="en-US" baseline="32000" dirty="0"/>
              <a:t>-1</a:t>
            </a:r>
            <a:r>
              <a:rPr lang="en-US" dirty="0"/>
              <a:t>. The heat of reaction (1) is constant and equal to −25 kcal mol</a:t>
            </a:r>
            <a:r>
              <a:rPr lang="en-US" baseline="32000" dirty="0"/>
              <a:t>-1</a:t>
            </a:r>
            <a:r>
              <a:rPr lang="en-US" dirty="0"/>
              <a:t>, and the constant pressure molar heat capacity of the gas mixture is approximately equal to 4 times the ideal gas constant. If an adiabatic PFR with negligible pressure drop is used, what space time will be required and what will be the outlet temperature of the gas?</a:t>
            </a:r>
          </a:p>
          <a:p>
            <a:pPr>
              <a:tabLst>
                <a:tab pos="9732963" algn="r"/>
              </a:tabLst>
            </a:pPr>
            <a:endParaRPr lang="en-US" dirty="0"/>
          </a:p>
          <a:p>
            <a:pPr marL="0" indent="0">
              <a:buNone/>
              <a:tabLst>
                <a:tab pos="9732963" algn="r"/>
              </a:tabLst>
            </a:pPr>
            <a:r>
              <a:rPr lang="en-US" dirty="0">
                <a:cs typeface="Lucida Grande" charset="0"/>
              </a:rPr>
              <a:t>2 A + B → 2 Y + 2 Z</a:t>
            </a:r>
            <a:r>
              <a:rPr lang="en-US" dirty="0"/>
              <a:t>	(1)</a:t>
            </a:r>
          </a:p>
        </p:txBody>
      </p:sp>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ph type="title"/>
          </p:nvPr>
        </p:nvSpPr>
        <p:spPr>
          <a:ln/>
        </p:spPr>
        <p:txBody>
          <a:bodyPr/>
          <a:lstStyle/>
          <a:p>
            <a:r>
              <a:rPr lang="en-US"/>
              <a:t>Defining the Problem</a:t>
            </a:r>
          </a:p>
        </p:txBody>
      </p:sp>
      <p:sp>
        <p:nvSpPr>
          <p:cNvPr id="18434" name="Rectangle 2"/>
          <p:cNvSpPr>
            <a:spLocks noChangeArrowheads="1"/>
          </p:cNvSpPr>
          <p:nvPr>
            <p:ph type="body" idx="1"/>
          </p:nvPr>
        </p:nvSpPr>
        <p:spPr>
          <a:ln/>
        </p:spPr>
        <p:txBody>
          <a:bodyPr/>
          <a:lstStyle/>
          <a:p>
            <a:r>
              <a:rPr lang="en-US"/>
              <a:t>What type of reactor does this problem involve, and how is that reactor operated?</a:t>
            </a:r>
          </a:p>
          <a:p>
            <a:endParaRPr lang="en-US"/>
          </a:p>
          <a:p>
            <a:endParaRPr lang="en-US"/>
          </a:p>
          <a:p>
            <a:endParaRPr lang="en-US"/>
          </a:p>
          <a:p>
            <a:endParaRPr lang="en-US"/>
          </a:p>
          <a:p>
            <a:r>
              <a:rPr lang="en-US"/>
              <a:t>Is this a kinetics problem or a reaction engineering problem?</a:t>
            </a:r>
          </a:p>
          <a:p>
            <a:endParaRPr lang="en-US"/>
          </a:p>
          <a:p>
            <a:endParaRPr lang="en-US"/>
          </a:p>
          <a:p>
            <a:endParaRPr lang="en-US"/>
          </a:p>
          <a:p>
            <a:endParaRPr lang="en-US"/>
          </a:p>
          <a:p>
            <a:r>
              <a:rPr lang="en-US"/>
              <a:t>Write the generic form(s) of the design equation(s) that are needed to construct a model for this reactor</a:t>
            </a:r>
          </a:p>
        </p:txBody>
      </p:sp>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ph type="title"/>
          </p:nvPr>
        </p:nvSpPr>
        <p:spPr>
          <a:ln/>
        </p:spPr>
        <p:txBody>
          <a:bodyPr/>
          <a:lstStyle/>
          <a:p>
            <a:r>
              <a:rPr lang="en-US"/>
              <a:t>Defining the Problem</a:t>
            </a:r>
          </a:p>
        </p:txBody>
      </p:sp>
      <p:sp>
        <p:nvSpPr>
          <p:cNvPr id="19458" name="Rectangle 2"/>
          <p:cNvSpPr>
            <a:spLocks noChangeArrowheads="1"/>
          </p:cNvSpPr>
          <p:nvPr>
            <p:ph type="body" idx="1"/>
          </p:nvPr>
        </p:nvSpPr>
        <p:spPr>
          <a:ln/>
        </p:spPr>
        <p:txBody>
          <a:bodyPr/>
          <a:lstStyle/>
          <a:p>
            <a:r>
              <a:rPr lang="en-US"/>
              <a:t>What type of reactor does this problem involve, and how is that reactor operated?</a:t>
            </a:r>
          </a:p>
          <a:p>
            <a:pPr marL="762000" lvl="1"/>
            <a:r>
              <a:rPr lang="en-US"/>
              <a:t>Steady State PFR operating adiabatically and with negligible pressure drop</a:t>
            </a:r>
          </a:p>
          <a:p>
            <a:r>
              <a:rPr lang="en-US"/>
              <a:t>Is this a kinetics problem or a reaction engineering problem?</a:t>
            </a:r>
          </a:p>
          <a:p>
            <a:pPr marL="762000" lvl="1"/>
            <a:r>
              <a:rPr lang="en-US"/>
              <a:t>Reaction engineering: the rate expressions for all reactions are known, the question are related to the operation of the reactor</a:t>
            </a:r>
          </a:p>
          <a:p>
            <a:r>
              <a:rPr lang="en-US"/>
              <a:t>Write the generic form(s) of the design equation(s) that are needed to construct a model for this reactor</a:t>
            </a:r>
          </a:p>
          <a:p>
            <a:pPr marL="762000" lvl="1">
              <a:spcBef>
                <a:spcPts val="1400"/>
              </a:spcBef>
            </a:pPr>
            <a:r>
              <a:rPr lang="en-US"/>
              <a:t>Steady state PFR mole balance:</a:t>
            </a:r>
          </a:p>
          <a:p>
            <a:pPr marL="762000" lvl="1">
              <a:spcBef>
                <a:spcPts val="6600"/>
              </a:spcBef>
            </a:pPr>
            <a:r>
              <a:rPr lang="en-US"/>
              <a:t>Steady state PFR energy balance:</a:t>
            </a:r>
          </a:p>
          <a:p>
            <a:pPr marL="762000" lvl="1">
              <a:spcBef>
                <a:spcPts val="6700"/>
              </a:spcBef>
            </a:pPr>
            <a:r>
              <a:rPr lang="en-US"/>
              <a:t>Momentum balance is not needed since the reactor is specified to operate with negligible pressure drop</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00" y="4597400"/>
            <a:ext cx="224313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613" y="5321300"/>
            <a:ext cx="410051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ph type="title"/>
          </p:nvPr>
        </p:nvSpPr>
        <p:spPr>
          <a:ln/>
        </p:spPr>
        <p:txBody>
          <a:bodyPr/>
          <a:lstStyle/>
          <a:p>
            <a:r>
              <a:rPr lang="en-US"/>
              <a:t>Identify the Known Quantities</a:t>
            </a:r>
          </a:p>
        </p:txBody>
      </p:sp>
      <p:sp>
        <p:nvSpPr>
          <p:cNvPr id="20482" name="Rectangle 2"/>
          <p:cNvSpPr>
            <a:spLocks noChangeArrowheads="1"/>
          </p:cNvSpPr>
          <p:nvPr>
            <p:ph type="body" idx="1"/>
          </p:nvPr>
        </p:nvSpPr>
        <p:spPr>
          <a:ln/>
        </p:spPr>
        <p:txBody>
          <a:bodyPr/>
          <a:lstStyle/>
          <a:p>
            <a:r>
              <a:rPr lang="en-US"/>
              <a:t>Read through the problem statement and each time a quantity is given, assign that quantity to the appropriate variable</a:t>
            </a:r>
          </a:p>
          <a:p>
            <a:endParaRPr lang="en-US"/>
          </a:p>
          <a:p>
            <a:endParaRPr lang="en-US"/>
          </a:p>
          <a:p>
            <a:endParaRPr lang="en-US"/>
          </a:p>
          <a:p>
            <a:endParaRPr lang="en-US"/>
          </a:p>
          <a:p>
            <a:r>
              <a:rPr lang="en-US"/>
              <a:t>If none of the quantities defined above are extensive, select a basis for your calculations</a:t>
            </a:r>
          </a:p>
          <a:p>
            <a:endParaRPr lang="en-US"/>
          </a:p>
          <a:p>
            <a:endParaRPr lang="en-US"/>
          </a:p>
          <a:p>
            <a:endParaRPr lang="en-US"/>
          </a:p>
          <a:p>
            <a:endParaRPr lang="en-US"/>
          </a:p>
          <a:p>
            <a:r>
              <a:rPr lang="en-US"/>
              <a:t>Optionally, make a schematic diagram of the reactor</a:t>
            </a:r>
          </a:p>
        </p:txBody>
      </p:sp>
    </p:spTree>
  </p:cSld>
  <p:clrMapOvr>
    <a:masterClrMapping/>
  </p:clrMapOvr>
  <p:transition xmlns:p14="http://schemas.microsoft.com/office/powerpoint/2010/main"/>
</p:sld>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Helvetica"/>
        <a:ea typeface="Heiti SC Medium"/>
        <a:cs typeface="Heiti SC Medium"/>
      </a:majorFont>
      <a:minorFont>
        <a:latin typeface="Helvetica"/>
        <a:ea typeface="Heiti SC Medium"/>
        <a:cs typeface="Heiti SC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Helvetica"/>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Helvetica"/>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TotalTime>
  <Pages>0</Pages>
  <Words>2300</Words>
  <Characters>0</Characters>
  <Application>Microsoft Macintosh PowerPoint</Application>
  <PresentationFormat>Custom</PresentationFormat>
  <Lines>0</Lines>
  <Paragraphs>201</Paragraphs>
  <Slides>21</Slides>
  <Notes>0</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21</vt:i4>
      </vt:variant>
    </vt:vector>
  </HeadingPairs>
  <TitlesOfParts>
    <vt:vector size="37" baseType="lpstr">
      <vt:lpstr>Helvetica</vt:lpstr>
      <vt:lpstr>Heiti SC Light</vt:lpstr>
      <vt:lpstr>Heiti SC Medium</vt:lpstr>
      <vt:lpstr>Lucida Grande</vt:lpstr>
      <vt:lpstr>Gill Sans</vt:lpstr>
      <vt:lpstr>Title &amp; Subtitle</vt:lpstr>
      <vt:lpstr>Title &amp; Bullets</vt:lpstr>
      <vt:lpstr>Title - Top</vt:lpstr>
      <vt:lpstr>Bullets</vt:lpstr>
      <vt:lpstr>Photo - Vertical</vt:lpstr>
      <vt:lpstr>Photo - Horizontal</vt:lpstr>
      <vt:lpstr>Blank</vt:lpstr>
      <vt:lpstr>Title &amp; Bullets - Left</vt:lpstr>
      <vt:lpstr>Title &amp; Bullets - 2 Column</vt:lpstr>
      <vt:lpstr>Title &amp; Bullets - Right</vt:lpstr>
      <vt:lpstr>Title, Bullets &amp; Photo</vt:lpstr>
      <vt:lpstr>A First Course on Kinetics and Reaction Engineering</vt:lpstr>
      <vt:lpstr>Where We’re Going</vt:lpstr>
      <vt:lpstr>The Steady State PFR Design Equations</vt:lpstr>
      <vt:lpstr>A Problem-Solving Strategy*</vt:lpstr>
      <vt:lpstr>Questions?</vt:lpstr>
      <vt:lpstr>Activity 26.1</vt:lpstr>
      <vt:lpstr>Defining the Problem</vt:lpstr>
      <vt:lpstr>Defining the Problem</vt:lpstr>
      <vt:lpstr>Identify the Known Quantities</vt:lpstr>
      <vt:lpstr>Identify the Known Quantities</vt:lpstr>
      <vt:lpstr>Schematic Diagram</vt:lpstr>
      <vt:lpstr>Construct the Reactor Model</vt:lpstr>
      <vt:lpstr>Construct the Reactor Model</vt:lpstr>
      <vt:lpstr>PowerPoint Presentation</vt:lpstr>
      <vt:lpstr>PowerPoint Presentation</vt:lpstr>
      <vt:lpstr>PowerPoint Presentation</vt:lpstr>
      <vt:lpstr>PowerPoint Presentation</vt:lpstr>
      <vt:lpstr>Completing the Requested Tasks</vt:lpstr>
      <vt:lpstr>Completing the Requested Tasks</vt:lpstr>
      <vt:lpstr>Don’t Memorize Equations Instead, Master the Process</vt:lpstr>
      <vt:lpstr>Where We’re Going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First Course on Kinetics and Reaction Engineering</dc:title>
  <dc:subject/>
  <dc:creator/>
  <cp:keywords/>
  <dc:description/>
  <cp:lastModifiedBy>Carl Lund</cp:lastModifiedBy>
  <cp:revision>2</cp:revision>
  <dcterms:modified xsi:type="dcterms:W3CDTF">2015-02-17T13:52:48Z</dcterms:modified>
</cp:coreProperties>
</file>