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8" r:id="rId13"/>
    <p:sldId id="266" r:id="rId14"/>
    <p:sldId id="267" r:id="rId15"/>
    <p:sldId id="268" r:id="rId16"/>
    <p:sldId id="271" r:id="rId17"/>
    <p:sldId id="257" r:id="rId18"/>
    <p:sldId id="260" r:id="rId19"/>
    <p:sldId id="259" r:id="rId20"/>
    <p:sldId id="264" r:id="rId21"/>
    <p:sldId id="263" r:id="rId22"/>
    <p:sldId id="273" r:id="rId23"/>
    <p:sldId id="275" r:id="rId24"/>
    <p:sldId id="276" r:id="rId25"/>
    <p:sldId id="265" r:id="rId26"/>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86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1482754"/>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06382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8411699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6287027"/>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84137855"/>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317507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1860150"/>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73223764"/>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672319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23711"/>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99853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6392741"/>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673801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6593082"/>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6591775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5764055"/>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31666432"/>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4304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822057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97542255"/>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760498"/>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1176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6843671"/>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73334335"/>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372712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0246719"/>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101879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2924488"/>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162971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11181"/>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2618508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862046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022425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9756946"/>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4301894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282197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2550066"/>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3208643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418430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02766332"/>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48353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9592820"/>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41269206"/>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440060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4352543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135740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21108088"/>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213700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83602303"/>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7353845"/>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213144"/>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83580399"/>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894488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783569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0614970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154875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9197070"/>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704956"/>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06037988"/>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916708"/>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2487894"/>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57477006"/>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541600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29247662"/>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7740966"/>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481923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9705618"/>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70646882"/>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276013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2635304"/>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487066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4494096"/>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1426951"/>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33793285"/>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1082605"/>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345316"/>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7034103"/>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2988173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0958022"/>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7091261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1952548"/>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498655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891975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4082771"/>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383964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9232664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678875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52244115"/>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59497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3474540"/>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2432724"/>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672458203"/>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306390"/>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604102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990548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7445918"/>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659752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79108089"/>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8266318"/>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7708077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5577615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346653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779638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3099563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1775571"/>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6409314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3234734"/>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814713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838023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657395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158431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4349533"/>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87694503"/>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8975775"/>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67352"/>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6348213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6132582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0138103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2158670"/>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733819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374328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307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409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25</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4"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55"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6"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7"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58"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59" name="Rectangle 7"/>
          <p:cNvSpPr>
            <a:spLocks noChangeArrowheads="1"/>
          </p:cNvSpPr>
          <p:nvPr>
            <p:ph type="title"/>
          </p:nvPr>
        </p:nvSpPr>
        <p:spPr>
          <a:ln/>
        </p:spPr>
        <p:txBody>
          <a:bodyPr/>
          <a:lstStyle/>
          <a:p>
            <a:r>
              <a:rPr lang="en-US"/>
              <a:t>Duration of the Transient</a:t>
            </a:r>
          </a:p>
        </p:txBody>
      </p:sp>
      <p:sp>
        <p:nvSpPr>
          <p:cNvPr id="23560" name="Rectangle 8"/>
          <p:cNvSpPr>
            <a:spLocks noChangeArrowheads="1"/>
          </p:cNvSpPr>
          <p:nvPr>
            <p:ph type="body" idx="1"/>
          </p:nvPr>
        </p:nvSpPr>
        <p:spPr>
          <a:xfrm>
            <a:off x="1270000" y="2489200"/>
            <a:ext cx="10464800" cy="6426200"/>
          </a:xfrm>
          <a:ln/>
        </p:spPr>
        <p:txBody>
          <a:bodyPr/>
          <a:lstStyle/>
          <a:p>
            <a:r>
              <a:rPr lang="en-US"/>
              <a:t>There was some unspecified step change right after the green fluid element entered the reactor</a:t>
            </a:r>
          </a:p>
          <a:p>
            <a:r>
              <a:rPr lang="en-US"/>
              <a:t>Will the changes that occur in the red fluid element as it moves through the reactor be exactly the same as the changes that occur in the yellow fluid element as it moves through the reactor?</a:t>
            </a:r>
          </a:p>
          <a:p>
            <a:pPr marL="762000" lvl="1"/>
            <a:r>
              <a:rPr lang="en-US"/>
              <a:t>Why or why not?</a:t>
            </a:r>
          </a:p>
          <a:p>
            <a:r>
              <a:rPr lang="en-US"/>
              <a:t>Once the yellow fluid element has reached the outlet from the reactor, will the changes that occur in the next fluid element to enter the reactor as it moves through the reactor be exactly the same as the changes that occur in the yellow fluid element as it moved through the reactor?</a:t>
            </a:r>
          </a:p>
          <a:p>
            <a:pPr marL="762000" lvl="1"/>
            <a:r>
              <a:rPr lang="en-US"/>
              <a:t>Is there a name for this condition</a:t>
            </a:r>
          </a:p>
          <a:p>
            <a:r>
              <a:rPr lang="en-US"/>
              <a:t>On the basis of your answers, can you state how long the transient lasted?</a:t>
            </a:r>
          </a:p>
        </p:txBody>
      </p:sp>
      <p:grpSp>
        <p:nvGrpSpPr>
          <p:cNvPr id="23563" name="Group 11"/>
          <p:cNvGrpSpPr>
            <a:grpSpLocks/>
          </p:cNvGrpSpPr>
          <p:nvPr/>
        </p:nvGrpSpPr>
        <p:grpSpPr bwMode="auto">
          <a:xfrm>
            <a:off x="3597275" y="1481138"/>
            <a:ext cx="203200" cy="660400"/>
            <a:chOff x="0" y="0"/>
            <a:chExt cx="128" cy="416"/>
          </a:xfrm>
        </p:grpSpPr>
        <p:sp>
          <p:nvSpPr>
            <p:cNvPr id="23561"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62"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3566" name="Group 14"/>
          <p:cNvGrpSpPr>
            <a:grpSpLocks/>
          </p:cNvGrpSpPr>
          <p:nvPr/>
        </p:nvGrpSpPr>
        <p:grpSpPr bwMode="auto">
          <a:xfrm>
            <a:off x="8829675" y="1481138"/>
            <a:ext cx="203200" cy="660400"/>
            <a:chOff x="0" y="0"/>
            <a:chExt cx="128" cy="416"/>
          </a:xfrm>
        </p:grpSpPr>
        <p:sp>
          <p:nvSpPr>
            <p:cNvPr id="23564"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65"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3567"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3568"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3569"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0"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71"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2"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3"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3574"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3575"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3576"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Oval 1"/>
          <p:cNvSpPr>
            <a:spLocks/>
          </p:cNvSpPr>
          <p:nvPr/>
        </p:nvSpPr>
        <p:spPr bwMode="auto">
          <a:xfrm>
            <a:off x="4572000" y="11684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2" name="Rectangle 2"/>
          <p:cNvSpPr>
            <a:spLocks/>
          </p:cNvSpPr>
          <p:nvPr/>
        </p:nvSpPr>
        <p:spPr bwMode="auto">
          <a:xfrm>
            <a:off x="4330700" y="11684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03" name="Oval 3"/>
          <p:cNvSpPr>
            <a:spLocks/>
          </p:cNvSpPr>
          <p:nvPr/>
        </p:nvSpPr>
        <p:spPr bwMode="auto">
          <a:xfrm>
            <a:off x="4254500" y="11684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4" name="Oval 4"/>
          <p:cNvSpPr>
            <a:spLocks/>
          </p:cNvSpPr>
          <p:nvPr/>
        </p:nvSpPr>
        <p:spPr bwMode="auto">
          <a:xfrm>
            <a:off x="4254500" y="11684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5" name="Rectangle 5"/>
          <p:cNvSpPr>
            <a:spLocks/>
          </p:cNvSpPr>
          <p:nvPr/>
        </p:nvSpPr>
        <p:spPr bwMode="auto">
          <a:xfrm>
            <a:off x="4013200" y="11684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06" name="Oval 6"/>
          <p:cNvSpPr>
            <a:spLocks/>
          </p:cNvSpPr>
          <p:nvPr/>
        </p:nvSpPr>
        <p:spPr bwMode="auto">
          <a:xfrm>
            <a:off x="3937000" y="11684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07" name="Rectangle 7"/>
          <p:cNvSpPr>
            <a:spLocks noChangeArrowheads="1"/>
          </p:cNvSpPr>
          <p:nvPr>
            <p:ph type="title"/>
          </p:nvPr>
        </p:nvSpPr>
        <p:spPr>
          <a:ln/>
        </p:spPr>
        <p:txBody>
          <a:bodyPr/>
          <a:lstStyle/>
          <a:p>
            <a:r>
              <a:rPr lang="en-US"/>
              <a:t>First Step Change</a:t>
            </a:r>
          </a:p>
        </p:txBody>
      </p:sp>
      <p:sp>
        <p:nvSpPr>
          <p:cNvPr id="25608" name="Rectangle 8"/>
          <p:cNvSpPr>
            <a:spLocks noChangeArrowheads="1"/>
          </p:cNvSpPr>
          <p:nvPr>
            <p:ph type="body" idx="1"/>
          </p:nvPr>
        </p:nvSpPr>
        <p:spPr>
          <a:xfrm>
            <a:off x="1270000" y="2044700"/>
            <a:ext cx="10464800" cy="6870700"/>
          </a:xfrm>
          <a:ln/>
        </p:spPr>
        <p:txBody>
          <a:bodyPr/>
          <a:lstStyle/>
          <a:p>
            <a:r>
              <a:rPr lang="en-US"/>
              <a:t>There was a step change in the inlet composition</a:t>
            </a:r>
          </a:p>
          <a:p>
            <a:r>
              <a:rPr lang="en-US"/>
              <a:t>As the green fluid element moves through the reactor, will it experience the exact same changes that the blue element experiences?</a:t>
            </a:r>
          </a:p>
          <a:p>
            <a:pPr marL="762000" lvl="1"/>
            <a:r>
              <a:rPr lang="en-US"/>
              <a:t>Why or why not?</a:t>
            </a:r>
          </a:p>
          <a:p>
            <a:r>
              <a:rPr lang="en-US"/>
              <a:t>As the yellow fluid element moves through the reactor, will it experience the exact same changes that the green fluid element experiences?</a:t>
            </a:r>
          </a:p>
          <a:p>
            <a:pPr marL="762000" lvl="1"/>
            <a:r>
              <a:rPr lang="en-US"/>
              <a:t>Why or why not?</a:t>
            </a:r>
          </a:p>
          <a:p>
            <a:r>
              <a:rPr lang="en-US"/>
              <a:t>As the red fluid element moves through the reactor, will it experience the exact same changes that the yellow fluid element experiences?</a:t>
            </a:r>
          </a:p>
          <a:p>
            <a:pPr marL="762000" lvl="1"/>
            <a:r>
              <a:rPr lang="en-US"/>
              <a:t>Why or why not?</a:t>
            </a:r>
          </a:p>
          <a:p>
            <a:r>
              <a:rPr lang="en-US"/>
              <a:t> What would change if there was a step change in the inlet temperature</a:t>
            </a:r>
          </a:p>
        </p:txBody>
      </p:sp>
      <p:grpSp>
        <p:nvGrpSpPr>
          <p:cNvPr id="25611" name="Group 11"/>
          <p:cNvGrpSpPr>
            <a:grpSpLocks/>
          </p:cNvGrpSpPr>
          <p:nvPr/>
        </p:nvGrpSpPr>
        <p:grpSpPr bwMode="auto">
          <a:xfrm>
            <a:off x="3597275" y="1150938"/>
            <a:ext cx="203200" cy="660400"/>
            <a:chOff x="0" y="0"/>
            <a:chExt cx="128" cy="416"/>
          </a:xfrm>
        </p:grpSpPr>
        <p:sp>
          <p:nvSpPr>
            <p:cNvPr id="25609"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610"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5614" name="Group 14"/>
          <p:cNvGrpSpPr>
            <a:grpSpLocks/>
          </p:cNvGrpSpPr>
          <p:nvPr/>
        </p:nvGrpSpPr>
        <p:grpSpPr bwMode="auto">
          <a:xfrm>
            <a:off x="8829675" y="1150938"/>
            <a:ext cx="203200" cy="660400"/>
            <a:chOff x="0" y="0"/>
            <a:chExt cx="128" cy="416"/>
          </a:xfrm>
        </p:grpSpPr>
        <p:sp>
          <p:nvSpPr>
            <p:cNvPr id="25612"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613"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5615"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104900"/>
            <a:ext cx="4318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5616" name="Rectangle 16"/>
          <p:cNvSpPr>
            <a:spLocks/>
          </p:cNvSpPr>
          <p:nvPr/>
        </p:nvSpPr>
        <p:spPr bwMode="auto">
          <a:xfrm>
            <a:off x="7645400" y="11811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5617" name="Oval 17"/>
          <p:cNvSpPr>
            <a:spLocks/>
          </p:cNvSpPr>
          <p:nvPr/>
        </p:nvSpPr>
        <p:spPr bwMode="auto">
          <a:xfrm>
            <a:off x="3941763" y="11652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18" name="Rectangle 18"/>
          <p:cNvSpPr>
            <a:spLocks/>
          </p:cNvSpPr>
          <p:nvPr/>
        </p:nvSpPr>
        <p:spPr bwMode="auto">
          <a:xfrm>
            <a:off x="3695700" y="11652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19" name="Oval 19"/>
          <p:cNvSpPr>
            <a:spLocks/>
          </p:cNvSpPr>
          <p:nvPr/>
        </p:nvSpPr>
        <p:spPr bwMode="auto">
          <a:xfrm>
            <a:off x="3617913" y="11652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20" name="Oval 20"/>
          <p:cNvSpPr>
            <a:spLocks/>
          </p:cNvSpPr>
          <p:nvPr/>
        </p:nvSpPr>
        <p:spPr bwMode="auto">
          <a:xfrm>
            <a:off x="3632200" y="11684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21" name="Rectangle 21"/>
          <p:cNvSpPr>
            <a:spLocks/>
          </p:cNvSpPr>
          <p:nvPr/>
        </p:nvSpPr>
        <p:spPr bwMode="auto">
          <a:xfrm>
            <a:off x="3390900" y="11684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5622" name="Oval 22"/>
          <p:cNvSpPr>
            <a:spLocks/>
          </p:cNvSpPr>
          <p:nvPr/>
        </p:nvSpPr>
        <p:spPr bwMode="auto">
          <a:xfrm>
            <a:off x="3314700" y="11684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5623" name="Line 23"/>
          <p:cNvSpPr>
            <a:spLocks noChangeShapeType="1"/>
          </p:cNvSpPr>
          <p:nvPr/>
        </p:nvSpPr>
        <p:spPr bwMode="auto">
          <a:xfrm>
            <a:off x="4051300" y="18049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5624" name="Line 24"/>
          <p:cNvSpPr>
            <a:spLocks noChangeShapeType="1"/>
          </p:cNvSpPr>
          <p:nvPr/>
        </p:nvSpPr>
        <p:spPr bwMode="auto">
          <a:xfrm>
            <a:off x="4051300" y="11557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0"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51"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2"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3"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54"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55" name="Rectangle 7"/>
          <p:cNvSpPr>
            <a:spLocks noChangeArrowheads="1"/>
          </p:cNvSpPr>
          <p:nvPr>
            <p:ph type="title"/>
          </p:nvPr>
        </p:nvSpPr>
        <p:spPr>
          <a:ln/>
        </p:spPr>
        <p:txBody>
          <a:bodyPr/>
          <a:lstStyle/>
          <a:p>
            <a:r>
              <a:rPr lang="en-US"/>
              <a:t>First Step Change</a:t>
            </a:r>
          </a:p>
        </p:txBody>
      </p:sp>
      <p:sp>
        <p:nvSpPr>
          <p:cNvPr id="27656" name="Rectangle 8"/>
          <p:cNvSpPr>
            <a:spLocks noChangeArrowheads="1"/>
          </p:cNvSpPr>
          <p:nvPr>
            <p:ph type="body" idx="1"/>
          </p:nvPr>
        </p:nvSpPr>
        <p:spPr>
          <a:xfrm>
            <a:off x="1270000" y="3568700"/>
            <a:ext cx="10464800" cy="5346700"/>
          </a:xfrm>
          <a:ln/>
        </p:spPr>
        <p:txBody>
          <a:bodyPr/>
          <a:lstStyle/>
          <a:p>
            <a:r>
              <a:rPr lang="en-US"/>
              <a:t>Based on the answers you gave on the previous slide, describe what changes you would observe as a function of time if you observed at the point indicated</a:t>
            </a:r>
          </a:p>
        </p:txBody>
      </p:sp>
      <p:grpSp>
        <p:nvGrpSpPr>
          <p:cNvPr id="27659" name="Group 11"/>
          <p:cNvGrpSpPr>
            <a:grpSpLocks/>
          </p:cNvGrpSpPr>
          <p:nvPr/>
        </p:nvGrpSpPr>
        <p:grpSpPr bwMode="auto">
          <a:xfrm>
            <a:off x="3597275" y="1481138"/>
            <a:ext cx="203200" cy="660400"/>
            <a:chOff x="0" y="0"/>
            <a:chExt cx="128" cy="416"/>
          </a:xfrm>
        </p:grpSpPr>
        <p:sp>
          <p:nvSpPr>
            <p:cNvPr id="27657"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58"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7662" name="Group 14"/>
          <p:cNvGrpSpPr>
            <a:grpSpLocks/>
          </p:cNvGrpSpPr>
          <p:nvPr/>
        </p:nvGrpSpPr>
        <p:grpSpPr bwMode="auto">
          <a:xfrm>
            <a:off x="8829675" y="1481138"/>
            <a:ext cx="203200" cy="660400"/>
            <a:chOff x="0" y="0"/>
            <a:chExt cx="128" cy="416"/>
          </a:xfrm>
        </p:grpSpPr>
        <p:sp>
          <p:nvSpPr>
            <p:cNvPr id="27660"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61"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7663"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7664"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7665"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66"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67"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68"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69"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7670"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7671"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72"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7673" name="AutoShape 25"/>
          <p:cNvSpPr>
            <a:spLocks/>
          </p:cNvSpPr>
          <p:nvPr/>
        </p:nvSpPr>
        <p:spPr bwMode="auto">
          <a:xfrm rot="-5400000">
            <a:off x="6064250" y="2228850"/>
            <a:ext cx="876300" cy="762000"/>
          </a:xfrm>
          <a:prstGeom prst="rightArrow">
            <a:avLst>
              <a:gd name="adj1" fmla="val 32000"/>
              <a:gd name="adj2" fmla="val 73334"/>
            </a:avLst>
          </a:prstGeom>
          <a:solidFill>
            <a:srgbClr val="999999"/>
          </a:solidFill>
          <a:ln w="381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9698"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699"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00"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01"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02"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03" name="Rectangle 7"/>
          <p:cNvSpPr>
            <a:spLocks noChangeArrowheads="1"/>
          </p:cNvSpPr>
          <p:nvPr>
            <p:ph type="title"/>
          </p:nvPr>
        </p:nvSpPr>
        <p:spPr>
          <a:ln/>
        </p:spPr>
        <p:txBody>
          <a:bodyPr/>
          <a:lstStyle/>
          <a:p>
            <a:r>
              <a:rPr lang="en-US"/>
              <a:t>A Different Kind of Step Change</a:t>
            </a:r>
          </a:p>
        </p:txBody>
      </p:sp>
      <p:sp>
        <p:nvSpPr>
          <p:cNvPr id="29704" name="Rectangle 8"/>
          <p:cNvSpPr>
            <a:spLocks noChangeArrowheads="1"/>
          </p:cNvSpPr>
          <p:nvPr>
            <p:ph type="body" idx="1"/>
          </p:nvPr>
        </p:nvSpPr>
        <p:spPr>
          <a:xfrm>
            <a:off x="1270000" y="2489200"/>
            <a:ext cx="10464800" cy="6426200"/>
          </a:xfrm>
          <a:ln/>
        </p:spPr>
        <p:txBody>
          <a:bodyPr/>
          <a:lstStyle/>
          <a:p>
            <a:r>
              <a:rPr lang="en-US"/>
              <a:t>There was a step change increase in the flow rate</a:t>
            </a:r>
          </a:p>
          <a:p>
            <a:r>
              <a:rPr lang="en-US"/>
              <a:t>As the green fluid element moves through the reactor, will it experience the exact same changes that the blue element experiences?</a:t>
            </a:r>
          </a:p>
          <a:p>
            <a:pPr marL="762000" lvl="1"/>
            <a:r>
              <a:rPr lang="en-US"/>
              <a:t>Why or why not?</a:t>
            </a:r>
          </a:p>
          <a:p>
            <a:r>
              <a:rPr lang="en-US"/>
              <a:t>As the yellow fluid element moves through the reactor, will it experience the exact same changes that the green fluid element experiences?</a:t>
            </a:r>
          </a:p>
          <a:p>
            <a:pPr marL="762000" lvl="1"/>
            <a:r>
              <a:rPr lang="en-US"/>
              <a:t>Why or why not?</a:t>
            </a:r>
          </a:p>
          <a:p>
            <a:r>
              <a:rPr lang="en-US"/>
              <a:t>As the red fluid element moves through the reactor, will it experience the exact same changes that the yellow fluid element experiences?</a:t>
            </a:r>
          </a:p>
          <a:p>
            <a:pPr marL="762000" lvl="1"/>
            <a:r>
              <a:rPr lang="en-US"/>
              <a:t>Why or why not?</a:t>
            </a:r>
          </a:p>
          <a:p>
            <a:r>
              <a:rPr lang="en-US"/>
              <a:t>Suppose instead of the flow rate, the temperature of the reactor wall changed (causing a step change in the heat transfer term)?</a:t>
            </a:r>
          </a:p>
        </p:txBody>
      </p:sp>
      <p:grpSp>
        <p:nvGrpSpPr>
          <p:cNvPr id="29707" name="Group 11"/>
          <p:cNvGrpSpPr>
            <a:grpSpLocks/>
          </p:cNvGrpSpPr>
          <p:nvPr/>
        </p:nvGrpSpPr>
        <p:grpSpPr bwMode="auto">
          <a:xfrm>
            <a:off x="3597275" y="1481138"/>
            <a:ext cx="203200" cy="660400"/>
            <a:chOff x="0" y="0"/>
            <a:chExt cx="128" cy="416"/>
          </a:xfrm>
        </p:grpSpPr>
        <p:sp>
          <p:nvSpPr>
            <p:cNvPr id="29705"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706"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9710" name="Group 14"/>
          <p:cNvGrpSpPr>
            <a:grpSpLocks/>
          </p:cNvGrpSpPr>
          <p:nvPr/>
        </p:nvGrpSpPr>
        <p:grpSpPr bwMode="auto">
          <a:xfrm>
            <a:off x="8829675" y="1481138"/>
            <a:ext cx="203200" cy="660400"/>
            <a:chOff x="0" y="0"/>
            <a:chExt cx="128" cy="416"/>
          </a:xfrm>
        </p:grpSpPr>
        <p:sp>
          <p:nvSpPr>
            <p:cNvPr id="29708"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709"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9711"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9712"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9713"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4"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15"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6"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7"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9718"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9719"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9720"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46"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47"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48"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49"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50"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51" name="Rectangle 7"/>
          <p:cNvSpPr>
            <a:spLocks noChangeArrowheads="1"/>
          </p:cNvSpPr>
          <p:nvPr>
            <p:ph type="title"/>
          </p:nvPr>
        </p:nvSpPr>
        <p:spPr>
          <a:ln/>
        </p:spPr>
        <p:txBody>
          <a:bodyPr/>
          <a:lstStyle/>
          <a:p>
            <a:r>
              <a:rPr lang="en-US"/>
              <a:t>Second Step Change</a:t>
            </a:r>
          </a:p>
        </p:txBody>
      </p:sp>
      <p:sp>
        <p:nvSpPr>
          <p:cNvPr id="31752" name="Rectangle 8"/>
          <p:cNvSpPr>
            <a:spLocks noChangeArrowheads="1"/>
          </p:cNvSpPr>
          <p:nvPr>
            <p:ph type="body" idx="1"/>
          </p:nvPr>
        </p:nvSpPr>
        <p:spPr>
          <a:xfrm>
            <a:off x="1270000" y="3568700"/>
            <a:ext cx="10464800" cy="5346700"/>
          </a:xfrm>
          <a:ln/>
        </p:spPr>
        <p:txBody>
          <a:bodyPr/>
          <a:lstStyle/>
          <a:p>
            <a:r>
              <a:rPr lang="en-US"/>
              <a:t>Based on the answers you gave on the previous slide, describe what changes you would observe as a function of time if you observed at the point indicated</a:t>
            </a:r>
          </a:p>
          <a:p>
            <a:r>
              <a:rPr lang="en-US"/>
              <a:t>Compare and contrast the nature of the transient for the preceding case to this case</a:t>
            </a:r>
          </a:p>
        </p:txBody>
      </p:sp>
      <p:grpSp>
        <p:nvGrpSpPr>
          <p:cNvPr id="31755" name="Group 11"/>
          <p:cNvGrpSpPr>
            <a:grpSpLocks/>
          </p:cNvGrpSpPr>
          <p:nvPr/>
        </p:nvGrpSpPr>
        <p:grpSpPr bwMode="auto">
          <a:xfrm>
            <a:off x="3597275" y="1481138"/>
            <a:ext cx="203200" cy="660400"/>
            <a:chOff x="0" y="0"/>
            <a:chExt cx="128" cy="416"/>
          </a:xfrm>
        </p:grpSpPr>
        <p:sp>
          <p:nvSpPr>
            <p:cNvPr id="31753"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54"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31758" name="Group 14"/>
          <p:cNvGrpSpPr>
            <a:grpSpLocks/>
          </p:cNvGrpSpPr>
          <p:nvPr/>
        </p:nvGrpSpPr>
        <p:grpSpPr bwMode="auto">
          <a:xfrm>
            <a:off x="8829675" y="1481138"/>
            <a:ext cx="203200" cy="660400"/>
            <a:chOff x="0" y="0"/>
            <a:chExt cx="128" cy="416"/>
          </a:xfrm>
        </p:grpSpPr>
        <p:sp>
          <p:nvSpPr>
            <p:cNvPr id="31756"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57"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31759"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31760"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31761"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2"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63"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4"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5"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31766"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31767"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68"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31769" name="AutoShape 25"/>
          <p:cNvSpPr>
            <a:spLocks/>
          </p:cNvSpPr>
          <p:nvPr/>
        </p:nvSpPr>
        <p:spPr bwMode="auto">
          <a:xfrm rot="-5400000">
            <a:off x="6064250" y="2228850"/>
            <a:ext cx="876300" cy="762000"/>
          </a:xfrm>
          <a:prstGeom prst="rightArrow">
            <a:avLst>
              <a:gd name="adj1" fmla="val 32000"/>
              <a:gd name="adj2" fmla="val 73334"/>
            </a:avLst>
          </a:prstGeom>
          <a:solidFill>
            <a:srgbClr val="999999"/>
          </a:solidFill>
          <a:ln w="381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379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buClr>
                <a:srgbClr val="B3B3B3"/>
              </a:buClr>
            </a:pPr>
            <a:r>
              <a:rPr lang="en-US">
                <a:solidFill>
                  <a:srgbClr val="B3B3B3"/>
                </a:solidFill>
              </a:rPr>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t>D. Plug Flow Reactors</a:t>
            </a:r>
          </a:p>
          <a:p>
            <a:pPr marL="1206500" lvl="2"/>
            <a:r>
              <a:rPr lang="en-US"/>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PFR Characteristics</a:t>
            </a:r>
          </a:p>
        </p:txBody>
      </p:sp>
      <p:sp>
        <p:nvSpPr>
          <p:cNvPr id="14338" name="Rectangle 2"/>
          <p:cNvSpPr>
            <a:spLocks noChangeArrowheads="1"/>
          </p:cNvSpPr>
          <p:nvPr>
            <p:ph type="body" idx="1"/>
          </p:nvPr>
        </p:nvSpPr>
        <p:spPr>
          <a:ln/>
        </p:spPr>
        <p:txBody>
          <a:bodyPr/>
          <a:lstStyle/>
          <a:p>
            <a:r>
              <a:rPr lang="en-US" sz="2300" dirty="0"/>
              <a:t>Environmental variables change along length of reactor</a:t>
            </a:r>
          </a:p>
          <a:p>
            <a:r>
              <a:rPr lang="en-US" sz="2300" dirty="0"/>
              <a:t>Heat transfer area is limited to the reactor wall</a:t>
            </a:r>
          </a:p>
          <a:p>
            <a:r>
              <a:rPr lang="en-US" sz="2300" dirty="0"/>
              <a:t>Area to Volume is more limited than a CSTR</a:t>
            </a:r>
          </a:p>
          <a:p>
            <a:pPr marL="762000" lvl="1"/>
            <a:r>
              <a:rPr lang="en-US" sz="2300" dirty="0" smtClean="0"/>
              <a:t>Can</a:t>
            </a:r>
            <a:r>
              <a:rPr lang="en-US" sz="2300" dirty="0" smtClean="0">
                <a:latin typeface="Arial"/>
              </a:rPr>
              <a:t>’</a:t>
            </a:r>
            <a:r>
              <a:rPr lang="en-US" sz="2300" dirty="0" smtClean="0"/>
              <a:t>t </a:t>
            </a:r>
            <a:r>
              <a:rPr lang="en-US" sz="2300" dirty="0"/>
              <a:t>add a coil inside the fluid</a:t>
            </a:r>
          </a:p>
          <a:p>
            <a:r>
              <a:rPr lang="en-US" sz="2300" dirty="0"/>
              <a:t>Only option for increasing area is to use smaller diameter tube</a:t>
            </a:r>
          </a:p>
          <a:p>
            <a:pPr marL="762000" lvl="1"/>
            <a:r>
              <a:rPr lang="en-US" sz="2300" dirty="0"/>
              <a:t>Eventually leads to large pressure drop through reactor</a:t>
            </a:r>
          </a:p>
          <a:p>
            <a:r>
              <a:rPr lang="en-US" sz="2300" dirty="0"/>
              <a:t>Sometimes can break reactor into segments with some form of heating/cooling between them</a:t>
            </a:r>
          </a:p>
        </p:txBody>
      </p:sp>
      <p:grpSp>
        <p:nvGrpSpPr>
          <p:cNvPr id="14349" name="Group 13"/>
          <p:cNvGrpSpPr>
            <a:grpSpLocks/>
          </p:cNvGrpSpPr>
          <p:nvPr/>
        </p:nvGrpSpPr>
        <p:grpSpPr bwMode="auto">
          <a:xfrm>
            <a:off x="7229475" y="4622800"/>
            <a:ext cx="5080000" cy="706438"/>
            <a:chOff x="0" y="0"/>
            <a:chExt cx="3200" cy="445"/>
          </a:xfrm>
        </p:grpSpPr>
        <p:grpSp>
          <p:nvGrpSpPr>
            <p:cNvPr id="14341" name="Group 5"/>
            <p:cNvGrpSpPr>
              <a:grpSpLocks/>
            </p:cNvGrpSpPr>
            <p:nvPr/>
          </p:nvGrpSpPr>
          <p:grpSpPr bwMode="auto">
            <a:xfrm>
              <a:off x="0" y="29"/>
              <a:ext cx="128" cy="416"/>
              <a:chOff x="0" y="0"/>
              <a:chExt cx="128" cy="416"/>
            </a:xfrm>
          </p:grpSpPr>
          <p:sp>
            <p:nvSpPr>
              <p:cNvPr id="14339" name="Oval 3"/>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0" name="Rectangle 4"/>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4344" name="Group 8"/>
            <p:cNvGrpSpPr>
              <a:grpSpLocks/>
            </p:cNvGrpSpPr>
            <p:nvPr/>
          </p:nvGrpSpPr>
          <p:grpSpPr bwMode="auto">
            <a:xfrm>
              <a:off x="3072" y="29"/>
              <a:ext cx="128" cy="416"/>
              <a:chOff x="0" y="0"/>
              <a:chExt cx="128" cy="416"/>
            </a:xfrm>
          </p:grpSpPr>
          <p:sp>
            <p:nvSpPr>
              <p:cNvPr id="14342" name="Oval 6"/>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3" name="Rectangle 7"/>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14345" name="Picture 9"/>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 y="0"/>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46" name="Line 10"/>
            <p:cNvSpPr>
              <a:spLocks noChangeShapeType="1"/>
            </p:cNvSpPr>
            <p:nvPr/>
          </p:nvSpPr>
          <p:spPr bwMode="auto">
            <a:xfrm>
              <a:off x="62" y="32"/>
              <a:ext cx="3072"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7" name="Line 11"/>
            <p:cNvSpPr>
              <a:spLocks noChangeShapeType="1"/>
            </p:cNvSpPr>
            <p:nvPr/>
          </p:nvSpPr>
          <p:spPr bwMode="auto">
            <a:xfrm>
              <a:off x="62" y="441"/>
              <a:ext cx="3072" cy="2"/>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8" name="Rectangle 12"/>
            <p:cNvSpPr>
              <a:spLocks/>
            </p:cNvSpPr>
            <p:nvPr/>
          </p:nvSpPr>
          <p:spPr bwMode="auto">
            <a:xfrm>
              <a:off x="2325" y="48"/>
              <a:ext cx="800" cy="384"/>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60" name="Group 24"/>
          <p:cNvGrpSpPr>
            <a:grpSpLocks/>
          </p:cNvGrpSpPr>
          <p:nvPr/>
        </p:nvGrpSpPr>
        <p:grpSpPr bwMode="auto">
          <a:xfrm>
            <a:off x="7051675" y="1976438"/>
            <a:ext cx="5422900" cy="1685925"/>
            <a:chOff x="0" y="0"/>
            <a:chExt cx="3416" cy="1061"/>
          </a:xfrm>
        </p:grpSpPr>
        <p:grpSp>
          <p:nvGrpSpPr>
            <p:cNvPr id="14352" name="Group 16"/>
            <p:cNvGrpSpPr>
              <a:grpSpLocks/>
            </p:cNvGrpSpPr>
            <p:nvPr/>
          </p:nvGrpSpPr>
          <p:grpSpPr bwMode="auto">
            <a:xfrm>
              <a:off x="0" y="0"/>
              <a:ext cx="232" cy="1056"/>
              <a:chOff x="0" y="0"/>
              <a:chExt cx="232" cy="1056"/>
            </a:xfrm>
          </p:grpSpPr>
          <p:sp>
            <p:nvSpPr>
              <p:cNvPr id="14350" name="Oval 14"/>
              <p:cNvSpPr>
                <a:spLocks/>
              </p:cNvSpPr>
              <p:nvPr/>
            </p:nvSpPr>
            <p:spPr bwMode="auto">
              <a:xfrm>
                <a:off x="0" y="0"/>
                <a:ext cx="232" cy="1055"/>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1" name="Rectangle 15"/>
              <p:cNvSpPr>
                <a:spLocks/>
              </p:cNvSpPr>
              <p:nvPr/>
            </p:nvSpPr>
            <p:spPr bwMode="auto">
              <a:xfrm>
                <a:off x="62" y="0"/>
                <a:ext cx="102"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55" name="Group 19"/>
            <p:cNvGrpSpPr>
              <a:grpSpLocks/>
            </p:cNvGrpSpPr>
            <p:nvPr/>
          </p:nvGrpSpPr>
          <p:grpSpPr bwMode="auto">
            <a:xfrm>
              <a:off x="3048" y="0"/>
              <a:ext cx="368" cy="1056"/>
              <a:chOff x="0" y="0"/>
              <a:chExt cx="368" cy="1056"/>
            </a:xfrm>
          </p:grpSpPr>
          <p:sp>
            <p:nvSpPr>
              <p:cNvPr id="14353" name="Oval 17"/>
              <p:cNvSpPr>
                <a:spLocks/>
              </p:cNvSpPr>
              <p:nvPr/>
            </p:nvSpPr>
            <p:spPr bwMode="auto">
              <a:xfrm>
                <a:off x="0" y="0"/>
                <a:ext cx="368" cy="1055"/>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4" name="Rectangle 18"/>
              <p:cNvSpPr>
                <a:spLocks/>
              </p:cNvSpPr>
              <p:nvPr/>
            </p:nvSpPr>
            <p:spPr bwMode="auto">
              <a:xfrm>
                <a:off x="99" y="0"/>
                <a:ext cx="161"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grpSp>
        <p:pic>
          <p:nvPicPr>
            <p:cNvPr id="14356" name="Picture 20"/>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 y="618"/>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57" name="Line 21"/>
            <p:cNvSpPr>
              <a:spLocks noChangeShapeType="1"/>
            </p:cNvSpPr>
            <p:nvPr/>
          </p:nvSpPr>
          <p:spPr bwMode="auto">
            <a:xfrm>
              <a:off x="142" y="2"/>
              <a:ext cx="3072" cy="2"/>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8" name="Line 22"/>
            <p:cNvSpPr>
              <a:spLocks noChangeShapeType="1"/>
            </p:cNvSpPr>
            <p:nvPr/>
          </p:nvSpPr>
          <p:spPr bwMode="auto">
            <a:xfrm>
              <a:off x="142" y="1060"/>
              <a:ext cx="3072"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59" name="Rectangle 23"/>
            <p:cNvSpPr>
              <a:spLocks/>
            </p:cNvSpPr>
            <p:nvPr/>
          </p:nvSpPr>
          <p:spPr bwMode="auto">
            <a:xfrm>
              <a:off x="2405" y="18"/>
              <a:ext cx="800" cy="1032"/>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71" name="Group 35"/>
          <p:cNvGrpSpPr>
            <a:grpSpLocks/>
          </p:cNvGrpSpPr>
          <p:nvPr/>
        </p:nvGrpSpPr>
        <p:grpSpPr bwMode="auto">
          <a:xfrm>
            <a:off x="6696075" y="6146800"/>
            <a:ext cx="2286000" cy="706438"/>
            <a:chOff x="0" y="0"/>
            <a:chExt cx="1440" cy="445"/>
          </a:xfrm>
        </p:grpSpPr>
        <p:grpSp>
          <p:nvGrpSpPr>
            <p:cNvPr id="14363" name="Group 27"/>
            <p:cNvGrpSpPr>
              <a:grpSpLocks/>
            </p:cNvGrpSpPr>
            <p:nvPr/>
          </p:nvGrpSpPr>
          <p:grpSpPr bwMode="auto">
            <a:xfrm>
              <a:off x="0" y="29"/>
              <a:ext cx="128" cy="416"/>
              <a:chOff x="0" y="0"/>
              <a:chExt cx="128" cy="416"/>
            </a:xfrm>
          </p:grpSpPr>
          <p:sp>
            <p:nvSpPr>
              <p:cNvPr id="14361" name="Oval 25"/>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62" name="Rectangle 26"/>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4366" name="Group 30"/>
            <p:cNvGrpSpPr>
              <a:grpSpLocks/>
            </p:cNvGrpSpPr>
            <p:nvPr/>
          </p:nvGrpSpPr>
          <p:grpSpPr bwMode="auto">
            <a:xfrm>
              <a:off x="1312" y="29"/>
              <a:ext cx="128" cy="416"/>
              <a:chOff x="0" y="0"/>
              <a:chExt cx="128" cy="416"/>
            </a:xfrm>
          </p:grpSpPr>
          <p:sp>
            <p:nvSpPr>
              <p:cNvPr id="14364" name="Oval 28"/>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65" name="Rectangle 29"/>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14367" name="Picture 3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 y="0"/>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68" name="Line 32"/>
            <p:cNvSpPr>
              <a:spLocks noChangeShapeType="1"/>
            </p:cNvSpPr>
            <p:nvPr/>
          </p:nvSpPr>
          <p:spPr bwMode="auto">
            <a:xfrm>
              <a:off x="69" y="32"/>
              <a:ext cx="1305"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69" name="Line 33"/>
            <p:cNvSpPr>
              <a:spLocks noChangeShapeType="1"/>
            </p:cNvSpPr>
            <p:nvPr/>
          </p:nvSpPr>
          <p:spPr bwMode="auto">
            <a:xfrm>
              <a:off x="61" y="440"/>
              <a:ext cx="1313" cy="3"/>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70" name="Rectangle 34"/>
            <p:cNvSpPr>
              <a:spLocks/>
            </p:cNvSpPr>
            <p:nvPr/>
          </p:nvSpPr>
          <p:spPr bwMode="auto">
            <a:xfrm>
              <a:off x="565" y="48"/>
              <a:ext cx="800" cy="384"/>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grpSp>
        <p:nvGrpSpPr>
          <p:cNvPr id="14382" name="Group 46"/>
          <p:cNvGrpSpPr>
            <a:grpSpLocks/>
          </p:cNvGrpSpPr>
          <p:nvPr/>
        </p:nvGrpSpPr>
        <p:grpSpPr bwMode="auto">
          <a:xfrm>
            <a:off x="10099675" y="6146800"/>
            <a:ext cx="2286000" cy="706438"/>
            <a:chOff x="0" y="0"/>
            <a:chExt cx="1440" cy="445"/>
          </a:xfrm>
        </p:grpSpPr>
        <p:grpSp>
          <p:nvGrpSpPr>
            <p:cNvPr id="14374" name="Group 38"/>
            <p:cNvGrpSpPr>
              <a:grpSpLocks/>
            </p:cNvGrpSpPr>
            <p:nvPr/>
          </p:nvGrpSpPr>
          <p:grpSpPr bwMode="auto">
            <a:xfrm>
              <a:off x="0" y="29"/>
              <a:ext cx="128" cy="416"/>
              <a:chOff x="0" y="0"/>
              <a:chExt cx="128" cy="416"/>
            </a:xfrm>
          </p:grpSpPr>
          <p:sp>
            <p:nvSpPr>
              <p:cNvPr id="14372" name="Oval 36"/>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73" name="Rectangle 37"/>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4377" name="Group 41"/>
            <p:cNvGrpSpPr>
              <a:grpSpLocks/>
            </p:cNvGrpSpPr>
            <p:nvPr/>
          </p:nvGrpSpPr>
          <p:grpSpPr bwMode="auto">
            <a:xfrm>
              <a:off x="1312" y="29"/>
              <a:ext cx="128" cy="416"/>
              <a:chOff x="0" y="0"/>
              <a:chExt cx="128" cy="416"/>
            </a:xfrm>
          </p:grpSpPr>
          <p:sp>
            <p:nvSpPr>
              <p:cNvPr id="14375" name="Oval 3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76" name="Rectangle 4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14378" name="Picture 4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 y="0"/>
              <a:ext cx="271"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14379" name="Line 43"/>
            <p:cNvSpPr>
              <a:spLocks noChangeShapeType="1"/>
            </p:cNvSpPr>
            <p:nvPr/>
          </p:nvSpPr>
          <p:spPr bwMode="auto">
            <a:xfrm>
              <a:off x="69" y="32"/>
              <a:ext cx="1305" cy="1"/>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80" name="Line 44"/>
            <p:cNvSpPr>
              <a:spLocks noChangeShapeType="1"/>
            </p:cNvSpPr>
            <p:nvPr/>
          </p:nvSpPr>
          <p:spPr bwMode="auto">
            <a:xfrm>
              <a:off x="61" y="440"/>
              <a:ext cx="1313" cy="3"/>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81" name="Rectangle 45"/>
            <p:cNvSpPr>
              <a:spLocks/>
            </p:cNvSpPr>
            <p:nvPr/>
          </p:nvSpPr>
          <p:spPr bwMode="auto">
            <a:xfrm>
              <a:off x="565" y="48"/>
              <a:ext cx="800" cy="384"/>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grpSp>
      <p:sp>
        <p:nvSpPr>
          <p:cNvPr id="14383" name="Line 47"/>
          <p:cNvSpPr>
            <a:spLocks noChangeShapeType="1"/>
          </p:cNvSpPr>
          <p:nvPr/>
        </p:nvSpPr>
        <p:spPr bwMode="auto">
          <a:xfrm rot="10800000">
            <a:off x="9118600" y="6502400"/>
            <a:ext cx="901700" cy="0"/>
          </a:xfrm>
          <a:prstGeom prst="line">
            <a:avLst/>
          </a:prstGeom>
          <a:noFill/>
          <a:ln w="38100" cap="flat">
            <a:solidFill>
              <a:schemeClr val="tx1"/>
            </a:solidFill>
            <a:prstDash val="solid"/>
            <a:miter lim="800000"/>
            <a:headEnd type="stealth"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84" name="AutoShape 48"/>
          <p:cNvSpPr>
            <a:spLocks/>
          </p:cNvSpPr>
          <p:nvPr/>
        </p:nvSpPr>
        <p:spPr bwMode="auto">
          <a:xfrm rot="-5400000">
            <a:off x="9163050" y="7067550"/>
            <a:ext cx="812800" cy="520700"/>
          </a:xfrm>
          <a:prstGeom prst="rightArrow">
            <a:avLst>
              <a:gd name="adj1" fmla="val 27028"/>
              <a:gd name="adj2" fmla="val 78049"/>
            </a:avLst>
          </a:prstGeom>
          <a:solidFill>
            <a:srgbClr val="008000"/>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4385" name="Rectangle 49"/>
          <p:cNvSpPr>
            <a:spLocks/>
          </p:cNvSpPr>
          <p:nvPr/>
        </p:nvSpPr>
        <p:spPr bwMode="auto">
          <a:xfrm>
            <a:off x="8721725" y="7689850"/>
            <a:ext cx="169545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2800">
                <a:solidFill>
                  <a:schemeClr val="tx1"/>
                </a:solidFill>
                <a:ea typeface="ＭＳ Ｐゴシック" charset="0"/>
                <a:cs typeface="Helvetica" charset="0"/>
              </a:rPr>
              <a:t>Heat/Cool</a:t>
            </a:r>
          </a:p>
          <a:p>
            <a:r>
              <a:rPr lang="en-US" sz="2800">
                <a:solidFill>
                  <a:schemeClr val="tx1"/>
                </a:solidFill>
                <a:ea typeface="ＭＳ Ｐゴシック" charset="0"/>
                <a:cs typeface="Helvetica" charset="0"/>
              </a:rPr>
              <a:t>Here</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PFR Advantages &amp; Disadvantages</a:t>
            </a:r>
          </a:p>
        </p:txBody>
      </p:sp>
      <p:sp>
        <p:nvSpPr>
          <p:cNvPr id="15362" name="Rectangle 2"/>
          <p:cNvSpPr>
            <a:spLocks noGrp="1" noChangeArrowheads="1"/>
          </p:cNvSpPr>
          <p:nvPr>
            <p:ph sz="half" idx="1"/>
          </p:nvPr>
        </p:nvSpPr>
        <p:spPr>
          <a:ln/>
        </p:spPr>
        <p:txBody>
          <a:bodyPr/>
          <a:lstStyle/>
          <a:p>
            <a:r>
              <a:rPr lang="en-US" sz="2100" dirty="0"/>
              <a:t>Distinguishing Features</a:t>
            </a:r>
          </a:p>
          <a:p>
            <a:pPr marL="762000" lvl="1"/>
            <a:r>
              <a:rPr lang="en-US" sz="2100" dirty="0"/>
              <a:t>No agitation</a:t>
            </a:r>
          </a:p>
          <a:p>
            <a:pPr marL="1206500" lvl="2"/>
            <a:r>
              <a:rPr lang="en-US" sz="2100" dirty="0"/>
              <a:t>Equally well-suited to gases and liquids</a:t>
            </a:r>
          </a:p>
          <a:p>
            <a:pPr marL="1206500" lvl="2"/>
            <a:r>
              <a:rPr lang="en-US" sz="2100" dirty="0"/>
              <a:t>Preferred if a solid catalyst is being used because less abrasion</a:t>
            </a:r>
          </a:p>
          <a:p>
            <a:pPr marL="762000" lvl="1"/>
            <a:r>
              <a:rPr lang="en-US" sz="2100" dirty="0"/>
              <a:t>Reactant concentration decreases continually and product concentration increases continually from inlet to outlet</a:t>
            </a:r>
          </a:p>
          <a:p>
            <a:pPr marL="762000" lvl="1"/>
            <a:r>
              <a:rPr lang="en-US" sz="2100" dirty="0"/>
              <a:t>Temperature may vary over the length of the </a:t>
            </a:r>
            <a:r>
              <a:rPr lang="en-US" sz="2100" dirty="0" smtClean="0"/>
              <a:t>reactor</a:t>
            </a:r>
            <a:endParaRPr lang="en-US" sz="2100" dirty="0"/>
          </a:p>
        </p:txBody>
      </p:sp>
      <p:sp>
        <p:nvSpPr>
          <p:cNvPr id="2" name="Content Placeholder 1"/>
          <p:cNvSpPr>
            <a:spLocks noGrp="1"/>
          </p:cNvSpPr>
          <p:nvPr>
            <p:ph sz="half" idx="2"/>
          </p:nvPr>
        </p:nvSpPr>
        <p:spPr/>
        <p:txBody>
          <a:bodyPr/>
          <a:lstStyle/>
          <a:p>
            <a:pPr>
              <a:spcBef>
                <a:spcPts val="11700"/>
              </a:spcBef>
            </a:pPr>
            <a:r>
              <a:rPr lang="en-US" sz="2100" dirty="0" smtClean="0"/>
              <a:t>Preferred Uses</a:t>
            </a:r>
          </a:p>
          <a:p>
            <a:pPr marL="762000" lvl="1"/>
            <a:r>
              <a:rPr lang="en-US" sz="2100" dirty="0" smtClean="0"/>
              <a:t>Reactions that require a solid catalyst</a:t>
            </a:r>
          </a:p>
          <a:p>
            <a:pPr marL="762000" lvl="1"/>
            <a:r>
              <a:rPr lang="en-US" sz="2100" dirty="0" smtClean="0"/>
              <a:t>Large quantities of reactant to be processed</a:t>
            </a:r>
          </a:p>
          <a:p>
            <a:pPr marL="762000" lvl="1"/>
            <a:r>
              <a:rPr lang="en-US" sz="2100" dirty="0" smtClean="0"/>
              <a:t>Reactions that will be run adiabatically or with little heating/cooling</a:t>
            </a:r>
          </a:p>
          <a:p>
            <a:pPr marL="762000" lvl="1"/>
            <a:r>
              <a:rPr lang="en-US" sz="2100" dirty="0" smtClean="0"/>
              <a:t>Reactions with </a:t>
            </a:r>
            <a:r>
              <a:rPr lang="en-US" sz="2100" dirty="0" smtClean="0">
                <a:latin typeface="Arial"/>
              </a:rPr>
              <a:t>“</a:t>
            </a:r>
            <a:r>
              <a:rPr lang="en-US" sz="2100" dirty="0" smtClean="0"/>
              <a:t>typical</a:t>
            </a:r>
            <a:r>
              <a:rPr lang="en-US" sz="2100" dirty="0" smtClean="0">
                <a:latin typeface="Arial"/>
              </a:rPr>
              <a:t>”</a:t>
            </a:r>
            <a:r>
              <a:rPr lang="en-US" sz="2100" dirty="0" smtClean="0"/>
              <a:t> kinetics</a:t>
            </a:r>
          </a:p>
          <a:p>
            <a:pPr marL="1206500" lvl="2"/>
            <a:r>
              <a:rPr lang="en-US" sz="2100" dirty="0" smtClean="0"/>
              <a:t>High rate or selectivity is favored by high reactant concentration and low product concentration</a:t>
            </a:r>
          </a:p>
          <a:p>
            <a:pPr marL="1206500" lvl="2"/>
            <a:r>
              <a:rPr lang="en-US" sz="2100" dirty="0" smtClean="0"/>
              <a:t>Same kinds of reactions as are favored in a batch reactor</a:t>
            </a:r>
          </a:p>
          <a:p>
            <a:pPr marL="762000" lvl="1"/>
            <a:r>
              <a:rPr lang="en-US" sz="2100" dirty="0" smtClean="0"/>
              <a:t>Reversible reactions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Analogy between</a:t>
            </a:r>
            <a:br>
              <a:rPr lang="en-US"/>
            </a:br>
            <a:r>
              <a:rPr lang="en-US"/>
              <a:t>Batch Reactors and PFRs</a:t>
            </a:r>
          </a:p>
        </p:txBody>
      </p:sp>
      <p:sp>
        <p:nvSpPr>
          <p:cNvPr id="16386" name="Rectangle 2"/>
          <p:cNvSpPr>
            <a:spLocks noChangeArrowheads="1"/>
          </p:cNvSpPr>
          <p:nvPr>
            <p:ph type="body" idx="1"/>
          </p:nvPr>
        </p:nvSpPr>
        <p:spPr>
          <a:ln/>
        </p:spPr>
        <p:txBody>
          <a:bodyPr/>
          <a:lstStyle/>
          <a:p>
            <a:r>
              <a:rPr lang="en-US" sz="2200"/>
              <a:t>Fluid element within a PFR is like a batch reactor</a:t>
            </a:r>
          </a:p>
          <a:p>
            <a:pPr marL="762000" lvl="1"/>
            <a:r>
              <a:rPr lang="en-US" sz="2200"/>
              <a:t>perfectly mixed radially</a:t>
            </a:r>
          </a:p>
          <a:p>
            <a:pPr marL="762000" lvl="1"/>
            <a:r>
              <a:rPr lang="en-US" sz="2200"/>
              <a:t>differentially thick so negligible axial differences</a:t>
            </a:r>
          </a:p>
          <a:p>
            <a:pPr marL="762000" lvl="1"/>
            <a:r>
              <a:rPr lang="en-US" sz="2200"/>
              <a:t>no fluid enters the element or leaves it during process</a:t>
            </a:r>
          </a:p>
          <a:p>
            <a:r>
              <a:rPr lang="en-US" sz="2200"/>
              <a:t>Starts reacting when fluid element enters the reactor and stops when it leaves</a:t>
            </a:r>
          </a:p>
          <a:p>
            <a:pPr marL="762000" lvl="1"/>
            <a:r>
              <a:rPr lang="en-US" sz="2200"/>
              <a:t>processing time is equal to the residence time (space time)</a:t>
            </a:r>
          </a:p>
          <a:p>
            <a:r>
              <a:rPr lang="en-US" sz="2200"/>
              <a:t>Qualitatively, PFR performance as a function of space time is the same as the qualitative performance of a batch reactor as a function of processing time</a:t>
            </a:r>
          </a:p>
        </p:txBody>
      </p:sp>
      <p:grpSp>
        <p:nvGrpSpPr>
          <p:cNvPr id="16389" name="Group 5"/>
          <p:cNvGrpSpPr>
            <a:grpSpLocks/>
          </p:cNvGrpSpPr>
          <p:nvPr/>
        </p:nvGrpSpPr>
        <p:grpSpPr bwMode="auto">
          <a:xfrm>
            <a:off x="7178675" y="2713038"/>
            <a:ext cx="203200" cy="660400"/>
            <a:chOff x="0" y="0"/>
            <a:chExt cx="128" cy="416"/>
          </a:xfrm>
        </p:grpSpPr>
        <p:sp>
          <p:nvSpPr>
            <p:cNvPr id="16387" name="Oval 3"/>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388" name="Rectangle 4"/>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6392" name="Group 8"/>
          <p:cNvGrpSpPr>
            <a:grpSpLocks/>
          </p:cNvGrpSpPr>
          <p:nvPr/>
        </p:nvGrpSpPr>
        <p:grpSpPr bwMode="auto">
          <a:xfrm>
            <a:off x="12055475" y="2713038"/>
            <a:ext cx="203200" cy="660400"/>
            <a:chOff x="0" y="0"/>
            <a:chExt cx="128" cy="416"/>
          </a:xfrm>
        </p:grpSpPr>
        <p:sp>
          <p:nvSpPr>
            <p:cNvPr id="16390" name="Oval 6"/>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391" name="Rectangle 7"/>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6395" name="Group 11"/>
          <p:cNvGrpSpPr>
            <a:grpSpLocks/>
          </p:cNvGrpSpPr>
          <p:nvPr/>
        </p:nvGrpSpPr>
        <p:grpSpPr bwMode="auto">
          <a:xfrm>
            <a:off x="9453563" y="2713038"/>
            <a:ext cx="203200" cy="660400"/>
            <a:chOff x="0" y="0"/>
            <a:chExt cx="128" cy="416"/>
          </a:xfrm>
        </p:grpSpPr>
        <p:sp>
          <p:nvSpPr>
            <p:cNvPr id="16393" name="Oval 9"/>
            <p:cNvSpPr>
              <a:spLocks/>
            </p:cNvSpPr>
            <p:nvPr/>
          </p:nvSpPr>
          <p:spPr bwMode="auto">
            <a:xfrm>
              <a:off x="0" y="8"/>
              <a:ext cx="128" cy="399"/>
            </a:xfrm>
            <a:prstGeom prst="ellipse">
              <a:avLst/>
            </a:prstGeom>
            <a:solidFill>
              <a:srgbClr val="00FFFF"/>
            </a:solidFill>
            <a:ln w="12700" cap="flat">
              <a:solidFill>
                <a:schemeClr val="tx1"/>
              </a:solidFill>
              <a:prstDash val="solid"/>
              <a:round/>
              <a:headEnd type="none" w="med" len="med"/>
              <a:tailEnd type="none" w="med" len="med"/>
            </a:ln>
          </p:spPr>
          <p:txBody>
            <a:bodyPr lIns="0" tIns="0" rIns="0" bIns="0"/>
            <a:lstStyle/>
            <a:p>
              <a:endParaRPr lang="en-US"/>
            </a:p>
          </p:txBody>
        </p:sp>
        <p:sp>
          <p:nvSpPr>
            <p:cNvPr id="16394"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6396" name="Rectangle 12"/>
          <p:cNvSpPr>
            <a:spLocks/>
          </p:cNvSpPr>
          <p:nvPr/>
        </p:nvSpPr>
        <p:spPr bwMode="auto">
          <a:xfrm>
            <a:off x="8985250" y="2022475"/>
            <a:ext cx="8255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56445" bIns="0" anchor="ctr"/>
          <a:lstStyle/>
          <a:p>
            <a:pPr marL="55563"/>
            <a:r>
              <a:rPr lang="en-US" sz="3200">
                <a:solidFill>
                  <a:schemeClr val="tx1"/>
                </a:solidFill>
                <a:latin typeface="Book Antiqua" charset="0"/>
                <a:ea typeface="ＭＳ Ｐゴシック" charset="0"/>
                <a:cs typeface="Book Antiqua" charset="0"/>
                <a:sym typeface="Book Antiqua" charset="0"/>
              </a:rPr>
              <a:t>dz</a:t>
            </a:r>
          </a:p>
        </p:txBody>
      </p:sp>
      <p:pic>
        <p:nvPicPr>
          <p:cNvPr id="16397" name="Picture 1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0063" y="2667000"/>
            <a:ext cx="43180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grpSp>
        <p:nvGrpSpPr>
          <p:cNvPr id="16400" name="Group 16"/>
          <p:cNvGrpSpPr>
            <a:grpSpLocks/>
          </p:cNvGrpSpPr>
          <p:nvPr/>
        </p:nvGrpSpPr>
        <p:grpSpPr bwMode="auto">
          <a:xfrm>
            <a:off x="9207500" y="2709863"/>
            <a:ext cx="330200" cy="685800"/>
            <a:chOff x="0" y="0"/>
            <a:chExt cx="208" cy="432"/>
          </a:xfrm>
        </p:grpSpPr>
        <p:sp>
          <p:nvSpPr>
            <p:cNvPr id="16398" name="Rectangle 14"/>
            <p:cNvSpPr>
              <a:spLocks/>
            </p:cNvSpPr>
            <p:nvPr/>
          </p:nvSpPr>
          <p:spPr bwMode="auto">
            <a:xfrm>
              <a:off x="0" y="10"/>
              <a:ext cx="208" cy="408"/>
            </a:xfrm>
            <a:prstGeom prst="rect">
              <a:avLst/>
            </a:prstGeom>
            <a:solidFill>
              <a:srgbClr val="00FFFF"/>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16399" name="Rectangle 15"/>
            <p:cNvSpPr>
              <a:spLocks/>
            </p:cNvSpPr>
            <p:nvPr/>
          </p:nvSpPr>
          <p:spPr bwMode="auto">
            <a:xfrm>
              <a:off x="66" y="0"/>
              <a:ext cx="7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16403" name="Group 19"/>
          <p:cNvGrpSpPr>
            <a:grpSpLocks/>
          </p:cNvGrpSpPr>
          <p:nvPr/>
        </p:nvGrpSpPr>
        <p:grpSpPr bwMode="auto">
          <a:xfrm>
            <a:off x="9129713" y="2713038"/>
            <a:ext cx="203200" cy="660400"/>
            <a:chOff x="0" y="0"/>
            <a:chExt cx="128" cy="416"/>
          </a:xfrm>
        </p:grpSpPr>
        <p:sp>
          <p:nvSpPr>
            <p:cNvPr id="16401" name="Oval 17"/>
            <p:cNvSpPr>
              <a:spLocks/>
            </p:cNvSpPr>
            <p:nvPr/>
          </p:nvSpPr>
          <p:spPr bwMode="auto">
            <a:xfrm>
              <a:off x="0" y="8"/>
              <a:ext cx="128" cy="399"/>
            </a:xfrm>
            <a:prstGeom prst="ellipse">
              <a:avLst/>
            </a:prstGeom>
            <a:solidFill>
              <a:srgbClr val="00FFFF"/>
            </a:solidFill>
            <a:ln w="12700" cap="flat">
              <a:solidFill>
                <a:schemeClr val="tx1"/>
              </a:solidFill>
              <a:prstDash val="solid"/>
              <a:round/>
              <a:headEnd type="none" w="med" len="med"/>
              <a:tailEnd type="none" w="med" len="med"/>
            </a:ln>
          </p:spPr>
          <p:txBody>
            <a:bodyPr lIns="0" tIns="0" rIns="0" bIns="0"/>
            <a:lstStyle/>
            <a:p>
              <a:endParaRPr lang="en-US"/>
            </a:p>
          </p:txBody>
        </p:sp>
        <p:sp>
          <p:nvSpPr>
            <p:cNvPr id="16402" name="Rectangle 18"/>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6404" name="Line 20"/>
          <p:cNvSpPr>
            <a:spLocks noChangeShapeType="1"/>
          </p:cNvSpPr>
          <p:nvPr/>
        </p:nvSpPr>
        <p:spPr bwMode="auto">
          <a:xfrm>
            <a:off x="7277100" y="27178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5" name="Line 21"/>
          <p:cNvSpPr>
            <a:spLocks noChangeShapeType="1"/>
          </p:cNvSpPr>
          <p:nvPr/>
        </p:nvSpPr>
        <p:spPr bwMode="auto">
          <a:xfrm>
            <a:off x="9207500" y="2617788"/>
            <a:ext cx="328613" cy="3175"/>
          </a:xfrm>
          <a:prstGeom prst="line">
            <a:avLst/>
          </a:prstGeom>
          <a:noFill/>
          <a:ln w="38100" cap="flat">
            <a:solidFill>
              <a:schemeClr val="tx1"/>
            </a:solidFill>
            <a:prstDash val="solid"/>
            <a:miter lim="800000"/>
            <a:headEnd type="triangl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6" name="Line 22"/>
          <p:cNvSpPr>
            <a:spLocks noChangeShapeType="1"/>
          </p:cNvSpPr>
          <p:nvPr/>
        </p:nvSpPr>
        <p:spPr bwMode="auto">
          <a:xfrm>
            <a:off x="8686800" y="3043238"/>
            <a:ext cx="546100" cy="1587"/>
          </a:xfrm>
          <a:prstGeom prst="line">
            <a:avLst/>
          </a:prstGeom>
          <a:noFill/>
          <a:ln w="38100" cap="flat">
            <a:solidFill>
              <a:schemeClr val="tx1"/>
            </a:solidFill>
            <a:prstDash val="solid"/>
            <a:miter lim="800000"/>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7" name="Line 23"/>
          <p:cNvSpPr>
            <a:spLocks noChangeShapeType="1"/>
          </p:cNvSpPr>
          <p:nvPr/>
        </p:nvSpPr>
        <p:spPr bwMode="auto">
          <a:xfrm>
            <a:off x="7277100" y="33670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08" name="Rectangle 24"/>
          <p:cNvSpPr>
            <a:spLocks/>
          </p:cNvSpPr>
          <p:nvPr/>
        </p:nvSpPr>
        <p:spPr bwMode="auto">
          <a:xfrm>
            <a:off x="10871200" y="2743200"/>
            <a:ext cx="1270000" cy="609600"/>
          </a:xfrm>
          <a:prstGeom prst="rect">
            <a:avLst/>
          </a:prstGeom>
          <a:solidFill>
            <a:schemeClr val="accent1"/>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16409" name="Rectangle 25"/>
          <p:cNvSpPr>
            <a:spLocks/>
          </p:cNvSpPr>
          <p:nvPr/>
        </p:nvSpPr>
        <p:spPr bwMode="auto">
          <a:xfrm>
            <a:off x="8077200" y="5346700"/>
            <a:ext cx="3251200" cy="3086100"/>
          </a:xfrm>
          <a:prstGeom prst="rect">
            <a:avLst/>
          </a:prstGeom>
          <a:solidFill>
            <a:srgbClr val="CCCCCC"/>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0" name="Rectangle 26"/>
          <p:cNvSpPr>
            <a:spLocks/>
          </p:cNvSpPr>
          <p:nvPr/>
        </p:nvSpPr>
        <p:spPr bwMode="auto">
          <a:xfrm>
            <a:off x="8458200" y="5346700"/>
            <a:ext cx="2463800" cy="2755900"/>
          </a:xfrm>
          <a:prstGeom prst="rect">
            <a:avLst/>
          </a:prstGeom>
          <a:solidFill>
            <a:schemeClr val="accent1"/>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1" name="Rectangle 27"/>
          <p:cNvSpPr>
            <a:spLocks/>
          </p:cNvSpPr>
          <p:nvPr/>
        </p:nvSpPr>
        <p:spPr bwMode="auto">
          <a:xfrm>
            <a:off x="8458200" y="5346700"/>
            <a:ext cx="2463800" cy="2755900"/>
          </a:xfrm>
          <a:prstGeom prst="rect">
            <a:avLst/>
          </a:prstGeom>
          <a:solidFill>
            <a:srgbClr val="66FFFF"/>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2" name="Line 28"/>
          <p:cNvSpPr>
            <a:spLocks noChangeShapeType="1"/>
          </p:cNvSpPr>
          <p:nvPr/>
        </p:nvSpPr>
        <p:spPr bwMode="auto">
          <a:xfrm flipH="1">
            <a:off x="9713913" y="4737100"/>
            <a:ext cx="1587" cy="3022600"/>
          </a:xfrm>
          <a:prstGeom prst="line">
            <a:avLst/>
          </a:prstGeom>
          <a:noFill/>
          <a:ln w="762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6413" name="Oval 29"/>
          <p:cNvSpPr>
            <a:spLocks/>
          </p:cNvSpPr>
          <p:nvPr/>
        </p:nvSpPr>
        <p:spPr bwMode="auto">
          <a:xfrm>
            <a:off x="9702800" y="7594600"/>
            <a:ext cx="850900" cy="292100"/>
          </a:xfrm>
          <a:prstGeom prst="ellipse">
            <a:avLst/>
          </a:prstGeom>
          <a:solidFill>
            <a:srgbClr val="000000"/>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4" name="Oval 30"/>
          <p:cNvSpPr>
            <a:spLocks/>
          </p:cNvSpPr>
          <p:nvPr/>
        </p:nvSpPr>
        <p:spPr bwMode="auto">
          <a:xfrm>
            <a:off x="8877300" y="7594600"/>
            <a:ext cx="850900" cy="292100"/>
          </a:xfrm>
          <a:prstGeom prst="ellipse">
            <a:avLst/>
          </a:prstGeom>
          <a:solidFill>
            <a:srgbClr val="000000"/>
          </a:solidFill>
          <a:ln w="38100" cap="flat">
            <a:solidFill>
              <a:schemeClr val="tx1"/>
            </a:solidFill>
            <a:prstDash val="solid"/>
            <a:miter lim="800000"/>
            <a:headEnd type="none" w="med" len="med"/>
            <a:tailEnd type="none" w="med" len="med"/>
          </a:ln>
        </p:spPr>
        <p:txBody>
          <a:bodyPr lIns="0" tIns="0" rIns="0" bIns="0"/>
          <a:lstStyle/>
          <a:p>
            <a:endParaRPr lang="en-US"/>
          </a:p>
        </p:txBody>
      </p:sp>
      <p:sp>
        <p:nvSpPr>
          <p:cNvPr id="16415" name="AutoShape 31"/>
          <p:cNvSpPr>
            <a:spLocks/>
          </p:cNvSpPr>
          <p:nvPr/>
        </p:nvSpPr>
        <p:spPr bwMode="auto">
          <a:xfrm rot="-5400000">
            <a:off x="8610600" y="3810000"/>
            <a:ext cx="1612900" cy="1028700"/>
          </a:xfrm>
          <a:prstGeom prst="rightArrow">
            <a:avLst>
              <a:gd name="adj1" fmla="val 32000"/>
              <a:gd name="adj2" fmla="val 54325"/>
            </a:avLst>
          </a:prstGeom>
          <a:solidFill>
            <a:srgbClr val="00FFFF"/>
          </a:solidFill>
          <a:ln w="25400" cap="flat">
            <a:solidFill>
              <a:schemeClr val="tx1"/>
            </a:solidFill>
            <a:prstDash val="solid"/>
            <a:miter lim="800000"/>
            <a:headEnd type="none" w="med" len="med"/>
            <a:tailEnd type="none" w="med" len="med"/>
          </a:ln>
        </p:spPr>
        <p:txBody>
          <a:bodyPr lIns="0" tIns="0" rIns="0" bIns="0"/>
          <a:lstStyle/>
          <a:p>
            <a:endParaRPr lang="en-US"/>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25.1</a:t>
            </a:r>
          </a:p>
        </p:txBody>
      </p:sp>
      <p:sp>
        <p:nvSpPr>
          <p:cNvPr id="18434" name="Rectangle 2"/>
          <p:cNvSpPr>
            <a:spLocks noChangeArrowheads="1"/>
          </p:cNvSpPr>
          <p:nvPr>
            <p:ph type="body" idx="1"/>
          </p:nvPr>
        </p:nvSpPr>
        <p:spPr>
          <a:ln/>
        </p:spPr>
        <p:txBody>
          <a:bodyPr/>
          <a:lstStyle/>
          <a:p>
            <a:pPr marL="0" indent="0">
              <a:buNone/>
              <a:tabLst>
                <a:tab pos="9732963" algn="r"/>
                <a:tab pos="9732963" algn="r"/>
                <a:tab pos="9732963" algn="r"/>
              </a:tabLst>
            </a:pPr>
            <a:r>
              <a:rPr lang="en-US" dirty="0"/>
              <a:t>Suppose reaction (1) and reaction (2) are typical irreversible reactions and further assume that they have exactly the same rate expression (same reaction orders, same pre-exponential factor and same activation energy). In fact, the only difference between them is that reaction (1) is exothermic and reaction (2) is endothermic. Make a single graph showing conversion of A versus space time, and on that graph sketch what the plot would look like (a) for reaction (1) taking place in an adiabatic PFR, (b) for reaction (1) taking place in an isothermal PFR, (c) reaction (2) taking place in an adiabatic PFR and (d) reaction (2) taking place in an isothermal PFR. For each plot explain why it has the shape it does, and then explain why the plots differ from each other in the way they do.</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B</a:t>
            </a:r>
            <a:r>
              <a:rPr lang="en-US" dirty="0"/>
              <a:t>	(1)</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C</a:t>
            </a:r>
            <a:r>
              <a:rPr lang="en-US" dirty="0"/>
              <a:t>	(2)</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Key Features to Determine</a:t>
            </a:r>
          </a:p>
        </p:txBody>
      </p:sp>
      <p:sp>
        <p:nvSpPr>
          <p:cNvPr id="19458" name="Rectangle 2"/>
          <p:cNvSpPr>
            <a:spLocks noChangeArrowheads="1"/>
          </p:cNvSpPr>
          <p:nvPr>
            <p:ph type="body" idx="1"/>
          </p:nvPr>
        </p:nvSpPr>
        <p:spPr>
          <a:ln/>
        </p:spPr>
        <p:txBody>
          <a:bodyPr/>
          <a:lstStyle/>
          <a:p>
            <a:r>
              <a:rPr lang="en-US"/>
              <a:t>For each curve</a:t>
            </a:r>
          </a:p>
          <a:p>
            <a:pPr marL="762000" lvl="1"/>
            <a:r>
              <a:rPr lang="en-US"/>
              <a:t>Initial value</a:t>
            </a:r>
          </a:p>
          <a:p>
            <a:pPr marL="762000" lvl="1"/>
            <a:r>
              <a:rPr lang="en-US"/>
              <a:t>Initial slope</a:t>
            </a:r>
          </a:p>
          <a:p>
            <a:pPr marL="762000" lvl="1"/>
            <a:r>
              <a:rPr lang="en-US"/>
              <a:t>Initial curvature</a:t>
            </a:r>
          </a:p>
          <a:p>
            <a:pPr marL="1206500" lvl="2"/>
            <a:r>
              <a:rPr lang="en-US"/>
              <a:t>Can it persist?</a:t>
            </a:r>
          </a:p>
          <a:p>
            <a:pPr marL="762000" lvl="1"/>
            <a:r>
              <a:rPr lang="en-US"/>
              <a:t>Competing effects</a:t>
            </a:r>
          </a:p>
          <a:p>
            <a:pPr marL="1206500" lvl="2"/>
            <a:r>
              <a:rPr lang="en-US"/>
              <a:t>Minimum, maximum or inflection point</a:t>
            </a:r>
          </a:p>
          <a:p>
            <a:pPr marL="762000" lvl="1"/>
            <a:r>
              <a:rPr lang="en-US"/>
              <a:t>Asymptotic final value</a:t>
            </a:r>
          </a:p>
          <a:p>
            <a:r>
              <a:rPr lang="en-US"/>
              <a:t>Comparing curves</a:t>
            </a:r>
          </a:p>
          <a:p>
            <a:pPr marL="762000" lvl="1"/>
            <a:r>
              <a:rPr lang="en-US"/>
              <a:t>Always above, always below or cross at some point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Oval 1"/>
          <p:cNvSpPr>
            <a:spLocks/>
          </p:cNvSpPr>
          <p:nvPr/>
        </p:nvSpPr>
        <p:spPr bwMode="auto">
          <a:xfrm>
            <a:off x="45720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0" name="Rectangle 2"/>
          <p:cNvSpPr>
            <a:spLocks/>
          </p:cNvSpPr>
          <p:nvPr/>
        </p:nvSpPr>
        <p:spPr bwMode="auto">
          <a:xfrm>
            <a:off x="4330700" y="1498600"/>
            <a:ext cx="330200" cy="635000"/>
          </a:xfrm>
          <a:prstGeom prst="rect">
            <a:avLst/>
          </a:prstGeom>
          <a:solidFill>
            <a:schemeClr val="accent1"/>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31" name="Oval 3"/>
          <p:cNvSpPr>
            <a:spLocks/>
          </p:cNvSpPr>
          <p:nvPr/>
        </p:nvSpPr>
        <p:spPr bwMode="auto">
          <a:xfrm>
            <a:off x="4254500" y="1498600"/>
            <a:ext cx="203200" cy="633413"/>
          </a:xfrm>
          <a:prstGeom prst="ellipse">
            <a:avLst/>
          </a:prstGeom>
          <a:solidFill>
            <a:schemeClr val="accent1"/>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2" name="Oval 4"/>
          <p:cNvSpPr>
            <a:spLocks/>
          </p:cNvSpPr>
          <p:nvPr/>
        </p:nvSpPr>
        <p:spPr bwMode="auto">
          <a:xfrm>
            <a:off x="42545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3" name="Rectangle 5"/>
          <p:cNvSpPr>
            <a:spLocks/>
          </p:cNvSpPr>
          <p:nvPr/>
        </p:nvSpPr>
        <p:spPr bwMode="auto">
          <a:xfrm>
            <a:off x="4013200" y="1498600"/>
            <a:ext cx="330200" cy="635000"/>
          </a:xfrm>
          <a:prstGeom prst="rect">
            <a:avLst/>
          </a:prstGeom>
          <a:solidFill>
            <a:srgbClr val="008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34" name="Oval 6"/>
          <p:cNvSpPr>
            <a:spLocks/>
          </p:cNvSpPr>
          <p:nvPr/>
        </p:nvSpPr>
        <p:spPr bwMode="auto">
          <a:xfrm>
            <a:off x="3937000" y="1498600"/>
            <a:ext cx="203200" cy="633413"/>
          </a:xfrm>
          <a:prstGeom prst="ellipse">
            <a:avLst/>
          </a:prstGeom>
          <a:solidFill>
            <a:srgbClr val="008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35" name="Rectangle 7"/>
          <p:cNvSpPr>
            <a:spLocks noChangeArrowheads="1"/>
          </p:cNvSpPr>
          <p:nvPr>
            <p:ph type="title"/>
          </p:nvPr>
        </p:nvSpPr>
        <p:spPr>
          <a:ln/>
        </p:spPr>
        <p:txBody>
          <a:bodyPr/>
          <a:lstStyle/>
          <a:p>
            <a:r>
              <a:rPr lang="en-US"/>
              <a:t>Activity 25.2</a:t>
            </a:r>
          </a:p>
        </p:txBody>
      </p:sp>
      <p:sp>
        <p:nvSpPr>
          <p:cNvPr id="22536" name="Rectangle 8"/>
          <p:cNvSpPr>
            <a:spLocks noChangeArrowheads="1"/>
          </p:cNvSpPr>
          <p:nvPr>
            <p:ph type="body" idx="1"/>
          </p:nvPr>
        </p:nvSpPr>
        <p:spPr>
          <a:xfrm>
            <a:off x="1270000" y="2489200"/>
            <a:ext cx="10464800" cy="6426200"/>
          </a:xfrm>
          <a:ln/>
        </p:spPr>
        <p:txBody>
          <a:bodyPr/>
          <a:lstStyle/>
          <a:p>
            <a:r>
              <a:rPr lang="en-US"/>
              <a:t>The objectives of this activity are</a:t>
            </a:r>
          </a:p>
          <a:p>
            <a:pPr marL="762000" lvl="1"/>
            <a:r>
              <a:rPr lang="en-US"/>
              <a:t>Identify two different types of transient responses to a step change in a PFR operating parameter</a:t>
            </a:r>
          </a:p>
          <a:p>
            <a:pPr marL="762000" lvl="1"/>
            <a:r>
              <a:rPr lang="en-US"/>
              <a:t>Understand what feature of the step change leads to each type of transient response</a:t>
            </a:r>
          </a:p>
          <a:p>
            <a:pPr marL="762000" lvl="1"/>
            <a:r>
              <a:rPr lang="en-US"/>
              <a:t>Examine the duration of the response of a PFR to a step change in one of its operating parameters</a:t>
            </a:r>
          </a:p>
          <a:p>
            <a:r>
              <a:rPr lang="en-US"/>
              <a:t>We will use the PFR shown above in a series of thought experiments to qualitatively probe the transient response of a PFR to a set of step changes in operating parameters</a:t>
            </a:r>
          </a:p>
          <a:p>
            <a:pPr marL="762000" lvl="1"/>
            <a:r>
              <a:rPr lang="en-US"/>
              <a:t>At the instant shown, the step change has just occurred</a:t>
            </a:r>
          </a:p>
          <a:p>
            <a:pPr marL="762000" lvl="1"/>
            <a:r>
              <a:rPr lang="en-US"/>
              <a:t>The green and blue fluid elements are both inside the reactor</a:t>
            </a:r>
          </a:p>
          <a:p>
            <a:pPr marL="1206500" lvl="2"/>
            <a:r>
              <a:rPr lang="en-US"/>
              <a:t>The green fluid element is the last one to have entered before the step change</a:t>
            </a:r>
          </a:p>
          <a:p>
            <a:pPr marL="1206500" lvl="2"/>
            <a:r>
              <a:rPr lang="en-US"/>
              <a:t>The blue fluid element entered just before the green one</a:t>
            </a:r>
          </a:p>
          <a:p>
            <a:pPr marL="762000" lvl="1"/>
            <a:r>
              <a:rPr lang="en-US"/>
              <a:t>The red and yellow fluid element are both outside the reactor</a:t>
            </a:r>
          </a:p>
          <a:p>
            <a:pPr marL="1206500" lvl="2"/>
            <a:r>
              <a:rPr lang="en-US"/>
              <a:t>The yellow fluid element will be the first one to enter after the step change</a:t>
            </a:r>
          </a:p>
          <a:p>
            <a:pPr marL="1206500" lvl="2"/>
            <a:r>
              <a:rPr lang="en-US"/>
              <a:t>The red fluid element will enter right after the yellow one</a:t>
            </a:r>
          </a:p>
        </p:txBody>
      </p:sp>
      <p:grpSp>
        <p:nvGrpSpPr>
          <p:cNvPr id="22539" name="Group 11"/>
          <p:cNvGrpSpPr>
            <a:grpSpLocks/>
          </p:cNvGrpSpPr>
          <p:nvPr/>
        </p:nvGrpSpPr>
        <p:grpSpPr bwMode="auto">
          <a:xfrm>
            <a:off x="3597275" y="1481138"/>
            <a:ext cx="203200" cy="660400"/>
            <a:chOff x="0" y="0"/>
            <a:chExt cx="128" cy="416"/>
          </a:xfrm>
        </p:grpSpPr>
        <p:sp>
          <p:nvSpPr>
            <p:cNvPr id="22537" name="Oval 9"/>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38" name="Rectangle 10"/>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grpSp>
        <p:nvGrpSpPr>
          <p:cNvPr id="22542" name="Group 14"/>
          <p:cNvGrpSpPr>
            <a:grpSpLocks/>
          </p:cNvGrpSpPr>
          <p:nvPr/>
        </p:nvGrpSpPr>
        <p:grpSpPr bwMode="auto">
          <a:xfrm>
            <a:off x="8829675" y="1481138"/>
            <a:ext cx="203200" cy="660400"/>
            <a:chOff x="0" y="0"/>
            <a:chExt cx="128" cy="416"/>
          </a:xfrm>
        </p:grpSpPr>
        <p:sp>
          <p:nvSpPr>
            <p:cNvPr id="22540" name="Oval 12"/>
            <p:cNvSpPr>
              <a:spLocks/>
            </p:cNvSpPr>
            <p:nvPr/>
          </p:nvSpPr>
          <p:spPr bwMode="auto">
            <a:xfrm>
              <a:off x="0" y="8"/>
              <a:ext cx="128" cy="399"/>
            </a:xfrm>
            <a:prstGeom prst="ellips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41" name="Rectangle 13"/>
            <p:cNvSpPr>
              <a:spLocks/>
            </p:cNvSpPr>
            <p:nvPr/>
          </p:nvSpPr>
          <p:spPr bwMode="auto">
            <a:xfrm>
              <a:off x="34" y="0"/>
              <a:ext cx="56"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spAutoFit/>
            </a:bodyPr>
            <a:lstStyle/>
            <a:p>
              <a:endParaRPr lang="en-US"/>
            </a:p>
          </p:txBody>
        </p:sp>
      </p:grpSp>
      <p:pic>
        <p:nvPicPr>
          <p:cNvPr id="22543" name="Picture 1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4263" y="1433513"/>
            <a:ext cx="4318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a:tailEnd/>
              </a14:hiddenLine>
            </a:ext>
          </a:extLst>
        </p:spPr>
      </p:pic>
      <p:sp>
        <p:nvSpPr>
          <p:cNvPr id="22544" name="Rectangle 16"/>
          <p:cNvSpPr>
            <a:spLocks/>
          </p:cNvSpPr>
          <p:nvPr/>
        </p:nvSpPr>
        <p:spPr bwMode="auto">
          <a:xfrm>
            <a:off x="7645400" y="1511300"/>
            <a:ext cx="1270000" cy="609600"/>
          </a:xfrm>
          <a:prstGeom prst="rect">
            <a:avLst/>
          </a:prstGeom>
          <a:solidFill>
            <a:srgbClr val="FFFFFF"/>
          </a:solid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a:p>
        </p:txBody>
      </p:sp>
      <p:sp>
        <p:nvSpPr>
          <p:cNvPr id="22545" name="Oval 17"/>
          <p:cNvSpPr>
            <a:spLocks/>
          </p:cNvSpPr>
          <p:nvPr/>
        </p:nvSpPr>
        <p:spPr bwMode="auto">
          <a:xfrm>
            <a:off x="394176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46" name="Rectangle 18"/>
          <p:cNvSpPr>
            <a:spLocks/>
          </p:cNvSpPr>
          <p:nvPr/>
        </p:nvSpPr>
        <p:spPr bwMode="auto">
          <a:xfrm>
            <a:off x="3695700" y="1495425"/>
            <a:ext cx="330200" cy="635000"/>
          </a:xfrm>
          <a:prstGeom prst="rect">
            <a:avLst/>
          </a:prstGeom>
          <a:solidFill>
            <a:srgbClr val="FFFF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47" name="Oval 19"/>
          <p:cNvSpPr>
            <a:spLocks/>
          </p:cNvSpPr>
          <p:nvPr/>
        </p:nvSpPr>
        <p:spPr bwMode="auto">
          <a:xfrm>
            <a:off x="3617913" y="1495425"/>
            <a:ext cx="203200" cy="633413"/>
          </a:xfrm>
          <a:prstGeom prst="ellipse">
            <a:avLst/>
          </a:prstGeom>
          <a:solidFill>
            <a:srgbClr val="FFFF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48" name="Oval 20"/>
          <p:cNvSpPr>
            <a:spLocks/>
          </p:cNvSpPr>
          <p:nvPr/>
        </p:nvSpPr>
        <p:spPr bwMode="auto">
          <a:xfrm>
            <a:off x="36322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49" name="Rectangle 21"/>
          <p:cNvSpPr>
            <a:spLocks/>
          </p:cNvSpPr>
          <p:nvPr/>
        </p:nvSpPr>
        <p:spPr bwMode="auto">
          <a:xfrm>
            <a:off x="3390900" y="1498600"/>
            <a:ext cx="330200" cy="635000"/>
          </a:xfrm>
          <a:prstGeom prst="rect">
            <a:avLst/>
          </a:prstGeom>
          <a:solidFill>
            <a:srgbClr val="FF0000"/>
          </a:solid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en-US"/>
          </a:p>
        </p:txBody>
      </p:sp>
      <p:sp>
        <p:nvSpPr>
          <p:cNvPr id="22550" name="Oval 22"/>
          <p:cNvSpPr>
            <a:spLocks/>
          </p:cNvSpPr>
          <p:nvPr/>
        </p:nvSpPr>
        <p:spPr bwMode="auto">
          <a:xfrm>
            <a:off x="3314700" y="1498600"/>
            <a:ext cx="203200" cy="633413"/>
          </a:xfrm>
          <a:prstGeom prst="ellipse">
            <a:avLst/>
          </a:prstGeom>
          <a:solidFill>
            <a:srgbClr val="FF0000"/>
          </a:solidFill>
          <a:ln w="12700" cap="flat">
            <a:solidFill>
              <a:schemeClr val="tx1"/>
            </a:solidFill>
            <a:prstDash val="solid"/>
            <a:round/>
            <a:headEnd type="none" w="med" len="med"/>
            <a:tailEnd type="none" w="med" len="med"/>
          </a:ln>
        </p:spPr>
        <p:txBody>
          <a:bodyPr lIns="0" tIns="0" rIns="0" bIns="0"/>
          <a:lstStyle/>
          <a:p>
            <a:endParaRPr lang="en-US"/>
          </a:p>
        </p:txBody>
      </p:sp>
      <p:sp>
        <p:nvSpPr>
          <p:cNvPr id="22551" name="Line 23"/>
          <p:cNvSpPr>
            <a:spLocks noChangeShapeType="1"/>
          </p:cNvSpPr>
          <p:nvPr/>
        </p:nvSpPr>
        <p:spPr bwMode="auto">
          <a:xfrm>
            <a:off x="4051300" y="2135188"/>
            <a:ext cx="4876800" cy="3175"/>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2552" name="Line 24"/>
          <p:cNvSpPr>
            <a:spLocks noChangeShapeType="1"/>
          </p:cNvSpPr>
          <p:nvPr/>
        </p:nvSpPr>
        <p:spPr bwMode="auto">
          <a:xfrm>
            <a:off x="4051300" y="1485900"/>
            <a:ext cx="4876800" cy="1588"/>
          </a:xfrm>
          <a:prstGeom prst="line">
            <a:avLst/>
          </a:prstGeom>
          <a:noFill/>
          <a:ln w="381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808080"/>
      </a:lt2>
      <a:accent1>
        <a:srgbClr val="0000FF"/>
      </a:accent1>
      <a:accent2>
        <a:srgbClr val="333399"/>
      </a:accent2>
      <a:accent3>
        <a:srgbClr val="FFFFFF"/>
      </a:accent3>
      <a:accent4>
        <a:srgbClr val="000000"/>
      </a:accent4>
      <a:accent5>
        <a:srgbClr val="AAAAF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1277</Words>
  <Characters>0</Characters>
  <Application>Microsoft Macintosh PowerPoint</Application>
  <PresentationFormat>Custom</PresentationFormat>
  <Lines>0</Lines>
  <Paragraphs>123</Paragraphs>
  <Slides>15</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15</vt:i4>
      </vt:variant>
    </vt:vector>
  </HeadingPairs>
  <TitlesOfParts>
    <vt:vector size="32" baseType="lpstr">
      <vt:lpstr>Helvetica</vt:lpstr>
      <vt:lpstr>Heiti SC Light</vt:lpstr>
      <vt:lpstr>Heiti SC Medium</vt:lpstr>
      <vt:lpstr>Lucida Grande</vt:lpstr>
      <vt:lpstr>Gill Sans</vt:lpstr>
      <vt:lpstr>Book Antiqua</vt:lpstr>
      <vt:lpstr>Title &amp; Subtitle</vt:lpstr>
      <vt:lpstr>Title &amp; Bullets</vt:lpstr>
      <vt:lpstr>Title &amp; Bullets - Left</vt:lpstr>
      <vt:lpstr>Title &amp; Bullets - 2 Column</vt:lpstr>
      <vt:lpstr>Title - Top</vt:lpstr>
      <vt:lpstr>Photo - Vertical</vt:lpstr>
      <vt:lpstr>Blank</vt:lpstr>
      <vt:lpstr>Bullets</vt:lpstr>
      <vt:lpstr>Photo - Horizontal</vt:lpstr>
      <vt:lpstr>Title &amp; Bullets - Right</vt:lpstr>
      <vt:lpstr>Title, Bullets &amp; Photo</vt:lpstr>
      <vt:lpstr>A First Course on Kinetics and Reaction Engineering</vt:lpstr>
      <vt:lpstr>Where We’re Going</vt:lpstr>
      <vt:lpstr>PFR Characteristics</vt:lpstr>
      <vt:lpstr>PFR Advantages &amp; Disadvantages</vt:lpstr>
      <vt:lpstr>Analogy between Batch Reactors and PFRs</vt:lpstr>
      <vt:lpstr>Questions?</vt:lpstr>
      <vt:lpstr>Activity 25.1</vt:lpstr>
      <vt:lpstr>Key Features to Determine</vt:lpstr>
      <vt:lpstr>Activity 25.2</vt:lpstr>
      <vt:lpstr>Duration of the Transient</vt:lpstr>
      <vt:lpstr>First Step Change</vt:lpstr>
      <vt:lpstr>First Step Change</vt:lpstr>
      <vt:lpstr>A Different Kind of Step Change</vt:lpstr>
      <vt:lpstr>Second Step Change</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2014-09-25T21:54:11Z</dcterms:modified>
</cp:coreProperties>
</file>