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Lst>
  <p:sldIdLst>
    <p:sldId id="256" r:id="rId12"/>
    <p:sldId id="258" r:id="rId13"/>
    <p:sldId id="266" r:id="rId14"/>
    <p:sldId id="267" r:id="rId15"/>
    <p:sldId id="268" r:id="rId16"/>
    <p:sldId id="271" r:id="rId17"/>
    <p:sldId id="257" r:id="rId18"/>
    <p:sldId id="260" r:id="rId19"/>
    <p:sldId id="261" r:id="rId20"/>
    <p:sldId id="262" r:id="rId21"/>
    <p:sldId id="259" r:id="rId22"/>
    <p:sldId id="264" r:id="rId23"/>
    <p:sldId id="269" r:id="rId24"/>
    <p:sldId id="263" r:id="rId25"/>
    <p:sldId id="272" r:id="rId26"/>
    <p:sldId id="273" r:id="rId27"/>
    <p:sldId id="274" r:id="rId28"/>
    <p:sldId id="275" r:id="rId29"/>
    <p:sldId id="270" r:id="rId30"/>
    <p:sldId id="276" r:id="rId31"/>
    <p:sldId id="277" r:id="rId32"/>
    <p:sldId id="265" r:id="rId33"/>
  </p:sldIdLst>
  <p:sldSz cx="13004800" cy="9753600"/>
  <p:notesSz cx="6858000" cy="9144000"/>
  <p:defaultTextStyle>
    <a:defPPr>
      <a:defRPr lang="en-US"/>
    </a:defPPr>
    <a:lvl1pPr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1pPr>
    <a:lvl2pPr marL="4572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2pPr>
    <a:lvl3pPr marL="9144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3pPr>
    <a:lvl4pPr marL="13716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4pPr>
    <a:lvl5pPr marL="18288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5pPr>
    <a:lvl6pPr marL="2286000" algn="l" defTabSz="457200" rtl="0" eaLnBrk="1" latinLnBrk="0" hangingPunct="1">
      <a:defRPr sz="2400" kern="1200">
        <a:solidFill>
          <a:srgbClr val="000000"/>
        </a:solidFill>
        <a:latin typeface="Helvetica" charset="0"/>
        <a:ea typeface="Heiti SC Light" charset="0"/>
        <a:cs typeface="Heiti SC Light" charset="0"/>
        <a:sym typeface="Helvetica" charset="0"/>
      </a:defRPr>
    </a:lvl6pPr>
    <a:lvl7pPr marL="2743200" algn="l" defTabSz="457200" rtl="0" eaLnBrk="1" latinLnBrk="0" hangingPunct="1">
      <a:defRPr sz="2400" kern="1200">
        <a:solidFill>
          <a:srgbClr val="000000"/>
        </a:solidFill>
        <a:latin typeface="Helvetica" charset="0"/>
        <a:ea typeface="Heiti SC Light" charset="0"/>
        <a:cs typeface="Heiti SC Light" charset="0"/>
        <a:sym typeface="Helvetica" charset="0"/>
      </a:defRPr>
    </a:lvl7pPr>
    <a:lvl8pPr marL="3200400" algn="l" defTabSz="457200" rtl="0" eaLnBrk="1" latinLnBrk="0" hangingPunct="1">
      <a:defRPr sz="2400" kern="1200">
        <a:solidFill>
          <a:srgbClr val="000000"/>
        </a:solidFill>
        <a:latin typeface="Helvetica" charset="0"/>
        <a:ea typeface="Heiti SC Light" charset="0"/>
        <a:cs typeface="Heiti SC Light" charset="0"/>
        <a:sym typeface="Helvetica" charset="0"/>
      </a:defRPr>
    </a:lvl8pPr>
    <a:lvl9pPr marL="3657600" algn="l" defTabSz="457200" rtl="0" eaLnBrk="1" latinLnBrk="0" hangingPunct="1">
      <a:defRPr sz="2400" kern="1200">
        <a:solidFill>
          <a:srgbClr val="000000"/>
        </a:solidFill>
        <a:latin typeface="Helvetica" charset="0"/>
        <a:ea typeface="Heiti SC Light" charset="0"/>
        <a:cs typeface="Heiti SC Light" charset="0"/>
        <a:sym typeface="Helvetica"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7" d="100"/>
          <a:sy n="57" d="100"/>
        </p:scale>
        <p:origin x="-864" y="-112"/>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9.xml"/><Relationship Id="rId21" Type="http://schemas.openxmlformats.org/officeDocument/2006/relationships/slide" Target="slides/slide10.xml"/><Relationship Id="rId22" Type="http://schemas.openxmlformats.org/officeDocument/2006/relationships/slide" Target="slides/slide11.xml"/><Relationship Id="rId23" Type="http://schemas.openxmlformats.org/officeDocument/2006/relationships/slide" Target="slides/slide12.xml"/><Relationship Id="rId24" Type="http://schemas.openxmlformats.org/officeDocument/2006/relationships/slide" Target="slides/slide13.xml"/><Relationship Id="rId25" Type="http://schemas.openxmlformats.org/officeDocument/2006/relationships/slide" Target="slides/slide14.xml"/><Relationship Id="rId26" Type="http://schemas.openxmlformats.org/officeDocument/2006/relationships/slide" Target="slides/slide15.xml"/><Relationship Id="rId27" Type="http://schemas.openxmlformats.org/officeDocument/2006/relationships/slide" Target="slides/slide16.xml"/><Relationship Id="rId28" Type="http://schemas.openxmlformats.org/officeDocument/2006/relationships/slide" Target="slides/slide17.xml"/><Relationship Id="rId2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slide" Target="slides/slide19.xml"/><Relationship Id="rId31" Type="http://schemas.openxmlformats.org/officeDocument/2006/relationships/slide" Target="slides/slide20.xml"/><Relationship Id="rId32" Type="http://schemas.openxmlformats.org/officeDocument/2006/relationships/slide" Target="slides/slide21.xml"/><Relationship Id="rId9" Type="http://schemas.openxmlformats.org/officeDocument/2006/relationships/slideMaster" Target="slideMasters/slideMaster9.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33" Type="http://schemas.openxmlformats.org/officeDocument/2006/relationships/slide" Target="slides/slide22.xml"/><Relationship Id="rId34" Type="http://schemas.openxmlformats.org/officeDocument/2006/relationships/printerSettings" Target="printerSettings/printerSettings1.bin"/><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 Target="slides/slide1.xml"/><Relationship Id="rId13" Type="http://schemas.openxmlformats.org/officeDocument/2006/relationships/slide" Target="slides/slide2.xml"/><Relationship Id="rId14" Type="http://schemas.openxmlformats.org/officeDocument/2006/relationships/slide" Target="slides/slide3.xml"/><Relationship Id="rId15" Type="http://schemas.openxmlformats.org/officeDocument/2006/relationships/slide" Target="slides/slide4.xml"/><Relationship Id="rId16" Type="http://schemas.openxmlformats.org/officeDocument/2006/relationships/slide" Target="slides/slide5.xml"/><Relationship Id="rId17" Type="http://schemas.openxmlformats.org/officeDocument/2006/relationships/slide" Target="slides/slide6.xml"/><Relationship Id="rId18" Type="http://schemas.openxmlformats.org/officeDocument/2006/relationships/slide" Target="slides/slide7.xml"/><Relationship Id="rId19" Type="http://schemas.openxmlformats.org/officeDocument/2006/relationships/slide" Target="slides/slide8.xml"/><Relationship Id="rId37" Type="http://schemas.openxmlformats.org/officeDocument/2006/relationships/theme" Target="theme/theme1.xml"/><Relationship Id="rId3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61482754"/>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08063820"/>
      </p:ext>
    </p:extLst>
  </p:cSld>
  <p:clrMapOvr>
    <a:masterClrMapping/>
  </p:clrMapOvr>
  <p:transition xmlns:p14="http://schemas.microsoft.com/office/powerpoint/2010/mai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084116991"/>
      </p:ext>
    </p:extLst>
  </p:cSld>
  <p:clrMapOvr>
    <a:masterClrMapping/>
  </p:clrMapOvr>
  <p:transition xmlns:p14="http://schemas.microsoft.com/office/powerpoint/2010/mai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16287027"/>
      </p:ext>
    </p:extLst>
  </p:cSld>
  <p:clrMapOvr>
    <a:masterClrMapping/>
  </p:clrMapOvr>
  <p:transition xmlns:p14="http://schemas.microsoft.com/office/powerpoint/2010/mai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84137855"/>
      </p:ext>
    </p:extLst>
  </p:cSld>
  <p:clrMapOvr>
    <a:masterClrMapping/>
  </p:clrMapOvr>
  <p:transition xmlns:p14="http://schemas.microsoft.com/office/powerpoint/2010/mai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948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83175075"/>
      </p:ext>
    </p:extLst>
  </p:cSld>
  <p:clrMapOvr>
    <a:masterClrMapping/>
  </p:clrMapOvr>
  <p:transition xmlns:p14="http://schemas.microsoft.com/office/powerpoint/2010/mai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41860150"/>
      </p:ext>
    </p:extLst>
  </p:cSld>
  <p:clrMapOvr>
    <a:masterClrMapping/>
  </p:clrMapOvr>
  <p:transition xmlns:p14="http://schemas.microsoft.com/office/powerpoint/2010/mai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73223764"/>
      </p:ext>
    </p:extLst>
  </p:cSld>
  <p:clrMapOvr>
    <a:masterClrMapping/>
  </p:clrMapOvr>
  <p:transition xmlns:p14="http://schemas.microsoft.com/office/powerpoint/2010/mai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86723199"/>
      </p:ext>
    </p:extLst>
  </p:cSld>
  <p:clrMapOvr>
    <a:masterClrMapping/>
  </p:clrMapOvr>
  <p:transition xmlns:p14="http://schemas.microsoft.com/office/powerpoint/2010/mai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523711"/>
      </p:ext>
    </p:extLst>
  </p:cSld>
  <p:clrMapOvr>
    <a:masterClrMapping/>
  </p:clrMapOvr>
  <p:transition xmlns:p14="http://schemas.microsoft.com/office/powerpoint/2010/mai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7998534"/>
      </p:ext>
    </p:extLst>
  </p:cSld>
  <p:clrMapOvr>
    <a:masterClrMapping/>
  </p:clrMapOvr>
  <p:transition xmlns:p14="http://schemas.microsoft.com/office/powerpoint/2010/mai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96392741"/>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6200" cy="726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638300"/>
            <a:ext cx="7696200" cy="726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16738016"/>
      </p:ext>
    </p:extLst>
  </p:cSld>
  <p:clrMapOvr>
    <a:masterClrMapping/>
  </p:clrMapOvr>
  <p:transition xmlns:p14="http://schemas.microsoft.com/office/powerpoint/2010/mai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46593082"/>
      </p:ext>
    </p:extLst>
  </p:cSld>
  <p:clrMapOvr>
    <a:masterClrMapping/>
  </p:clrMapOvr>
  <p:transition xmlns:p14="http://schemas.microsoft.com/office/powerpoint/2010/mai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665917753"/>
      </p:ext>
    </p:extLst>
  </p:cSld>
  <p:clrMapOvr>
    <a:masterClrMapping/>
  </p:clrMapOvr>
  <p:transition xmlns:p14="http://schemas.microsoft.com/office/powerpoint/2010/mai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95764055"/>
      </p:ext>
    </p:extLst>
  </p:cSld>
  <p:clrMapOvr>
    <a:masterClrMapping/>
  </p:clrMapOvr>
  <p:transition xmlns:p14="http://schemas.microsoft.com/office/powerpoint/2010/mai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031666432"/>
      </p:ext>
    </p:extLst>
  </p:cSld>
  <p:clrMapOvr>
    <a:masterClrMapping/>
  </p:clrMapOvr>
  <p:transition xmlns:p14="http://schemas.microsoft.com/office/powerpoint/2010/mai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827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751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843040"/>
      </p:ext>
    </p:extLst>
  </p:cSld>
  <p:clrMapOvr>
    <a:masterClrMapping/>
  </p:clrMapOvr>
  <p:transition xmlns:p14="http://schemas.microsoft.com/office/powerpoint/2010/mai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88220570"/>
      </p:ext>
    </p:extLst>
  </p:cSld>
  <p:clrMapOvr>
    <a:masterClrMapping/>
  </p:clrMapOvr>
  <p:transition xmlns:p14="http://schemas.microsoft.com/office/powerpoint/2010/mai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97542255"/>
      </p:ext>
    </p:extLst>
  </p:cSld>
  <p:clrMapOvr>
    <a:masterClrMapping/>
  </p:clrMapOvr>
  <p:transition xmlns:p14="http://schemas.microsoft.com/office/powerpoint/2010/mai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3760498"/>
      </p:ext>
    </p:extLst>
  </p:cSld>
  <p:clrMapOvr>
    <a:masterClrMapping/>
  </p:clrMapOvr>
  <p:transition xmlns:p14="http://schemas.microsoft.com/office/powerpoint/2010/mai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311760"/>
      </p:ext>
    </p:extLst>
  </p:cSld>
  <p:clrMapOvr>
    <a:masterClrMapping/>
  </p:clrMapOvr>
  <p:transition xmlns:p14="http://schemas.microsoft.com/office/powerpoint/2010/mai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16843671"/>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473334335"/>
      </p:ext>
    </p:extLst>
  </p:cSld>
  <p:clrMapOvr>
    <a:masterClrMapping/>
  </p:clrMapOvr>
  <p:transition xmlns:p14="http://schemas.microsoft.com/office/powerpoint/2010/mai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93727120"/>
      </p:ext>
    </p:extLst>
  </p:cSld>
  <p:clrMapOvr>
    <a:masterClrMapping/>
  </p:clrMapOvr>
  <p:transition xmlns:p14="http://schemas.microsoft.com/office/powerpoint/2010/mai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99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99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10246719"/>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81018799"/>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52924488"/>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21629717"/>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111181"/>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26185082"/>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48620462"/>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60224252"/>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49756946"/>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43018943"/>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22821973"/>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32550066"/>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832086432"/>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84184304"/>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302766332"/>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4483537"/>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89592820"/>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41269206"/>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4400605"/>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643525433"/>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81357402"/>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21108088"/>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32137001"/>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83602303"/>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437353845"/>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98213144"/>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983580399"/>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58944880"/>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27835692"/>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06149706"/>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91548751"/>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9197070"/>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7704956"/>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06037988"/>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0916708"/>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8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8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02487894"/>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157477006"/>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15416002"/>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429247662"/>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07740966"/>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94819233"/>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79705618"/>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70646882"/>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32760134"/>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02635304"/>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04870669"/>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64494096"/>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41300"/>
            <a:ext cx="2925762" cy="8470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41300"/>
            <a:ext cx="8624888" cy="8470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21426951"/>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333793285"/>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51082605"/>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6345316"/>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27034103"/>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629881730"/>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30958022"/>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70912612"/>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1952548"/>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4986550"/>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98919753"/>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24082771"/>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54000"/>
            <a:ext cx="146685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54000"/>
            <a:ext cx="424815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13839642"/>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592326648"/>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46788754"/>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052244115"/>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37594973"/>
      </p:ext>
    </p:extLst>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63474540"/>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92432724"/>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672458203"/>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2306390"/>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56041025"/>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39905484"/>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37445918"/>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06597521"/>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279108089"/>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38266318"/>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77080778"/>
      </p:ext>
    </p:extLst>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955776156"/>
      </p:ext>
    </p:extLst>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700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53466532"/>
      </p:ext>
    </p:extLst>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67796389"/>
      </p:ext>
    </p:extLst>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430995635"/>
      </p:ext>
    </p:extLst>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71775571"/>
      </p:ext>
    </p:extLst>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64093142"/>
      </p:ext>
    </p:extLst>
  </p:cSld>
  <p:clrMapOvr>
    <a:masterClrMapping/>
  </p:clrMapOvr>
  <p:transition xmlns:p14="http://schemas.microsoft.com/office/powerpoint/2010/mai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03234734"/>
      </p:ext>
    </p:extLst>
  </p:cSld>
  <p:clrMapOvr>
    <a:masterClrMapping/>
  </p:clrMapOvr>
  <p:transition xmlns:p14="http://schemas.microsoft.com/office/powerpoint/2010/mai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78147134"/>
      </p:ext>
    </p:extLst>
  </p:cSld>
  <p:clrMapOvr>
    <a:masterClrMapping/>
  </p:clrMapOvr>
  <p:transition xmlns:p14="http://schemas.microsoft.com/office/powerpoint/2010/mai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6137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613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78380238"/>
      </p:ext>
    </p:extLst>
  </p:cSld>
  <p:clrMapOvr>
    <a:masterClrMapping/>
  </p:clrMapOvr>
  <p:transition xmlns:p14="http://schemas.microsoft.com/office/powerpoint/2010/mai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76573952"/>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71584316"/>
      </p:ext>
    </p:extLst>
  </p:cSld>
  <p:clrMapOvr>
    <a:masterClrMapping/>
  </p:clrMapOvr>
  <p:transition xmlns:p14="http://schemas.microsoft.com/office/powerpoint/2010/mai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14349533"/>
      </p:ext>
    </p:extLst>
  </p:cSld>
  <p:clrMapOvr>
    <a:masterClrMapping/>
  </p:clrMapOvr>
  <p:transition xmlns:p14="http://schemas.microsoft.com/office/powerpoint/2010/mai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287694503"/>
      </p:ext>
    </p:extLst>
  </p:cSld>
  <p:clrMapOvr>
    <a:masterClrMapping/>
  </p:clrMapOvr>
  <p:transition xmlns:p14="http://schemas.microsoft.com/office/powerpoint/2010/mai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88975775"/>
      </p:ext>
    </p:extLst>
  </p:cSld>
  <p:clrMapOvr>
    <a:masterClrMapping/>
  </p:clrMapOvr>
  <p:transition xmlns:p14="http://schemas.microsoft.com/office/powerpoint/2010/mai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3867352"/>
      </p:ext>
    </p:extLst>
  </p:cSld>
  <p:clrMapOvr>
    <a:masterClrMapping/>
  </p:clrMapOvr>
  <p:transition xmlns:p14="http://schemas.microsoft.com/office/powerpoint/2010/mai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63482137"/>
      </p:ext>
    </p:extLst>
  </p:cSld>
  <p:clrMapOvr>
    <a:masterClrMapping/>
  </p:clrMapOvr>
  <p:transition xmlns:p14="http://schemas.microsoft.com/office/powerpoint/2010/mai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61325827"/>
      </p:ext>
    </p:extLst>
  </p:cSld>
  <p:clrMapOvr>
    <a:masterClrMapping/>
  </p:clrMapOvr>
  <p:transition xmlns:p14="http://schemas.microsoft.com/office/powerpoint/2010/mai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01381034"/>
      </p:ext>
    </p:extLst>
  </p:cSld>
  <p:clrMapOvr>
    <a:masterClrMapping/>
  </p:clrMapOvr>
  <p:transition xmlns:p14="http://schemas.microsoft.com/office/powerpoint/2010/mai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82158670"/>
      </p:ext>
    </p:extLst>
  </p:cSld>
  <p:clrMapOvr>
    <a:masterClrMapping/>
  </p:clrMapOvr>
  <p:transition xmlns:p14="http://schemas.microsoft.com/office/powerpoint/2010/mai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67338194"/>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73743282"/>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0.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1.xml"/><Relationship Id="rId12" Type="http://schemas.openxmlformats.org/officeDocument/2006/relationships/theme" Target="../theme/theme11.xml"/><Relationship Id="rId1" Type="http://schemas.openxmlformats.org/officeDocument/2006/relationships/slideLayout" Target="../slideLayouts/slideLayout111.xml"/><Relationship Id="rId2" Type="http://schemas.openxmlformats.org/officeDocument/2006/relationships/slideLayout" Target="../slideLayouts/slideLayout112.xml"/><Relationship Id="rId3" Type="http://schemas.openxmlformats.org/officeDocument/2006/relationships/slideLayout" Target="../slideLayouts/slideLayout113.xml"/><Relationship Id="rId4" Type="http://schemas.openxmlformats.org/officeDocument/2006/relationships/slideLayout" Target="../slideLayouts/slideLayout114.xml"/><Relationship Id="rId5" Type="http://schemas.openxmlformats.org/officeDocument/2006/relationships/slideLayout" Target="../slideLayouts/slideLayout115.xml"/><Relationship Id="rId6" Type="http://schemas.openxmlformats.org/officeDocument/2006/relationships/slideLayout" Target="../slideLayouts/slideLayout116.xml"/><Relationship Id="rId7" Type="http://schemas.openxmlformats.org/officeDocument/2006/relationships/slideLayout" Target="../slideLayouts/slideLayout117.xml"/><Relationship Id="rId8" Type="http://schemas.openxmlformats.org/officeDocument/2006/relationships/slideLayout" Target="../slideLayouts/slideLayout118.xml"/><Relationship Id="rId9" Type="http://schemas.openxmlformats.org/officeDocument/2006/relationships/slideLayout" Target="../slideLayouts/slideLayout119.xml"/><Relationship Id="rId10"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ChangeArrowheads="1"/>
          </p:cNvSpPr>
          <p:nvPr>
            <p:ph type="body" idx="1"/>
          </p:nvPr>
        </p:nvSpPr>
        <p:spPr bwMode="auto">
          <a:xfrm>
            <a:off x="1270000" y="5029200"/>
            <a:ext cx="10464800" cy="387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1026" name="Rectangle 2"/>
          <p:cNvSpPr>
            <a:spLocks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027" name="Rectangle 3"/>
          <p:cNvSpPr>
            <a:spLocks/>
          </p:cNvSpPr>
          <p:nvPr/>
        </p:nvSpPr>
        <p:spPr bwMode="auto">
          <a:xfrm>
            <a:off x="1293813" y="8985250"/>
            <a:ext cx="384016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1800">
                <a:solidFill>
                  <a:schemeClr val="tx1"/>
                </a:solidFill>
                <a:ea typeface="ＭＳ Ｐゴシック" charset="0"/>
                <a:cs typeface="Helvetica" charset="0"/>
              </a:rPr>
              <a:t>© 2014 Carl Lund, all rights reserved</a:t>
            </a:r>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ransition xmlns:p14="http://schemas.microsoft.com/office/powerpoint/2010/main"/>
  <p:txStyles>
    <p:titleStyle>
      <a:lvl1pPr algn="ctr" rtl="0" fontAlgn="base">
        <a:spcBef>
          <a:spcPct val="0"/>
        </a:spcBef>
        <a:spcAft>
          <a:spcPct val="0"/>
        </a:spcAft>
        <a:defRPr sz="3600" b="1">
          <a:solidFill>
            <a:schemeClr val="tx1"/>
          </a:solidFill>
          <a:latin typeface="+mj-lt"/>
          <a:ea typeface="+mj-ea"/>
          <a:cs typeface="+mj-cs"/>
          <a:sym typeface="Helvetica" charset="0"/>
        </a:defRPr>
      </a:lvl1pPr>
      <a:lvl2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2pPr>
      <a:lvl3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3pPr>
      <a:lvl4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4pPr>
      <a:lvl5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5pPr>
      <a:lvl6pPr marL="4572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6pPr>
      <a:lvl7pPr marL="9144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7pPr>
      <a:lvl8pPr marL="13716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8pPr>
      <a:lvl9pPr marL="18288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9pPr>
    </p:titleStyle>
    <p:bodyStyle>
      <a:lvl1pPr algn="ctr" rtl="0" fontAlgn="base">
        <a:spcBef>
          <a:spcPct val="0"/>
        </a:spcBef>
        <a:spcAft>
          <a:spcPct val="0"/>
        </a:spcAft>
        <a:defRPr sz="2400" b="1">
          <a:solidFill>
            <a:schemeClr val="tx1"/>
          </a:solidFill>
          <a:latin typeface="+mn-lt"/>
          <a:ea typeface="+mn-ea"/>
          <a:cs typeface="+mn-cs"/>
          <a:sym typeface="Helvetica" charset="0"/>
        </a:defRPr>
      </a:lvl1pPr>
      <a:lvl2pPr algn="ctr" rtl="0" fontAlgn="base">
        <a:spcBef>
          <a:spcPct val="0"/>
        </a:spcBef>
        <a:spcAft>
          <a:spcPct val="0"/>
        </a:spcAft>
        <a:defRPr sz="2400" b="1">
          <a:solidFill>
            <a:schemeClr val="tx1"/>
          </a:solidFill>
          <a:latin typeface="+mn-lt"/>
          <a:ea typeface="+mn-ea"/>
          <a:cs typeface="+mn-cs"/>
          <a:sym typeface="Helvetica" charset="0"/>
        </a:defRPr>
      </a:lvl2pPr>
      <a:lvl3pPr algn="ctr" rtl="0" fontAlgn="base">
        <a:spcBef>
          <a:spcPct val="0"/>
        </a:spcBef>
        <a:spcAft>
          <a:spcPct val="0"/>
        </a:spcAft>
        <a:defRPr sz="2400" b="1">
          <a:solidFill>
            <a:schemeClr val="tx1"/>
          </a:solidFill>
          <a:latin typeface="+mn-lt"/>
          <a:ea typeface="+mn-ea"/>
          <a:cs typeface="+mn-cs"/>
          <a:sym typeface="Helvetica" charset="0"/>
        </a:defRPr>
      </a:lvl3pPr>
      <a:lvl4pPr algn="ctr" rtl="0" fontAlgn="base">
        <a:spcBef>
          <a:spcPct val="0"/>
        </a:spcBef>
        <a:spcAft>
          <a:spcPct val="0"/>
        </a:spcAft>
        <a:defRPr sz="2400" b="1">
          <a:solidFill>
            <a:schemeClr val="tx1"/>
          </a:solidFill>
          <a:latin typeface="+mn-lt"/>
          <a:ea typeface="+mn-ea"/>
          <a:cs typeface="+mn-cs"/>
          <a:sym typeface="Helvetica" charset="0"/>
        </a:defRPr>
      </a:lvl4pPr>
      <a:lvl5pPr algn="ctr" rtl="0" fontAlgn="base">
        <a:spcBef>
          <a:spcPct val="0"/>
        </a:spcBef>
        <a:spcAft>
          <a:spcPct val="0"/>
        </a:spcAft>
        <a:defRPr sz="2400" b="1">
          <a:solidFill>
            <a:schemeClr val="tx1"/>
          </a:solidFill>
          <a:latin typeface="+mn-lt"/>
          <a:ea typeface="+mn-ea"/>
          <a:cs typeface="+mn-cs"/>
          <a:sym typeface="Helvetica" charset="0"/>
        </a:defRPr>
      </a:lvl5pPr>
      <a:lvl6pPr marL="457200" algn="ctr" rtl="0" fontAlgn="base">
        <a:spcBef>
          <a:spcPct val="0"/>
        </a:spcBef>
        <a:spcAft>
          <a:spcPct val="0"/>
        </a:spcAft>
        <a:defRPr sz="2400" b="1">
          <a:solidFill>
            <a:schemeClr val="tx1"/>
          </a:solidFill>
          <a:latin typeface="+mn-lt"/>
          <a:ea typeface="+mn-ea"/>
          <a:cs typeface="+mn-cs"/>
          <a:sym typeface="Helvetica" charset="0"/>
        </a:defRPr>
      </a:lvl6pPr>
      <a:lvl7pPr marL="914400" algn="ctr" rtl="0" fontAlgn="base">
        <a:spcBef>
          <a:spcPct val="0"/>
        </a:spcBef>
        <a:spcAft>
          <a:spcPct val="0"/>
        </a:spcAft>
        <a:defRPr sz="2400" b="1">
          <a:solidFill>
            <a:schemeClr val="tx1"/>
          </a:solidFill>
          <a:latin typeface="+mn-lt"/>
          <a:ea typeface="+mn-ea"/>
          <a:cs typeface="+mn-cs"/>
          <a:sym typeface="Helvetica" charset="0"/>
        </a:defRPr>
      </a:lvl7pPr>
      <a:lvl8pPr marL="1371600" algn="ctr" rtl="0" fontAlgn="base">
        <a:spcBef>
          <a:spcPct val="0"/>
        </a:spcBef>
        <a:spcAft>
          <a:spcPct val="0"/>
        </a:spcAft>
        <a:defRPr sz="2400" b="1">
          <a:solidFill>
            <a:schemeClr val="tx1"/>
          </a:solidFill>
          <a:latin typeface="+mn-lt"/>
          <a:ea typeface="+mn-ea"/>
          <a:cs typeface="+mn-cs"/>
          <a:sym typeface="Helvetica" charset="0"/>
        </a:defRPr>
      </a:lvl8pPr>
      <a:lvl9pPr marL="1828800" algn="ctr" rtl="0" fontAlgn="base">
        <a:spcBef>
          <a:spcPct val="0"/>
        </a:spcBef>
        <a:spcAft>
          <a:spcPct val="0"/>
        </a:spcAft>
        <a:defRPr sz="2400" b="1">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1"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0242" name="Rectangle 2"/>
          <p:cNvSpPr>
            <a:spLocks noChangeArrowheads="1"/>
          </p:cNvSpPr>
          <p:nvPr>
            <p:ph type="body" idx="1"/>
          </p:nvPr>
        </p:nvSpPr>
        <p:spPr bwMode="auto">
          <a:xfrm>
            <a:off x="65024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1266" name="Rectangle 2"/>
          <p:cNvSpPr>
            <a:spLocks noChangeArrowheads="1"/>
          </p:cNvSpPr>
          <p:nvPr>
            <p:ph type="body" idx="1"/>
          </p:nvPr>
        </p:nvSpPr>
        <p:spPr bwMode="auto">
          <a:xfrm>
            <a:off x="1282700" y="16510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ChangeArrowheads="1"/>
          </p:cNvSpPr>
          <p:nvPr>
            <p:ph type="body" idx="1"/>
          </p:nvPr>
        </p:nvSpPr>
        <p:spPr bwMode="auto">
          <a:xfrm>
            <a:off x="1270000" y="1612900"/>
            <a:ext cx="104648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2050"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3074" name="Rectangle 2"/>
          <p:cNvSpPr>
            <a:spLocks noChangeArrowheads="1"/>
          </p:cNvSpPr>
          <p:nvPr>
            <p:ph type="body" idx="1"/>
          </p:nvPr>
        </p:nvSpPr>
        <p:spPr bwMode="auto">
          <a:xfrm>
            <a:off x="12700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noChangeArrowheads="1"/>
          </p:cNvSpPr>
          <p:nvPr>
            <p:ph type="body" idx="1"/>
          </p:nvPr>
        </p:nvSpPr>
        <p:spPr bwMode="auto">
          <a:xfrm>
            <a:off x="1270000" y="1651000"/>
            <a:ext cx="10464800" cy="728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4098"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Rectangle 1"/>
          <p:cNvSpPr>
            <a:spLocks noChangeArrowheads="1"/>
          </p:cNvSpPr>
          <p:nvPr>
            <p:ph type="title"/>
          </p:nvPr>
        </p:nvSpPr>
        <p:spPr bwMode="auto">
          <a:xfrm>
            <a:off x="1270000" y="2413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noChangeArrowheads="1"/>
          </p:cNvSpPr>
          <p:nvPr>
            <p:ph type="body" idx="1"/>
          </p:nvPr>
        </p:nvSpPr>
        <p:spPr bwMode="auto">
          <a:xfrm>
            <a:off x="635000" y="1612900"/>
            <a:ext cx="5867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6146" name="Rectangle 2"/>
          <p:cNvSpPr>
            <a:spLocks noChangeArrowheads="1"/>
          </p:cNvSpPr>
          <p:nvPr>
            <p:ph type="title"/>
          </p:nvPr>
        </p:nvSpPr>
        <p:spPr bwMode="auto">
          <a:xfrm>
            <a:off x="635000" y="254000"/>
            <a:ext cx="58674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2400">
          <a:solidFill>
            <a:schemeClr val="tx1"/>
          </a:solidFill>
          <a:latin typeface="+mn-lt"/>
          <a:ea typeface="+mn-ea"/>
          <a:cs typeface="+mn-cs"/>
          <a:sym typeface="Helvetica" charset="0"/>
        </a:defRPr>
      </a:lvl1pPr>
      <a:lvl2pPr algn="ctr" rtl="0" fontAlgn="base">
        <a:spcBef>
          <a:spcPct val="0"/>
        </a:spcBef>
        <a:spcAft>
          <a:spcPct val="0"/>
        </a:spcAft>
        <a:defRPr>
          <a:solidFill>
            <a:schemeClr val="tx1"/>
          </a:solidFill>
          <a:latin typeface="+mn-lt"/>
          <a:ea typeface="+mn-ea"/>
          <a:cs typeface="+mn-cs"/>
          <a:sym typeface="Helvetica" charset="0"/>
        </a:defRPr>
      </a:lvl2pPr>
      <a:lvl3pPr algn="ctr" rtl="0" fontAlgn="base">
        <a:spcBef>
          <a:spcPct val="0"/>
        </a:spcBef>
        <a:spcAft>
          <a:spcPct val="0"/>
        </a:spcAft>
        <a:defRPr>
          <a:solidFill>
            <a:schemeClr val="tx1"/>
          </a:solidFill>
          <a:latin typeface="+mn-lt"/>
          <a:ea typeface="+mn-ea"/>
          <a:cs typeface="+mn-cs"/>
          <a:sym typeface="Helvetica" charset="0"/>
        </a:defRPr>
      </a:lvl3pPr>
      <a:lvl4pPr algn="ctr" rtl="0" fontAlgn="base">
        <a:spcBef>
          <a:spcPct val="0"/>
        </a:spcBef>
        <a:spcAft>
          <a:spcPct val="0"/>
        </a:spcAft>
        <a:defRPr>
          <a:solidFill>
            <a:schemeClr val="tx1"/>
          </a:solidFill>
          <a:latin typeface="+mn-lt"/>
          <a:ea typeface="+mn-ea"/>
          <a:cs typeface="+mn-cs"/>
          <a:sym typeface="Helvetica" charset="0"/>
        </a:defRPr>
      </a:lvl4pPr>
      <a:lvl5pPr algn="ctr" rtl="0" fontAlgn="base">
        <a:spcBef>
          <a:spcPct val="0"/>
        </a:spcBef>
        <a:spcAft>
          <a:spcPct val="0"/>
        </a:spcAft>
        <a:defRPr>
          <a:solidFill>
            <a:schemeClr val="tx1"/>
          </a:solidFill>
          <a:latin typeface="+mn-lt"/>
          <a:ea typeface="+mn-ea"/>
          <a:cs typeface="+mn-cs"/>
          <a:sym typeface="Helvetica" charset="0"/>
        </a:defRPr>
      </a:lvl5pPr>
      <a:lvl6pPr marL="457200" algn="ctr" rtl="0" fontAlgn="base">
        <a:spcBef>
          <a:spcPct val="0"/>
        </a:spcBef>
        <a:spcAft>
          <a:spcPct val="0"/>
        </a:spcAft>
        <a:defRPr>
          <a:solidFill>
            <a:schemeClr val="tx1"/>
          </a:solidFill>
          <a:latin typeface="+mn-lt"/>
          <a:ea typeface="+mn-ea"/>
          <a:cs typeface="+mn-cs"/>
          <a:sym typeface="Helvetica" charset="0"/>
        </a:defRPr>
      </a:lvl6pPr>
      <a:lvl7pPr marL="914400" algn="ctr" rtl="0" fontAlgn="base">
        <a:spcBef>
          <a:spcPct val="0"/>
        </a:spcBef>
        <a:spcAft>
          <a:spcPct val="0"/>
        </a:spcAft>
        <a:defRPr>
          <a:solidFill>
            <a:schemeClr val="tx1"/>
          </a:solidFill>
          <a:latin typeface="+mn-lt"/>
          <a:ea typeface="+mn-ea"/>
          <a:cs typeface="+mn-cs"/>
          <a:sym typeface="Helvetica" charset="0"/>
        </a:defRPr>
      </a:lvl7pPr>
      <a:lvl8pPr marL="1371600" algn="ctr" rtl="0" fontAlgn="base">
        <a:spcBef>
          <a:spcPct val="0"/>
        </a:spcBef>
        <a:spcAft>
          <a:spcPct val="0"/>
        </a:spcAft>
        <a:defRPr>
          <a:solidFill>
            <a:schemeClr val="tx1"/>
          </a:solidFill>
          <a:latin typeface="+mn-lt"/>
          <a:ea typeface="+mn-ea"/>
          <a:cs typeface="+mn-cs"/>
          <a:sym typeface="Helvetica" charset="0"/>
        </a:defRPr>
      </a:lvl8pPr>
      <a:lvl9pPr marL="1828800" algn="ctr" rtl="0" fontAlgn="base">
        <a:spcBef>
          <a:spcPct val="0"/>
        </a:spcBef>
        <a:spcAft>
          <a:spcPct val="0"/>
        </a:spcAft>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ChangeArrowheads="1"/>
          </p:cNvSpPr>
          <p:nvPr>
            <p:ph type="body" idx="1"/>
          </p:nvPr>
        </p:nvSpPr>
        <p:spPr bwMode="auto">
          <a:xfrm>
            <a:off x="1270000" y="431800"/>
            <a:ext cx="10464800" cy="857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noChangeArrowheads="1"/>
          </p:cNvSpPr>
          <p:nvPr>
            <p:ph type="title"/>
          </p:nvPr>
        </p:nvSpPr>
        <p:spPr bwMode="auto">
          <a:xfrm>
            <a:off x="1270000" y="77978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1.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1.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ChangeArrowheads="1"/>
          </p:cNvSpPr>
          <p:nvPr>
            <p:ph type="title"/>
          </p:nvPr>
        </p:nvSpPr>
        <p:spPr>
          <a:ln/>
        </p:spPr>
        <p:txBody>
          <a:bodyPr/>
          <a:lstStyle/>
          <a:p>
            <a:r>
              <a:rPr lang="en-US"/>
              <a:t>A First Course on Kinetics and Reaction Engineering</a:t>
            </a:r>
          </a:p>
        </p:txBody>
      </p:sp>
      <p:sp>
        <p:nvSpPr>
          <p:cNvPr id="12290" name="Rectangle 2"/>
          <p:cNvSpPr>
            <a:spLocks noChangeArrowheads="1"/>
          </p:cNvSpPr>
          <p:nvPr>
            <p:ph type="body" idx="1"/>
          </p:nvPr>
        </p:nvSpPr>
        <p:spPr>
          <a:ln/>
        </p:spPr>
        <p:txBody>
          <a:bodyPr/>
          <a:lstStyle/>
          <a:p>
            <a:r>
              <a:rPr lang="en-US"/>
              <a:t>Class 25</a:t>
            </a:r>
          </a:p>
        </p:txBody>
      </p:sp>
    </p:spTree>
  </p:cSld>
  <p:clrMapOvr>
    <a:masterClrMapping/>
  </p:clrMapOvr>
  <p:transition xmlns:p14="http://schemas.microsoft.com/office/powerpoint/2010/mai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ph type="title"/>
          </p:nvPr>
        </p:nvSpPr>
        <p:spPr>
          <a:ln/>
        </p:spPr>
        <p:txBody>
          <a:bodyPr/>
          <a:lstStyle/>
          <a:p>
            <a:r>
              <a:rPr lang="en-US"/>
              <a:t>Adiabatic Exothermic Analysis</a:t>
            </a:r>
          </a:p>
        </p:txBody>
      </p:sp>
      <p:sp>
        <p:nvSpPr>
          <p:cNvPr id="21506" name="Rectangle 2"/>
          <p:cNvSpPr>
            <a:spLocks noChangeArrowheads="1"/>
          </p:cNvSpPr>
          <p:nvPr>
            <p:ph type="body" idx="1"/>
          </p:nvPr>
        </p:nvSpPr>
        <p:spPr>
          <a:ln/>
        </p:spPr>
        <p:txBody>
          <a:bodyPr/>
          <a:lstStyle/>
          <a:p>
            <a:r>
              <a:rPr lang="en-US"/>
              <a:t>Competing effects</a:t>
            </a:r>
          </a:p>
          <a:p>
            <a:pPr marL="762000" lvl="1"/>
            <a:r>
              <a:rPr lang="en-US"/>
              <a:t>As conversion increases with space time</a:t>
            </a:r>
          </a:p>
          <a:p>
            <a:pPr marL="1206500" lvl="2"/>
            <a:r>
              <a:rPr lang="en-US"/>
              <a:t>reactant concentration decreases tending to decrease rate</a:t>
            </a:r>
          </a:p>
          <a:p>
            <a:pPr marL="1206500" lvl="2"/>
            <a:r>
              <a:rPr lang="en-US"/>
              <a:t>temperature increases tending to increase rate</a:t>
            </a:r>
          </a:p>
          <a:p>
            <a:pPr marL="762000" lvl="1"/>
            <a:r>
              <a:rPr lang="en-US"/>
              <a:t>Initially expect temperature effect to predominate leading to concave upward shape</a:t>
            </a:r>
          </a:p>
          <a:p>
            <a:pPr marL="762000" lvl="1"/>
            <a:r>
              <a:rPr lang="en-US"/>
              <a:t>Eventually concentration must predominate</a:t>
            </a:r>
          </a:p>
          <a:p>
            <a:pPr marL="1206500" lvl="2"/>
            <a:r>
              <a:rPr lang="en-US"/>
              <a:t>Inflection at point where two effects become equal</a:t>
            </a:r>
          </a:p>
          <a:p>
            <a:pPr marL="1206500" lvl="2"/>
            <a:r>
              <a:rPr lang="en-US"/>
              <a:t>Concave down beyond that point</a:t>
            </a:r>
          </a:p>
          <a:p>
            <a:r>
              <a:rPr lang="en-US"/>
              <a:t>Adiabatic exothermic system always above other curves</a:t>
            </a:r>
          </a:p>
        </p:txBody>
      </p:sp>
      <p:pic>
        <p:nvPicPr>
          <p:cNvPr id="2150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50100" y="2400300"/>
            <a:ext cx="51181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Oval 1"/>
          <p:cNvSpPr>
            <a:spLocks/>
          </p:cNvSpPr>
          <p:nvPr/>
        </p:nvSpPr>
        <p:spPr bwMode="auto">
          <a:xfrm>
            <a:off x="4572000" y="1498600"/>
            <a:ext cx="203200" cy="633413"/>
          </a:xfrm>
          <a:prstGeom prst="ellipse">
            <a:avLst/>
          </a:prstGeom>
          <a:solidFill>
            <a:schemeClr val="accent1"/>
          </a:solidFill>
          <a:ln w="12700" cap="flat">
            <a:solidFill>
              <a:schemeClr val="tx1"/>
            </a:solidFill>
            <a:prstDash val="solid"/>
            <a:round/>
            <a:headEnd type="none" w="med" len="med"/>
            <a:tailEnd type="none" w="med" len="med"/>
          </a:ln>
        </p:spPr>
        <p:txBody>
          <a:bodyPr lIns="0" tIns="0" rIns="0" bIns="0"/>
          <a:lstStyle/>
          <a:p>
            <a:endParaRPr lang="en-US"/>
          </a:p>
        </p:txBody>
      </p:sp>
      <p:sp>
        <p:nvSpPr>
          <p:cNvPr id="22530" name="Rectangle 2"/>
          <p:cNvSpPr>
            <a:spLocks/>
          </p:cNvSpPr>
          <p:nvPr/>
        </p:nvSpPr>
        <p:spPr bwMode="auto">
          <a:xfrm>
            <a:off x="4330700" y="1498600"/>
            <a:ext cx="330200" cy="635000"/>
          </a:xfrm>
          <a:prstGeom prst="rect">
            <a:avLst/>
          </a:prstGeom>
          <a:solidFill>
            <a:schemeClr val="accent1"/>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2531" name="Oval 3"/>
          <p:cNvSpPr>
            <a:spLocks/>
          </p:cNvSpPr>
          <p:nvPr/>
        </p:nvSpPr>
        <p:spPr bwMode="auto">
          <a:xfrm>
            <a:off x="4254500" y="1498600"/>
            <a:ext cx="203200" cy="633413"/>
          </a:xfrm>
          <a:prstGeom prst="ellipse">
            <a:avLst/>
          </a:prstGeom>
          <a:solidFill>
            <a:schemeClr val="accent1"/>
          </a:solidFill>
          <a:ln w="12700" cap="flat">
            <a:solidFill>
              <a:schemeClr val="tx1"/>
            </a:solidFill>
            <a:prstDash val="solid"/>
            <a:round/>
            <a:headEnd type="none" w="med" len="med"/>
            <a:tailEnd type="none" w="med" len="med"/>
          </a:ln>
        </p:spPr>
        <p:txBody>
          <a:bodyPr lIns="0" tIns="0" rIns="0" bIns="0"/>
          <a:lstStyle/>
          <a:p>
            <a:endParaRPr lang="en-US"/>
          </a:p>
        </p:txBody>
      </p:sp>
      <p:sp>
        <p:nvSpPr>
          <p:cNvPr id="22532" name="Oval 4"/>
          <p:cNvSpPr>
            <a:spLocks/>
          </p:cNvSpPr>
          <p:nvPr/>
        </p:nvSpPr>
        <p:spPr bwMode="auto">
          <a:xfrm>
            <a:off x="4254500" y="1498600"/>
            <a:ext cx="203200" cy="633413"/>
          </a:xfrm>
          <a:prstGeom prst="ellipse">
            <a:avLst/>
          </a:prstGeom>
          <a:solidFill>
            <a:srgbClr val="008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2533" name="Rectangle 5"/>
          <p:cNvSpPr>
            <a:spLocks/>
          </p:cNvSpPr>
          <p:nvPr/>
        </p:nvSpPr>
        <p:spPr bwMode="auto">
          <a:xfrm>
            <a:off x="4013200" y="1498600"/>
            <a:ext cx="330200" cy="635000"/>
          </a:xfrm>
          <a:prstGeom prst="rect">
            <a:avLst/>
          </a:prstGeom>
          <a:solidFill>
            <a:srgbClr val="0080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2534" name="Oval 6"/>
          <p:cNvSpPr>
            <a:spLocks/>
          </p:cNvSpPr>
          <p:nvPr/>
        </p:nvSpPr>
        <p:spPr bwMode="auto">
          <a:xfrm>
            <a:off x="3937000" y="1498600"/>
            <a:ext cx="203200" cy="633413"/>
          </a:xfrm>
          <a:prstGeom prst="ellipse">
            <a:avLst/>
          </a:prstGeom>
          <a:solidFill>
            <a:srgbClr val="008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2535" name="Rectangle 7"/>
          <p:cNvSpPr>
            <a:spLocks noChangeArrowheads="1"/>
          </p:cNvSpPr>
          <p:nvPr>
            <p:ph type="title"/>
          </p:nvPr>
        </p:nvSpPr>
        <p:spPr>
          <a:ln/>
        </p:spPr>
        <p:txBody>
          <a:bodyPr/>
          <a:lstStyle/>
          <a:p>
            <a:r>
              <a:rPr lang="en-US"/>
              <a:t>Activity 25.2</a:t>
            </a:r>
          </a:p>
        </p:txBody>
      </p:sp>
      <p:sp>
        <p:nvSpPr>
          <p:cNvPr id="22536" name="Rectangle 8"/>
          <p:cNvSpPr>
            <a:spLocks noChangeArrowheads="1"/>
          </p:cNvSpPr>
          <p:nvPr>
            <p:ph type="body" idx="1"/>
          </p:nvPr>
        </p:nvSpPr>
        <p:spPr>
          <a:xfrm>
            <a:off x="1270000" y="2489200"/>
            <a:ext cx="10464800" cy="6426200"/>
          </a:xfrm>
          <a:ln/>
        </p:spPr>
        <p:txBody>
          <a:bodyPr/>
          <a:lstStyle/>
          <a:p>
            <a:r>
              <a:rPr lang="en-US"/>
              <a:t>The objectives of this activity are</a:t>
            </a:r>
          </a:p>
          <a:p>
            <a:pPr marL="762000" lvl="1"/>
            <a:r>
              <a:rPr lang="en-US"/>
              <a:t>Identify two different types of transient responses to a step change in a PFR operating parameter</a:t>
            </a:r>
          </a:p>
          <a:p>
            <a:pPr marL="762000" lvl="1"/>
            <a:r>
              <a:rPr lang="en-US"/>
              <a:t>Understand what feature of the step change leads to each type of transient response</a:t>
            </a:r>
          </a:p>
          <a:p>
            <a:pPr marL="762000" lvl="1"/>
            <a:r>
              <a:rPr lang="en-US"/>
              <a:t>Examine the duration of the response of a PFR to a step change in one of its operating parameters</a:t>
            </a:r>
          </a:p>
          <a:p>
            <a:r>
              <a:rPr lang="en-US"/>
              <a:t>We will use the PFR shown above in a series of thought experiments to qualitatively probe the transient response of a PFR to a set of step changes in operating parameters</a:t>
            </a:r>
          </a:p>
          <a:p>
            <a:pPr marL="762000" lvl="1"/>
            <a:r>
              <a:rPr lang="en-US"/>
              <a:t>At the instant shown, the step change has just occurred</a:t>
            </a:r>
          </a:p>
          <a:p>
            <a:pPr marL="762000" lvl="1"/>
            <a:r>
              <a:rPr lang="en-US"/>
              <a:t>The green and blue fluid elements are both inside the reactor</a:t>
            </a:r>
          </a:p>
          <a:p>
            <a:pPr marL="1206500" lvl="2"/>
            <a:r>
              <a:rPr lang="en-US"/>
              <a:t>The green fluid element is the last one to have entered before the step change</a:t>
            </a:r>
          </a:p>
          <a:p>
            <a:pPr marL="1206500" lvl="2"/>
            <a:r>
              <a:rPr lang="en-US"/>
              <a:t>The blue fluid element entered just before the green one</a:t>
            </a:r>
          </a:p>
          <a:p>
            <a:pPr marL="762000" lvl="1"/>
            <a:r>
              <a:rPr lang="en-US"/>
              <a:t>The red and yellow fluid element are both outside the reactor</a:t>
            </a:r>
          </a:p>
          <a:p>
            <a:pPr marL="1206500" lvl="2"/>
            <a:r>
              <a:rPr lang="en-US"/>
              <a:t>The yellow fluid element will be the first one to enter after the step change</a:t>
            </a:r>
          </a:p>
          <a:p>
            <a:pPr marL="1206500" lvl="2"/>
            <a:r>
              <a:rPr lang="en-US"/>
              <a:t>The red fluid element will enter right after the yellow one</a:t>
            </a:r>
          </a:p>
        </p:txBody>
      </p:sp>
      <p:grpSp>
        <p:nvGrpSpPr>
          <p:cNvPr id="22539" name="Group 11"/>
          <p:cNvGrpSpPr>
            <a:grpSpLocks/>
          </p:cNvGrpSpPr>
          <p:nvPr/>
        </p:nvGrpSpPr>
        <p:grpSpPr bwMode="auto">
          <a:xfrm>
            <a:off x="3597275" y="1481138"/>
            <a:ext cx="203200" cy="660400"/>
            <a:chOff x="0" y="0"/>
            <a:chExt cx="128" cy="416"/>
          </a:xfrm>
        </p:grpSpPr>
        <p:sp>
          <p:nvSpPr>
            <p:cNvPr id="22537" name="Oval 9"/>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2538" name="Rectangle 10"/>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grpSp>
        <p:nvGrpSpPr>
          <p:cNvPr id="22542" name="Group 14"/>
          <p:cNvGrpSpPr>
            <a:grpSpLocks/>
          </p:cNvGrpSpPr>
          <p:nvPr/>
        </p:nvGrpSpPr>
        <p:grpSpPr bwMode="auto">
          <a:xfrm>
            <a:off x="8829675" y="1481138"/>
            <a:ext cx="203200" cy="660400"/>
            <a:chOff x="0" y="0"/>
            <a:chExt cx="128" cy="416"/>
          </a:xfrm>
        </p:grpSpPr>
        <p:sp>
          <p:nvSpPr>
            <p:cNvPr id="22540" name="Oval 12"/>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2541" name="Rectangle 13"/>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pic>
        <p:nvPicPr>
          <p:cNvPr id="22543" name="Picture 1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94263" y="1433513"/>
            <a:ext cx="431800" cy="671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FFFFFF"/>
                </a:solidFill>
                <a:miter lim="800000"/>
                <a:headEnd/>
                <a:tailEnd/>
              </a14:hiddenLine>
            </a:ext>
          </a:extLst>
        </p:spPr>
      </p:pic>
      <p:sp>
        <p:nvSpPr>
          <p:cNvPr id="22544" name="Rectangle 16"/>
          <p:cNvSpPr>
            <a:spLocks/>
          </p:cNvSpPr>
          <p:nvPr/>
        </p:nvSpPr>
        <p:spPr bwMode="auto">
          <a:xfrm>
            <a:off x="7645400" y="1511300"/>
            <a:ext cx="1270000" cy="609600"/>
          </a:xfrm>
          <a:prstGeom prst="rect">
            <a:avLst/>
          </a:pr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sp>
        <p:nvSpPr>
          <p:cNvPr id="22545" name="Oval 17"/>
          <p:cNvSpPr>
            <a:spLocks/>
          </p:cNvSpPr>
          <p:nvPr/>
        </p:nvSpPr>
        <p:spPr bwMode="auto">
          <a:xfrm>
            <a:off x="3941763" y="1495425"/>
            <a:ext cx="203200" cy="633413"/>
          </a:xfrm>
          <a:prstGeom prst="ellipse">
            <a:avLst/>
          </a:prstGeom>
          <a:solidFill>
            <a:srgbClr val="FFFF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2546" name="Rectangle 18"/>
          <p:cNvSpPr>
            <a:spLocks/>
          </p:cNvSpPr>
          <p:nvPr/>
        </p:nvSpPr>
        <p:spPr bwMode="auto">
          <a:xfrm>
            <a:off x="3695700" y="1495425"/>
            <a:ext cx="330200" cy="635000"/>
          </a:xfrm>
          <a:prstGeom prst="rect">
            <a:avLst/>
          </a:prstGeom>
          <a:solidFill>
            <a:srgbClr val="FFFF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2547" name="Oval 19"/>
          <p:cNvSpPr>
            <a:spLocks/>
          </p:cNvSpPr>
          <p:nvPr/>
        </p:nvSpPr>
        <p:spPr bwMode="auto">
          <a:xfrm>
            <a:off x="3617913" y="1495425"/>
            <a:ext cx="203200" cy="633413"/>
          </a:xfrm>
          <a:prstGeom prst="ellipse">
            <a:avLst/>
          </a:prstGeom>
          <a:solidFill>
            <a:srgbClr val="FFFF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2548" name="Oval 20"/>
          <p:cNvSpPr>
            <a:spLocks/>
          </p:cNvSpPr>
          <p:nvPr/>
        </p:nvSpPr>
        <p:spPr bwMode="auto">
          <a:xfrm>
            <a:off x="3632200" y="1498600"/>
            <a:ext cx="203200" cy="633413"/>
          </a:xfrm>
          <a:prstGeom prst="ellipse">
            <a:avLst/>
          </a:prstGeom>
          <a:solidFill>
            <a:srgbClr val="FF0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2549" name="Rectangle 21"/>
          <p:cNvSpPr>
            <a:spLocks/>
          </p:cNvSpPr>
          <p:nvPr/>
        </p:nvSpPr>
        <p:spPr bwMode="auto">
          <a:xfrm>
            <a:off x="3390900" y="1498600"/>
            <a:ext cx="330200" cy="635000"/>
          </a:xfrm>
          <a:prstGeom prst="rect">
            <a:avLst/>
          </a:prstGeom>
          <a:solidFill>
            <a:srgbClr val="FF00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2550" name="Oval 22"/>
          <p:cNvSpPr>
            <a:spLocks/>
          </p:cNvSpPr>
          <p:nvPr/>
        </p:nvSpPr>
        <p:spPr bwMode="auto">
          <a:xfrm>
            <a:off x="3314700" y="1498600"/>
            <a:ext cx="203200" cy="633413"/>
          </a:xfrm>
          <a:prstGeom prst="ellipse">
            <a:avLst/>
          </a:prstGeom>
          <a:solidFill>
            <a:srgbClr val="FF0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2551" name="Line 23"/>
          <p:cNvSpPr>
            <a:spLocks noChangeShapeType="1"/>
          </p:cNvSpPr>
          <p:nvPr/>
        </p:nvSpPr>
        <p:spPr bwMode="auto">
          <a:xfrm>
            <a:off x="4051300" y="2135188"/>
            <a:ext cx="4876800" cy="3175"/>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2552" name="Line 24"/>
          <p:cNvSpPr>
            <a:spLocks noChangeShapeType="1"/>
          </p:cNvSpPr>
          <p:nvPr/>
        </p:nvSpPr>
        <p:spPr bwMode="auto">
          <a:xfrm>
            <a:off x="4051300" y="1485900"/>
            <a:ext cx="4876800" cy="1588"/>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Tree>
  </p:cSld>
  <p:clrMapOvr>
    <a:masterClrMapping/>
  </p:clrMapOvr>
  <p:transition xmlns:p14="http://schemas.microsoft.com/office/powerpoint/2010/mai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Oval 1"/>
          <p:cNvSpPr>
            <a:spLocks/>
          </p:cNvSpPr>
          <p:nvPr/>
        </p:nvSpPr>
        <p:spPr bwMode="auto">
          <a:xfrm>
            <a:off x="4572000" y="1498600"/>
            <a:ext cx="203200" cy="633413"/>
          </a:xfrm>
          <a:prstGeom prst="ellipse">
            <a:avLst/>
          </a:prstGeom>
          <a:solidFill>
            <a:schemeClr val="accent1"/>
          </a:solidFill>
          <a:ln w="12700" cap="flat">
            <a:solidFill>
              <a:schemeClr val="tx1"/>
            </a:solidFill>
            <a:prstDash val="solid"/>
            <a:round/>
            <a:headEnd type="none" w="med" len="med"/>
            <a:tailEnd type="none" w="med" len="med"/>
          </a:ln>
        </p:spPr>
        <p:txBody>
          <a:bodyPr lIns="0" tIns="0" rIns="0" bIns="0"/>
          <a:lstStyle/>
          <a:p>
            <a:endParaRPr lang="en-US"/>
          </a:p>
        </p:txBody>
      </p:sp>
      <p:sp>
        <p:nvSpPr>
          <p:cNvPr id="23554" name="Rectangle 2"/>
          <p:cNvSpPr>
            <a:spLocks/>
          </p:cNvSpPr>
          <p:nvPr/>
        </p:nvSpPr>
        <p:spPr bwMode="auto">
          <a:xfrm>
            <a:off x="4330700" y="1498600"/>
            <a:ext cx="330200" cy="635000"/>
          </a:xfrm>
          <a:prstGeom prst="rect">
            <a:avLst/>
          </a:prstGeom>
          <a:solidFill>
            <a:schemeClr val="accent1"/>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3555" name="Oval 3"/>
          <p:cNvSpPr>
            <a:spLocks/>
          </p:cNvSpPr>
          <p:nvPr/>
        </p:nvSpPr>
        <p:spPr bwMode="auto">
          <a:xfrm>
            <a:off x="4254500" y="1498600"/>
            <a:ext cx="203200" cy="633413"/>
          </a:xfrm>
          <a:prstGeom prst="ellipse">
            <a:avLst/>
          </a:prstGeom>
          <a:solidFill>
            <a:schemeClr val="accent1"/>
          </a:solidFill>
          <a:ln w="12700" cap="flat">
            <a:solidFill>
              <a:schemeClr val="tx1"/>
            </a:solidFill>
            <a:prstDash val="solid"/>
            <a:round/>
            <a:headEnd type="none" w="med" len="med"/>
            <a:tailEnd type="none" w="med" len="med"/>
          </a:ln>
        </p:spPr>
        <p:txBody>
          <a:bodyPr lIns="0" tIns="0" rIns="0" bIns="0"/>
          <a:lstStyle/>
          <a:p>
            <a:endParaRPr lang="en-US"/>
          </a:p>
        </p:txBody>
      </p:sp>
      <p:sp>
        <p:nvSpPr>
          <p:cNvPr id="23556" name="Oval 4"/>
          <p:cNvSpPr>
            <a:spLocks/>
          </p:cNvSpPr>
          <p:nvPr/>
        </p:nvSpPr>
        <p:spPr bwMode="auto">
          <a:xfrm>
            <a:off x="4254500" y="1498600"/>
            <a:ext cx="203200" cy="633413"/>
          </a:xfrm>
          <a:prstGeom prst="ellipse">
            <a:avLst/>
          </a:prstGeom>
          <a:solidFill>
            <a:srgbClr val="008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3557" name="Rectangle 5"/>
          <p:cNvSpPr>
            <a:spLocks/>
          </p:cNvSpPr>
          <p:nvPr/>
        </p:nvSpPr>
        <p:spPr bwMode="auto">
          <a:xfrm>
            <a:off x="4013200" y="1498600"/>
            <a:ext cx="330200" cy="635000"/>
          </a:xfrm>
          <a:prstGeom prst="rect">
            <a:avLst/>
          </a:prstGeom>
          <a:solidFill>
            <a:srgbClr val="0080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3558" name="Oval 6"/>
          <p:cNvSpPr>
            <a:spLocks/>
          </p:cNvSpPr>
          <p:nvPr/>
        </p:nvSpPr>
        <p:spPr bwMode="auto">
          <a:xfrm>
            <a:off x="3937000" y="1498600"/>
            <a:ext cx="203200" cy="633413"/>
          </a:xfrm>
          <a:prstGeom prst="ellipse">
            <a:avLst/>
          </a:prstGeom>
          <a:solidFill>
            <a:srgbClr val="008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3559" name="Rectangle 7"/>
          <p:cNvSpPr>
            <a:spLocks noChangeArrowheads="1"/>
          </p:cNvSpPr>
          <p:nvPr>
            <p:ph type="title"/>
          </p:nvPr>
        </p:nvSpPr>
        <p:spPr>
          <a:ln/>
        </p:spPr>
        <p:txBody>
          <a:bodyPr/>
          <a:lstStyle/>
          <a:p>
            <a:r>
              <a:rPr lang="en-US"/>
              <a:t>Duration of the Transient</a:t>
            </a:r>
          </a:p>
        </p:txBody>
      </p:sp>
      <p:sp>
        <p:nvSpPr>
          <p:cNvPr id="23560" name="Rectangle 8"/>
          <p:cNvSpPr>
            <a:spLocks noChangeArrowheads="1"/>
          </p:cNvSpPr>
          <p:nvPr>
            <p:ph type="body" idx="1"/>
          </p:nvPr>
        </p:nvSpPr>
        <p:spPr>
          <a:xfrm>
            <a:off x="1270000" y="2489200"/>
            <a:ext cx="10464800" cy="6426200"/>
          </a:xfrm>
          <a:ln/>
        </p:spPr>
        <p:txBody>
          <a:bodyPr/>
          <a:lstStyle/>
          <a:p>
            <a:r>
              <a:rPr lang="en-US"/>
              <a:t>There was some unspecified step change right after the green fluid element entered the reactor</a:t>
            </a:r>
          </a:p>
          <a:p>
            <a:r>
              <a:rPr lang="en-US"/>
              <a:t>Will the changes that occur in the red fluid element as it moves through the reactor be exactly the same as the changes that occur in the yellow fluid element as it moves through the reactor?</a:t>
            </a:r>
          </a:p>
          <a:p>
            <a:pPr marL="762000" lvl="1"/>
            <a:r>
              <a:rPr lang="en-US"/>
              <a:t>Why or why not?</a:t>
            </a:r>
          </a:p>
          <a:p>
            <a:r>
              <a:rPr lang="en-US"/>
              <a:t>Once the yellow fluid element has reached the outlet from the reactor, will the changes that occur in the next fluid element to enter the reactor as it moves through the reactor be exactly the same as the changes that occur in the yellow fluid element as it moved through the reactor?</a:t>
            </a:r>
          </a:p>
          <a:p>
            <a:pPr marL="762000" lvl="1"/>
            <a:r>
              <a:rPr lang="en-US"/>
              <a:t>Is there a name for this condition</a:t>
            </a:r>
          </a:p>
          <a:p>
            <a:r>
              <a:rPr lang="en-US"/>
              <a:t>On the basis of your answers, can you state how long the transient lasted?</a:t>
            </a:r>
          </a:p>
        </p:txBody>
      </p:sp>
      <p:grpSp>
        <p:nvGrpSpPr>
          <p:cNvPr id="23563" name="Group 11"/>
          <p:cNvGrpSpPr>
            <a:grpSpLocks/>
          </p:cNvGrpSpPr>
          <p:nvPr/>
        </p:nvGrpSpPr>
        <p:grpSpPr bwMode="auto">
          <a:xfrm>
            <a:off x="3597275" y="1481138"/>
            <a:ext cx="203200" cy="660400"/>
            <a:chOff x="0" y="0"/>
            <a:chExt cx="128" cy="416"/>
          </a:xfrm>
        </p:grpSpPr>
        <p:sp>
          <p:nvSpPr>
            <p:cNvPr id="23561" name="Oval 9"/>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3562" name="Rectangle 10"/>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grpSp>
        <p:nvGrpSpPr>
          <p:cNvPr id="23566" name="Group 14"/>
          <p:cNvGrpSpPr>
            <a:grpSpLocks/>
          </p:cNvGrpSpPr>
          <p:nvPr/>
        </p:nvGrpSpPr>
        <p:grpSpPr bwMode="auto">
          <a:xfrm>
            <a:off x="8829675" y="1481138"/>
            <a:ext cx="203200" cy="660400"/>
            <a:chOff x="0" y="0"/>
            <a:chExt cx="128" cy="416"/>
          </a:xfrm>
        </p:grpSpPr>
        <p:sp>
          <p:nvSpPr>
            <p:cNvPr id="23564" name="Oval 12"/>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3565" name="Rectangle 13"/>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pic>
        <p:nvPicPr>
          <p:cNvPr id="23567" name="Picture 1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94263" y="1433513"/>
            <a:ext cx="431800" cy="671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FFFFFF"/>
                </a:solidFill>
                <a:miter lim="800000"/>
                <a:headEnd/>
                <a:tailEnd/>
              </a14:hiddenLine>
            </a:ext>
          </a:extLst>
        </p:spPr>
      </p:pic>
      <p:sp>
        <p:nvSpPr>
          <p:cNvPr id="23568" name="Rectangle 16"/>
          <p:cNvSpPr>
            <a:spLocks/>
          </p:cNvSpPr>
          <p:nvPr/>
        </p:nvSpPr>
        <p:spPr bwMode="auto">
          <a:xfrm>
            <a:off x="7645400" y="1511300"/>
            <a:ext cx="1270000" cy="609600"/>
          </a:xfrm>
          <a:prstGeom prst="rect">
            <a:avLst/>
          </a:pr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sp>
        <p:nvSpPr>
          <p:cNvPr id="23569" name="Oval 17"/>
          <p:cNvSpPr>
            <a:spLocks/>
          </p:cNvSpPr>
          <p:nvPr/>
        </p:nvSpPr>
        <p:spPr bwMode="auto">
          <a:xfrm>
            <a:off x="3941763" y="1495425"/>
            <a:ext cx="203200" cy="633413"/>
          </a:xfrm>
          <a:prstGeom prst="ellipse">
            <a:avLst/>
          </a:prstGeom>
          <a:solidFill>
            <a:srgbClr val="FFFF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3570" name="Rectangle 18"/>
          <p:cNvSpPr>
            <a:spLocks/>
          </p:cNvSpPr>
          <p:nvPr/>
        </p:nvSpPr>
        <p:spPr bwMode="auto">
          <a:xfrm>
            <a:off x="3695700" y="1495425"/>
            <a:ext cx="330200" cy="635000"/>
          </a:xfrm>
          <a:prstGeom prst="rect">
            <a:avLst/>
          </a:prstGeom>
          <a:solidFill>
            <a:srgbClr val="FFFF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3571" name="Oval 19"/>
          <p:cNvSpPr>
            <a:spLocks/>
          </p:cNvSpPr>
          <p:nvPr/>
        </p:nvSpPr>
        <p:spPr bwMode="auto">
          <a:xfrm>
            <a:off x="3617913" y="1495425"/>
            <a:ext cx="203200" cy="633413"/>
          </a:xfrm>
          <a:prstGeom prst="ellipse">
            <a:avLst/>
          </a:prstGeom>
          <a:solidFill>
            <a:srgbClr val="FFFF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3572" name="Oval 20"/>
          <p:cNvSpPr>
            <a:spLocks/>
          </p:cNvSpPr>
          <p:nvPr/>
        </p:nvSpPr>
        <p:spPr bwMode="auto">
          <a:xfrm>
            <a:off x="3632200" y="1498600"/>
            <a:ext cx="203200" cy="633413"/>
          </a:xfrm>
          <a:prstGeom prst="ellipse">
            <a:avLst/>
          </a:prstGeom>
          <a:solidFill>
            <a:srgbClr val="FF0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3573" name="Rectangle 21"/>
          <p:cNvSpPr>
            <a:spLocks/>
          </p:cNvSpPr>
          <p:nvPr/>
        </p:nvSpPr>
        <p:spPr bwMode="auto">
          <a:xfrm>
            <a:off x="3390900" y="1498600"/>
            <a:ext cx="330200" cy="635000"/>
          </a:xfrm>
          <a:prstGeom prst="rect">
            <a:avLst/>
          </a:prstGeom>
          <a:solidFill>
            <a:srgbClr val="FF00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3574" name="Oval 22"/>
          <p:cNvSpPr>
            <a:spLocks/>
          </p:cNvSpPr>
          <p:nvPr/>
        </p:nvSpPr>
        <p:spPr bwMode="auto">
          <a:xfrm>
            <a:off x="3314700" y="1498600"/>
            <a:ext cx="203200" cy="633413"/>
          </a:xfrm>
          <a:prstGeom prst="ellipse">
            <a:avLst/>
          </a:prstGeom>
          <a:solidFill>
            <a:srgbClr val="FF0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3575" name="Line 23"/>
          <p:cNvSpPr>
            <a:spLocks noChangeShapeType="1"/>
          </p:cNvSpPr>
          <p:nvPr/>
        </p:nvSpPr>
        <p:spPr bwMode="auto">
          <a:xfrm>
            <a:off x="4051300" y="2135188"/>
            <a:ext cx="4876800" cy="3175"/>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3576" name="Line 24"/>
          <p:cNvSpPr>
            <a:spLocks noChangeShapeType="1"/>
          </p:cNvSpPr>
          <p:nvPr/>
        </p:nvSpPr>
        <p:spPr bwMode="auto">
          <a:xfrm>
            <a:off x="4051300" y="1485900"/>
            <a:ext cx="4876800" cy="1588"/>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Tree>
  </p:cSld>
  <p:clrMapOvr>
    <a:masterClrMapping/>
  </p:clrMapOvr>
  <p:transition xmlns:p14="http://schemas.microsoft.com/office/powerpoint/2010/mai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Oval 1"/>
          <p:cNvSpPr>
            <a:spLocks/>
          </p:cNvSpPr>
          <p:nvPr/>
        </p:nvSpPr>
        <p:spPr bwMode="auto">
          <a:xfrm>
            <a:off x="4572000" y="1498600"/>
            <a:ext cx="203200" cy="633413"/>
          </a:xfrm>
          <a:prstGeom prst="ellipse">
            <a:avLst/>
          </a:prstGeom>
          <a:solidFill>
            <a:schemeClr val="accent1"/>
          </a:solidFill>
          <a:ln w="12700" cap="flat">
            <a:solidFill>
              <a:schemeClr val="tx1"/>
            </a:solidFill>
            <a:prstDash val="solid"/>
            <a:round/>
            <a:headEnd type="none" w="med" len="med"/>
            <a:tailEnd type="none" w="med" len="med"/>
          </a:ln>
        </p:spPr>
        <p:txBody>
          <a:bodyPr lIns="0" tIns="0" rIns="0" bIns="0"/>
          <a:lstStyle/>
          <a:p>
            <a:endParaRPr lang="en-US"/>
          </a:p>
        </p:txBody>
      </p:sp>
      <p:sp>
        <p:nvSpPr>
          <p:cNvPr id="24578" name="Rectangle 2"/>
          <p:cNvSpPr>
            <a:spLocks/>
          </p:cNvSpPr>
          <p:nvPr/>
        </p:nvSpPr>
        <p:spPr bwMode="auto">
          <a:xfrm>
            <a:off x="4330700" y="1498600"/>
            <a:ext cx="330200" cy="635000"/>
          </a:xfrm>
          <a:prstGeom prst="rect">
            <a:avLst/>
          </a:prstGeom>
          <a:solidFill>
            <a:schemeClr val="accent1"/>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4579" name="Oval 3"/>
          <p:cNvSpPr>
            <a:spLocks/>
          </p:cNvSpPr>
          <p:nvPr/>
        </p:nvSpPr>
        <p:spPr bwMode="auto">
          <a:xfrm>
            <a:off x="4254500" y="1498600"/>
            <a:ext cx="203200" cy="633413"/>
          </a:xfrm>
          <a:prstGeom prst="ellipse">
            <a:avLst/>
          </a:prstGeom>
          <a:solidFill>
            <a:schemeClr val="accent1"/>
          </a:solidFill>
          <a:ln w="12700" cap="flat">
            <a:solidFill>
              <a:schemeClr val="tx1"/>
            </a:solidFill>
            <a:prstDash val="solid"/>
            <a:round/>
            <a:headEnd type="none" w="med" len="med"/>
            <a:tailEnd type="none" w="med" len="med"/>
          </a:ln>
        </p:spPr>
        <p:txBody>
          <a:bodyPr lIns="0" tIns="0" rIns="0" bIns="0"/>
          <a:lstStyle/>
          <a:p>
            <a:endParaRPr lang="en-US"/>
          </a:p>
        </p:txBody>
      </p:sp>
      <p:sp>
        <p:nvSpPr>
          <p:cNvPr id="24580" name="Oval 4"/>
          <p:cNvSpPr>
            <a:spLocks/>
          </p:cNvSpPr>
          <p:nvPr/>
        </p:nvSpPr>
        <p:spPr bwMode="auto">
          <a:xfrm>
            <a:off x="4254500" y="1498600"/>
            <a:ext cx="203200" cy="633413"/>
          </a:xfrm>
          <a:prstGeom prst="ellipse">
            <a:avLst/>
          </a:prstGeom>
          <a:solidFill>
            <a:srgbClr val="008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4581" name="Rectangle 5"/>
          <p:cNvSpPr>
            <a:spLocks/>
          </p:cNvSpPr>
          <p:nvPr/>
        </p:nvSpPr>
        <p:spPr bwMode="auto">
          <a:xfrm>
            <a:off x="4013200" y="1498600"/>
            <a:ext cx="330200" cy="635000"/>
          </a:xfrm>
          <a:prstGeom prst="rect">
            <a:avLst/>
          </a:prstGeom>
          <a:solidFill>
            <a:srgbClr val="0080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4582" name="Oval 6"/>
          <p:cNvSpPr>
            <a:spLocks/>
          </p:cNvSpPr>
          <p:nvPr/>
        </p:nvSpPr>
        <p:spPr bwMode="auto">
          <a:xfrm>
            <a:off x="3937000" y="1498600"/>
            <a:ext cx="203200" cy="633413"/>
          </a:xfrm>
          <a:prstGeom prst="ellipse">
            <a:avLst/>
          </a:prstGeom>
          <a:solidFill>
            <a:srgbClr val="008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4583" name="Rectangle 7"/>
          <p:cNvSpPr>
            <a:spLocks noChangeArrowheads="1"/>
          </p:cNvSpPr>
          <p:nvPr>
            <p:ph type="title"/>
          </p:nvPr>
        </p:nvSpPr>
        <p:spPr>
          <a:ln/>
        </p:spPr>
        <p:txBody>
          <a:bodyPr/>
          <a:lstStyle/>
          <a:p>
            <a:r>
              <a:rPr lang="en-US"/>
              <a:t>Duration of the Transient</a:t>
            </a:r>
          </a:p>
        </p:txBody>
      </p:sp>
      <p:sp>
        <p:nvSpPr>
          <p:cNvPr id="24584" name="Rectangle 8"/>
          <p:cNvSpPr>
            <a:spLocks noChangeArrowheads="1"/>
          </p:cNvSpPr>
          <p:nvPr>
            <p:ph type="body" idx="1"/>
          </p:nvPr>
        </p:nvSpPr>
        <p:spPr>
          <a:xfrm>
            <a:off x="1270000" y="2489200"/>
            <a:ext cx="10464800" cy="6718300"/>
          </a:xfrm>
          <a:ln/>
        </p:spPr>
        <p:txBody>
          <a:bodyPr/>
          <a:lstStyle/>
          <a:p>
            <a:r>
              <a:rPr lang="en-US"/>
              <a:t>There was some unspecified step change right after the green fluid element entered the reactor</a:t>
            </a:r>
          </a:p>
          <a:p>
            <a:r>
              <a:rPr lang="en-US"/>
              <a:t>Will the changes that occur in the red fluid element as it moves through the reactor be exactly the same as the changes that occur in the yellow fluid element as it moves through the reactor? </a:t>
            </a:r>
            <a:r>
              <a:rPr lang="en-US">
                <a:solidFill>
                  <a:srgbClr val="FF0000"/>
                </a:solidFill>
              </a:rPr>
              <a:t>Yes, they will be equal</a:t>
            </a:r>
            <a:endParaRPr lang="en-US"/>
          </a:p>
          <a:p>
            <a:pPr marL="762000" lvl="1"/>
            <a:r>
              <a:rPr lang="en-US"/>
              <a:t>They start at equal compositions, flow at equal rates and experience the same heat transfer with the walls, so there is no difference between them </a:t>
            </a:r>
          </a:p>
          <a:p>
            <a:r>
              <a:rPr lang="en-US"/>
              <a:t>Once the yellow fluid element has reached the outlet from the reactor, will the changes that occur in the next fluid element to enter the reactor as it moves through the reactor be exactly the same as the changes that occur in the yellow fluid element as it moved through the reactor?</a:t>
            </a:r>
            <a:r>
              <a:rPr lang="en-US">
                <a:solidFill>
                  <a:srgbClr val="FF0000"/>
                </a:solidFill>
              </a:rPr>
              <a:t> Yes, they will be equal</a:t>
            </a:r>
            <a:endParaRPr lang="en-US"/>
          </a:p>
          <a:p>
            <a:pPr marL="762000" lvl="1"/>
            <a:r>
              <a:rPr lang="en-US"/>
              <a:t>The reasons are the same; note every fluid element now has the same experience; the reactor is at steady state</a:t>
            </a:r>
          </a:p>
          <a:p>
            <a:r>
              <a:rPr lang="en-US"/>
              <a:t>On the basis of your answers, can you state how long the transient lasted?</a:t>
            </a:r>
          </a:p>
          <a:p>
            <a:pPr marL="762000" lvl="1"/>
            <a:r>
              <a:rPr lang="en-US">
                <a:solidFill>
                  <a:srgbClr val="FF0000"/>
                </a:solidFill>
              </a:rPr>
              <a:t>The duration of the transient is the amount of time it takes for the yellow fluid element to reach the reactor outlet, and that is equal to the residence time</a:t>
            </a:r>
          </a:p>
        </p:txBody>
      </p:sp>
      <p:grpSp>
        <p:nvGrpSpPr>
          <p:cNvPr id="24587" name="Group 11"/>
          <p:cNvGrpSpPr>
            <a:grpSpLocks/>
          </p:cNvGrpSpPr>
          <p:nvPr/>
        </p:nvGrpSpPr>
        <p:grpSpPr bwMode="auto">
          <a:xfrm>
            <a:off x="3597275" y="1481138"/>
            <a:ext cx="203200" cy="660400"/>
            <a:chOff x="0" y="0"/>
            <a:chExt cx="128" cy="416"/>
          </a:xfrm>
        </p:grpSpPr>
        <p:sp>
          <p:nvSpPr>
            <p:cNvPr id="24585" name="Oval 9"/>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4586" name="Rectangle 10"/>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grpSp>
        <p:nvGrpSpPr>
          <p:cNvPr id="24590" name="Group 14"/>
          <p:cNvGrpSpPr>
            <a:grpSpLocks/>
          </p:cNvGrpSpPr>
          <p:nvPr/>
        </p:nvGrpSpPr>
        <p:grpSpPr bwMode="auto">
          <a:xfrm>
            <a:off x="8829675" y="1481138"/>
            <a:ext cx="203200" cy="660400"/>
            <a:chOff x="0" y="0"/>
            <a:chExt cx="128" cy="416"/>
          </a:xfrm>
        </p:grpSpPr>
        <p:sp>
          <p:nvSpPr>
            <p:cNvPr id="24588" name="Oval 12"/>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4589" name="Rectangle 13"/>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pic>
        <p:nvPicPr>
          <p:cNvPr id="24591" name="Picture 1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94263" y="1433513"/>
            <a:ext cx="431800" cy="671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FFFFFF"/>
                </a:solidFill>
                <a:miter lim="800000"/>
                <a:headEnd/>
                <a:tailEnd/>
              </a14:hiddenLine>
            </a:ext>
          </a:extLst>
        </p:spPr>
      </p:pic>
      <p:sp>
        <p:nvSpPr>
          <p:cNvPr id="24592" name="Rectangle 16"/>
          <p:cNvSpPr>
            <a:spLocks/>
          </p:cNvSpPr>
          <p:nvPr/>
        </p:nvSpPr>
        <p:spPr bwMode="auto">
          <a:xfrm>
            <a:off x="7645400" y="1511300"/>
            <a:ext cx="1270000" cy="609600"/>
          </a:xfrm>
          <a:prstGeom prst="rect">
            <a:avLst/>
          </a:pr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sp>
        <p:nvSpPr>
          <p:cNvPr id="24593" name="Oval 17"/>
          <p:cNvSpPr>
            <a:spLocks/>
          </p:cNvSpPr>
          <p:nvPr/>
        </p:nvSpPr>
        <p:spPr bwMode="auto">
          <a:xfrm>
            <a:off x="3941763" y="1495425"/>
            <a:ext cx="203200" cy="633413"/>
          </a:xfrm>
          <a:prstGeom prst="ellipse">
            <a:avLst/>
          </a:prstGeom>
          <a:solidFill>
            <a:srgbClr val="FFFF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4594" name="Rectangle 18"/>
          <p:cNvSpPr>
            <a:spLocks/>
          </p:cNvSpPr>
          <p:nvPr/>
        </p:nvSpPr>
        <p:spPr bwMode="auto">
          <a:xfrm>
            <a:off x="3695700" y="1495425"/>
            <a:ext cx="330200" cy="635000"/>
          </a:xfrm>
          <a:prstGeom prst="rect">
            <a:avLst/>
          </a:prstGeom>
          <a:solidFill>
            <a:srgbClr val="FFFF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4595" name="Oval 19"/>
          <p:cNvSpPr>
            <a:spLocks/>
          </p:cNvSpPr>
          <p:nvPr/>
        </p:nvSpPr>
        <p:spPr bwMode="auto">
          <a:xfrm>
            <a:off x="3617913" y="1495425"/>
            <a:ext cx="203200" cy="633413"/>
          </a:xfrm>
          <a:prstGeom prst="ellipse">
            <a:avLst/>
          </a:prstGeom>
          <a:solidFill>
            <a:srgbClr val="FFFF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4596" name="Oval 20"/>
          <p:cNvSpPr>
            <a:spLocks/>
          </p:cNvSpPr>
          <p:nvPr/>
        </p:nvSpPr>
        <p:spPr bwMode="auto">
          <a:xfrm>
            <a:off x="3632200" y="1498600"/>
            <a:ext cx="203200" cy="633413"/>
          </a:xfrm>
          <a:prstGeom prst="ellipse">
            <a:avLst/>
          </a:prstGeom>
          <a:solidFill>
            <a:srgbClr val="FF0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4597" name="Rectangle 21"/>
          <p:cNvSpPr>
            <a:spLocks/>
          </p:cNvSpPr>
          <p:nvPr/>
        </p:nvSpPr>
        <p:spPr bwMode="auto">
          <a:xfrm>
            <a:off x="3390900" y="1498600"/>
            <a:ext cx="330200" cy="635000"/>
          </a:xfrm>
          <a:prstGeom prst="rect">
            <a:avLst/>
          </a:prstGeom>
          <a:solidFill>
            <a:srgbClr val="FF00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4598" name="Oval 22"/>
          <p:cNvSpPr>
            <a:spLocks/>
          </p:cNvSpPr>
          <p:nvPr/>
        </p:nvSpPr>
        <p:spPr bwMode="auto">
          <a:xfrm>
            <a:off x="3314700" y="1498600"/>
            <a:ext cx="203200" cy="633413"/>
          </a:xfrm>
          <a:prstGeom prst="ellipse">
            <a:avLst/>
          </a:prstGeom>
          <a:solidFill>
            <a:srgbClr val="FF0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4599" name="Line 23"/>
          <p:cNvSpPr>
            <a:spLocks noChangeShapeType="1"/>
          </p:cNvSpPr>
          <p:nvPr/>
        </p:nvSpPr>
        <p:spPr bwMode="auto">
          <a:xfrm>
            <a:off x="4051300" y="2135188"/>
            <a:ext cx="4876800" cy="3175"/>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4600" name="Line 24"/>
          <p:cNvSpPr>
            <a:spLocks noChangeShapeType="1"/>
          </p:cNvSpPr>
          <p:nvPr/>
        </p:nvSpPr>
        <p:spPr bwMode="auto">
          <a:xfrm>
            <a:off x="4051300" y="1485900"/>
            <a:ext cx="4876800" cy="1588"/>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Tree>
  </p:cSld>
  <p:clrMapOvr>
    <a:masterClrMapping/>
  </p:clrMapOvr>
  <p:transition xmlns:p14="http://schemas.microsoft.com/office/powerpoint/2010/mai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Oval 1"/>
          <p:cNvSpPr>
            <a:spLocks/>
          </p:cNvSpPr>
          <p:nvPr/>
        </p:nvSpPr>
        <p:spPr bwMode="auto">
          <a:xfrm>
            <a:off x="4572000" y="1168400"/>
            <a:ext cx="203200" cy="633413"/>
          </a:xfrm>
          <a:prstGeom prst="ellipse">
            <a:avLst/>
          </a:prstGeom>
          <a:solidFill>
            <a:schemeClr val="accent1"/>
          </a:solidFill>
          <a:ln w="12700" cap="flat">
            <a:solidFill>
              <a:schemeClr val="tx1"/>
            </a:solidFill>
            <a:prstDash val="solid"/>
            <a:round/>
            <a:headEnd type="none" w="med" len="med"/>
            <a:tailEnd type="none" w="med" len="med"/>
          </a:ln>
        </p:spPr>
        <p:txBody>
          <a:bodyPr lIns="0" tIns="0" rIns="0" bIns="0"/>
          <a:lstStyle/>
          <a:p>
            <a:endParaRPr lang="en-US"/>
          </a:p>
        </p:txBody>
      </p:sp>
      <p:sp>
        <p:nvSpPr>
          <p:cNvPr id="25602" name="Rectangle 2"/>
          <p:cNvSpPr>
            <a:spLocks/>
          </p:cNvSpPr>
          <p:nvPr/>
        </p:nvSpPr>
        <p:spPr bwMode="auto">
          <a:xfrm>
            <a:off x="4330700" y="1168400"/>
            <a:ext cx="330200" cy="635000"/>
          </a:xfrm>
          <a:prstGeom prst="rect">
            <a:avLst/>
          </a:prstGeom>
          <a:solidFill>
            <a:schemeClr val="accent1"/>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5603" name="Oval 3"/>
          <p:cNvSpPr>
            <a:spLocks/>
          </p:cNvSpPr>
          <p:nvPr/>
        </p:nvSpPr>
        <p:spPr bwMode="auto">
          <a:xfrm>
            <a:off x="4254500" y="1168400"/>
            <a:ext cx="203200" cy="633413"/>
          </a:xfrm>
          <a:prstGeom prst="ellipse">
            <a:avLst/>
          </a:prstGeom>
          <a:solidFill>
            <a:schemeClr val="accent1"/>
          </a:solidFill>
          <a:ln w="12700" cap="flat">
            <a:solidFill>
              <a:schemeClr val="tx1"/>
            </a:solidFill>
            <a:prstDash val="solid"/>
            <a:round/>
            <a:headEnd type="none" w="med" len="med"/>
            <a:tailEnd type="none" w="med" len="med"/>
          </a:ln>
        </p:spPr>
        <p:txBody>
          <a:bodyPr lIns="0" tIns="0" rIns="0" bIns="0"/>
          <a:lstStyle/>
          <a:p>
            <a:endParaRPr lang="en-US"/>
          </a:p>
        </p:txBody>
      </p:sp>
      <p:sp>
        <p:nvSpPr>
          <p:cNvPr id="25604" name="Oval 4"/>
          <p:cNvSpPr>
            <a:spLocks/>
          </p:cNvSpPr>
          <p:nvPr/>
        </p:nvSpPr>
        <p:spPr bwMode="auto">
          <a:xfrm>
            <a:off x="4254500" y="1168400"/>
            <a:ext cx="203200" cy="633413"/>
          </a:xfrm>
          <a:prstGeom prst="ellipse">
            <a:avLst/>
          </a:prstGeom>
          <a:solidFill>
            <a:srgbClr val="008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5605" name="Rectangle 5"/>
          <p:cNvSpPr>
            <a:spLocks/>
          </p:cNvSpPr>
          <p:nvPr/>
        </p:nvSpPr>
        <p:spPr bwMode="auto">
          <a:xfrm>
            <a:off x="4013200" y="1168400"/>
            <a:ext cx="330200" cy="635000"/>
          </a:xfrm>
          <a:prstGeom prst="rect">
            <a:avLst/>
          </a:prstGeom>
          <a:solidFill>
            <a:srgbClr val="0080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5606" name="Oval 6"/>
          <p:cNvSpPr>
            <a:spLocks/>
          </p:cNvSpPr>
          <p:nvPr/>
        </p:nvSpPr>
        <p:spPr bwMode="auto">
          <a:xfrm>
            <a:off x="3937000" y="1168400"/>
            <a:ext cx="203200" cy="633413"/>
          </a:xfrm>
          <a:prstGeom prst="ellipse">
            <a:avLst/>
          </a:prstGeom>
          <a:solidFill>
            <a:srgbClr val="008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5607" name="Rectangle 7"/>
          <p:cNvSpPr>
            <a:spLocks noChangeArrowheads="1"/>
          </p:cNvSpPr>
          <p:nvPr>
            <p:ph type="title"/>
          </p:nvPr>
        </p:nvSpPr>
        <p:spPr>
          <a:ln/>
        </p:spPr>
        <p:txBody>
          <a:bodyPr/>
          <a:lstStyle/>
          <a:p>
            <a:r>
              <a:rPr lang="en-US"/>
              <a:t>First Step Change</a:t>
            </a:r>
          </a:p>
        </p:txBody>
      </p:sp>
      <p:sp>
        <p:nvSpPr>
          <p:cNvPr id="25608" name="Rectangle 8"/>
          <p:cNvSpPr>
            <a:spLocks noChangeArrowheads="1"/>
          </p:cNvSpPr>
          <p:nvPr>
            <p:ph type="body" idx="1"/>
          </p:nvPr>
        </p:nvSpPr>
        <p:spPr>
          <a:xfrm>
            <a:off x="1270000" y="2044700"/>
            <a:ext cx="10464800" cy="6870700"/>
          </a:xfrm>
          <a:ln/>
        </p:spPr>
        <p:txBody>
          <a:bodyPr/>
          <a:lstStyle/>
          <a:p>
            <a:r>
              <a:rPr lang="en-US"/>
              <a:t>There was a step change in the inlet composition</a:t>
            </a:r>
          </a:p>
          <a:p>
            <a:r>
              <a:rPr lang="en-US"/>
              <a:t>As the green fluid element moves through the reactor, will it experience the exact same changes that the blue element experiences?</a:t>
            </a:r>
          </a:p>
          <a:p>
            <a:pPr marL="762000" lvl="1"/>
            <a:r>
              <a:rPr lang="en-US"/>
              <a:t>Why or why not?</a:t>
            </a:r>
          </a:p>
          <a:p>
            <a:r>
              <a:rPr lang="en-US"/>
              <a:t>As the yellow fluid element moves through the reactor, will it experience the exact same changes that the green fluid element experiences?</a:t>
            </a:r>
          </a:p>
          <a:p>
            <a:pPr marL="762000" lvl="1"/>
            <a:r>
              <a:rPr lang="en-US"/>
              <a:t>Why or why not?</a:t>
            </a:r>
          </a:p>
          <a:p>
            <a:r>
              <a:rPr lang="en-US"/>
              <a:t>As the red fluid element moves through the reactor, will it experience the exact same changes that the yellow fluid element experiences?</a:t>
            </a:r>
          </a:p>
          <a:p>
            <a:pPr marL="762000" lvl="1"/>
            <a:r>
              <a:rPr lang="en-US"/>
              <a:t>Why or why not?</a:t>
            </a:r>
          </a:p>
          <a:p>
            <a:r>
              <a:rPr lang="en-US"/>
              <a:t> What would change if there was a step change in the inlet temperature</a:t>
            </a:r>
          </a:p>
        </p:txBody>
      </p:sp>
      <p:grpSp>
        <p:nvGrpSpPr>
          <p:cNvPr id="25611" name="Group 11"/>
          <p:cNvGrpSpPr>
            <a:grpSpLocks/>
          </p:cNvGrpSpPr>
          <p:nvPr/>
        </p:nvGrpSpPr>
        <p:grpSpPr bwMode="auto">
          <a:xfrm>
            <a:off x="3597275" y="1150938"/>
            <a:ext cx="203200" cy="660400"/>
            <a:chOff x="0" y="0"/>
            <a:chExt cx="128" cy="416"/>
          </a:xfrm>
        </p:grpSpPr>
        <p:sp>
          <p:nvSpPr>
            <p:cNvPr id="25609" name="Oval 9"/>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5610" name="Rectangle 10"/>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grpSp>
        <p:nvGrpSpPr>
          <p:cNvPr id="25614" name="Group 14"/>
          <p:cNvGrpSpPr>
            <a:grpSpLocks/>
          </p:cNvGrpSpPr>
          <p:nvPr/>
        </p:nvGrpSpPr>
        <p:grpSpPr bwMode="auto">
          <a:xfrm>
            <a:off x="8829675" y="1150938"/>
            <a:ext cx="203200" cy="660400"/>
            <a:chOff x="0" y="0"/>
            <a:chExt cx="128" cy="416"/>
          </a:xfrm>
        </p:grpSpPr>
        <p:sp>
          <p:nvSpPr>
            <p:cNvPr id="25612" name="Oval 12"/>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5613" name="Rectangle 13"/>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pic>
        <p:nvPicPr>
          <p:cNvPr id="25615" name="Picture 1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94263" y="1104900"/>
            <a:ext cx="431800"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FFFFFF"/>
                </a:solidFill>
                <a:miter lim="800000"/>
                <a:headEnd/>
                <a:tailEnd/>
              </a14:hiddenLine>
            </a:ext>
          </a:extLst>
        </p:spPr>
      </p:pic>
      <p:sp>
        <p:nvSpPr>
          <p:cNvPr id="25616" name="Rectangle 16"/>
          <p:cNvSpPr>
            <a:spLocks/>
          </p:cNvSpPr>
          <p:nvPr/>
        </p:nvSpPr>
        <p:spPr bwMode="auto">
          <a:xfrm>
            <a:off x="7645400" y="1181100"/>
            <a:ext cx="1270000" cy="609600"/>
          </a:xfrm>
          <a:prstGeom prst="rect">
            <a:avLst/>
          </a:pr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sp>
        <p:nvSpPr>
          <p:cNvPr id="25617" name="Oval 17"/>
          <p:cNvSpPr>
            <a:spLocks/>
          </p:cNvSpPr>
          <p:nvPr/>
        </p:nvSpPr>
        <p:spPr bwMode="auto">
          <a:xfrm>
            <a:off x="3941763" y="1165225"/>
            <a:ext cx="203200" cy="633413"/>
          </a:xfrm>
          <a:prstGeom prst="ellipse">
            <a:avLst/>
          </a:prstGeom>
          <a:solidFill>
            <a:srgbClr val="FFFF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5618" name="Rectangle 18"/>
          <p:cNvSpPr>
            <a:spLocks/>
          </p:cNvSpPr>
          <p:nvPr/>
        </p:nvSpPr>
        <p:spPr bwMode="auto">
          <a:xfrm>
            <a:off x="3695700" y="1165225"/>
            <a:ext cx="330200" cy="635000"/>
          </a:xfrm>
          <a:prstGeom prst="rect">
            <a:avLst/>
          </a:prstGeom>
          <a:solidFill>
            <a:srgbClr val="FFFF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5619" name="Oval 19"/>
          <p:cNvSpPr>
            <a:spLocks/>
          </p:cNvSpPr>
          <p:nvPr/>
        </p:nvSpPr>
        <p:spPr bwMode="auto">
          <a:xfrm>
            <a:off x="3617913" y="1165225"/>
            <a:ext cx="203200" cy="633413"/>
          </a:xfrm>
          <a:prstGeom prst="ellipse">
            <a:avLst/>
          </a:prstGeom>
          <a:solidFill>
            <a:srgbClr val="FFFF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5620" name="Oval 20"/>
          <p:cNvSpPr>
            <a:spLocks/>
          </p:cNvSpPr>
          <p:nvPr/>
        </p:nvSpPr>
        <p:spPr bwMode="auto">
          <a:xfrm>
            <a:off x="3632200" y="1168400"/>
            <a:ext cx="203200" cy="633413"/>
          </a:xfrm>
          <a:prstGeom prst="ellipse">
            <a:avLst/>
          </a:prstGeom>
          <a:solidFill>
            <a:srgbClr val="FF0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5621" name="Rectangle 21"/>
          <p:cNvSpPr>
            <a:spLocks/>
          </p:cNvSpPr>
          <p:nvPr/>
        </p:nvSpPr>
        <p:spPr bwMode="auto">
          <a:xfrm>
            <a:off x="3390900" y="1168400"/>
            <a:ext cx="330200" cy="635000"/>
          </a:xfrm>
          <a:prstGeom prst="rect">
            <a:avLst/>
          </a:prstGeom>
          <a:solidFill>
            <a:srgbClr val="FF00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5622" name="Oval 22"/>
          <p:cNvSpPr>
            <a:spLocks/>
          </p:cNvSpPr>
          <p:nvPr/>
        </p:nvSpPr>
        <p:spPr bwMode="auto">
          <a:xfrm>
            <a:off x="3314700" y="1168400"/>
            <a:ext cx="203200" cy="633413"/>
          </a:xfrm>
          <a:prstGeom prst="ellipse">
            <a:avLst/>
          </a:prstGeom>
          <a:solidFill>
            <a:srgbClr val="FF0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5623" name="Line 23"/>
          <p:cNvSpPr>
            <a:spLocks noChangeShapeType="1"/>
          </p:cNvSpPr>
          <p:nvPr/>
        </p:nvSpPr>
        <p:spPr bwMode="auto">
          <a:xfrm>
            <a:off x="4051300" y="1804988"/>
            <a:ext cx="4876800" cy="3175"/>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5624" name="Line 24"/>
          <p:cNvSpPr>
            <a:spLocks noChangeShapeType="1"/>
          </p:cNvSpPr>
          <p:nvPr/>
        </p:nvSpPr>
        <p:spPr bwMode="auto">
          <a:xfrm>
            <a:off x="4051300" y="1155700"/>
            <a:ext cx="4876800" cy="1588"/>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Tree>
  </p:cSld>
  <p:clrMapOvr>
    <a:masterClrMapping/>
  </p:clrMapOvr>
  <p:transition xmlns:p14="http://schemas.microsoft.com/office/powerpoint/2010/mai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Oval 1"/>
          <p:cNvSpPr>
            <a:spLocks/>
          </p:cNvSpPr>
          <p:nvPr/>
        </p:nvSpPr>
        <p:spPr bwMode="auto">
          <a:xfrm>
            <a:off x="4572000" y="1168400"/>
            <a:ext cx="203200" cy="633413"/>
          </a:xfrm>
          <a:prstGeom prst="ellipse">
            <a:avLst/>
          </a:prstGeom>
          <a:solidFill>
            <a:schemeClr val="accent1"/>
          </a:solidFill>
          <a:ln w="12700" cap="flat">
            <a:solidFill>
              <a:schemeClr val="tx1"/>
            </a:solidFill>
            <a:prstDash val="solid"/>
            <a:round/>
            <a:headEnd type="none" w="med" len="med"/>
            <a:tailEnd type="none" w="med" len="med"/>
          </a:ln>
        </p:spPr>
        <p:txBody>
          <a:bodyPr lIns="0" tIns="0" rIns="0" bIns="0"/>
          <a:lstStyle/>
          <a:p>
            <a:endParaRPr lang="en-US"/>
          </a:p>
        </p:txBody>
      </p:sp>
      <p:sp>
        <p:nvSpPr>
          <p:cNvPr id="26626" name="Rectangle 2"/>
          <p:cNvSpPr>
            <a:spLocks/>
          </p:cNvSpPr>
          <p:nvPr/>
        </p:nvSpPr>
        <p:spPr bwMode="auto">
          <a:xfrm>
            <a:off x="4330700" y="1168400"/>
            <a:ext cx="330200" cy="635000"/>
          </a:xfrm>
          <a:prstGeom prst="rect">
            <a:avLst/>
          </a:prstGeom>
          <a:solidFill>
            <a:schemeClr val="accent1"/>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6627" name="Oval 3"/>
          <p:cNvSpPr>
            <a:spLocks/>
          </p:cNvSpPr>
          <p:nvPr/>
        </p:nvSpPr>
        <p:spPr bwMode="auto">
          <a:xfrm>
            <a:off x="4254500" y="1168400"/>
            <a:ext cx="203200" cy="633413"/>
          </a:xfrm>
          <a:prstGeom prst="ellipse">
            <a:avLst/>
          </a:prstGeom>
          <a:solidFill>
            <a:schemeClr val="accent1"/>
          </a:solidFill>
          <a:ln w="12700" cap="flat">
            <a:solidFill>
              <a:schemeClr val="tx1"/>
            </a:solidFill>
            <a:prstDash val="solid"/>
            <a:round/>
            <a:headEnd type="none" w="med" len="med"/>
            <a:tailEnd type="none" w="med" len="med"/>
          </a:ln>
        </p:spPr>
        <p:txBody>
          <a:bodyPr lIns="0" tIns="0" rIns="0" bIns="0"/>
          <a:lstStyle/>
          <a:p>
            <a:endParaRPr lang="en-US"/>
          </a:p>
        </p:txBody>
      </p:sp>
      <p:sp>
        <p:nvSpPr>
          <p:cNvPr id="26628" name="Oval 4"/>
          <p:cNvSpPr>
            <a:spLocks/>
          </p:cNvSpPr>
          <p:nvPr/>
        </p:nvSpPr>
        <p:spPr bwMode="auto">
          <a:xfrm>
            <a:off x="4254500" y="1168400"/>
            <a:ext cx="203200" cy="633413"/>
          </a:xfrm>
          <a:prstGeom prst="ellipse">
            <a:avLst/>
          </a:prstGeom>
          <a:solidFill>
            <a:srgbClr val="008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6629" name="Rectangle 5"/>
          <p:cNvSpPr>
            <a:spLocks/>
          </p:cNvSpPr>
          <p:nvPr/>
        </p:nvSpPr>
        <p:spPr bwMode="auto">
          <a:xfrm>
            <a:off x="4013200" y="1168400"/>
            <a:ext cx="330200" cy="635000"/>
          </a:xfrm>
          <a:prstGeom prst="rect">
            <a:avLst/>
          </a:prstGeom>
          <a:solidFill>
            <a:srgbClr val="0080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6630" name="Oval 6"/>
          <p:cNvSpPr>
            <a:spLocks/>
          </p:cNvSpPr>
          <p:nvPr/>
        </p:nvSpPr>
        <p:spPr bwMode="auto">
          <a:xfrm>
            <a:off x="3937000" y="1168400"/>
            <a:ext cx="203200" cy="633413"/>
          </a:xfrm>
          <a:prstGeom prst="ellipse">
            <a:avLst/>
          </a:prstGeom>
          <a:solidFill>
            <a:srgbClr val="008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6631" name="Rectangle 7"/>
          <p:cNvSpPr>
            <a:spLocks noChangeArrowheads="1"/>
          </p:cNvSpPr>
          <p:nvPr>
            <p:ph type="title"/>
          </p:nvPr>
        </p:nvSpPr>
        <p:spPr>
          <a:ln/>
        </p:spPr>
        <p:txBody>
          <a:bodyPr/>
          <a:lstStyle/>
          <a:p>
            <a:r>
              <a:rPr lang="en-US"/>
              <a:t>First Step Change</a:t>
            </a:r>
          </a:p>
        </p:txBody>
      </p:sp>
      <p:sp>
        <p:nvSpPr>
          <p:cNvPr id="26632" name="Rectangle 8"/>
          <p:cNvSpPr>
            <a:spLocks noChangeArrowheads="1"/>
          </p:cNvSpPr>
          <p:nvPr>
            <p:ph type="body" idx="1"/>
          </p:nvPr>
        </p:nvSpPr>
        <p:spPr>
          <a:xfrm>
            <a:off x="1270000" y="2044700"/>
            <a:ext cx="10464800" cy="6870700"/>
          </a:xfrm>
          <a:ln/>
        </p:spPr>
        <p:txBody>
          <a:bodyPr/>
          <a:lstStyle/>
          <a:p>
            <a:r>
              <a:rPr lang="en-US"/>
              <a:t>There was a step change in the inlet composition</a:t>
            </a:r>
          </a:p>
          <a:p>
            <a:r>
              <a:rPr lang="en-US"/>
              <a:t>As the green fluid element moves through the reactor, will it experience the exact same changes that the blue element experiences?</a:t>
            </a:r>
            <a:r>
              <a:rPr lang="en-US">
                <a:solidFill>
                  <a:srgbClr val="FF0000"/>
                </a:solidFill>
              </a:rPr>
              <a:t> Yes, they will be equal</a:t>
            </a:r>
            <a:endParaRPr lang="en-US"/>
          </a:p>
          <a:p>
            <a:pPr marL="762000" lvl="1"/>
            <a:r>
              <a:rPr lang="en-US"/>
              <a:t>They started at equal compositions, flow at equal rates and experience the same heat transfer with the walls, so there is no difference between them</a:t>
            </a:r>
          </a:p>
          <a:p>
            <a:r>
              <a:rPr lang="en-US"/>
              <a:t>As the yellow fluid element moves through the reactor, will it experience the exact same changes that the green fluid element experiences? </a:t>
            </a:r>
            <a:r>
              <a:rPr lang="en-US">
                <a:solidFill>
                  <a:srgbClr val="FF0000"/>
                </a:solidFill>
              </a:rPr>
              <a:t>No, they will be different</a:t>
            </a:r>
            <a:endParaRPr lang="en-US"/>
          </a:p>
          <a:p>
            <a:pPr marL="762000" lvl="1"/>
            <a:r>
              <a:rPr lang="en-US"/>
              <a:t>The yellow fluid element will be reacting at a different rate than the green due to the composition difference</a:t>
            </a:r>
          </a:p>
          <a:p>
            <a:r>
              <a:rPr lang="en-US"/>
              <a:t>As the red fluid element moves through the reactor, will it experience the exact same changes that the yellow fluid element experiences?</a:t>
            </a:r>
            <a:r>
              <a:rPr lang="en-US">
                <a:solidFill>
                  <a:srgbClr val="FF0000"/>
                </a:solidFill>
              </a:rPr>
              <a:t> Yes, they will be equal</a:t>
            </a:r>
            <a:endParaRPr lang="en-US"/>
          </a:p>
          <a:p>
            <a:pPr marL="762000" lvl="1"/>
            <a:r>
              <a:rPr lang="en-US"/>
              <a:t>For the same reason that the blue and green elements are equal</a:t>
            </a:r>
          </a:p>
          <a:p>
            <a:r>
              <a:rPr lang="en-US"/>
              <a:t> What would change if there was a step change in the inlet temperature</a:t>
            </a:r>
          </a:p>
          <a:p>
            <a:pPr marL="762000" lvl="1"/>
            <a:r>
              <a:rPr lang="en-US"/>
              <a:t>Again, the blue and the green would be equal; the yellow and red would be equal, but the yellow and green would be different.</a:t>
            </a:r>
          </a:p>
        </p:txBody>
      </p:sp>
      <p:grpSp>
        <p:nvGrpSpPr>
          <p:cNvPr id="26635" name="Group 11"/>
          <p:cNvGrpSpPr>
            <a:grpSpLocks/>
          </p:cNvGrpSpPr>
          <p:nvPr/>
        </p:nvGrpSpPr>
        <p:grpSpPr bwMode="auto">
          <a:xfrm>
            <a:off x="3597275" y="1150938"/>
            <a:ext cx="203200" cy="660400"/>
            <a:chOff x="0" y="0"/>
            <a:chExt cx="128" cy="416"/>
          </a:xfrm>
        </p:grpSpPr>
        <p:sp>
          <p:nvSpPr>
            <p:cNvPr id="26633" name="Oval 9"/>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6634" name="Rectangle 10"/>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grpSp>
        <p:nvGrpSpPr>
          <p:cNvPr id="26638" name="Group 14"/>
          <p:cNvGrpSpPr>
            <a:grpSpLocks/>
          </p:cNvGrpSpPr>
          <p:nvPr/>
        </p:nvGrpSpPr>
        <p:grpSpPr bwMode="auto">
          <a:xfrm>
            <a:off x="8829675" y="1150938"/>
            <a:ext cx="203200" cy="660400"/>
            <a:chOff x="0" y="0"/>
            <a:chExt cx="128" cy="416"/>
          </a:xfrm>
        </p:grpSpPr>
        <p:sp>
          <p:nvSpPr>
            <p:cNvPr id="26636" name="Oval 12"/>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6637" name="Rectangle 13"/>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pic>
        <p:nvPicPr>
          <p:cNvPr id="26639" name="Picture 1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94263" y="1104900"/>
            <a:ext cx="431800"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FFFFFF"/>
                </a:solidFill>
                <a:miter lim="800000"/>
                <a:headEnd/>
                <a:tailEnd/>
              </a14:hiddenLine>
            </a:ext>
          </a:extLst>
        </p:spPr>
      </p:pic>
      <p:sp>
        <p:nvSpPr>
          <p:cNvPr id="26640" name="Rectangle 16"/>
          <p:cNvSpPr>
            <a:spLocks/>
          </p:cNvSpPr>
          <p:nvPr/>
        </p:nvSpPr>
        <p:spPr bwMode="auto">
          <a:xfrm>
            <a:off x="7645400" y="1181100"/>
            <a:ext cx="1270000" cy="609600"/>
          </a:xfrm>
          <a:prstGeom prst="rect">
            <a:avLst/>
          </a:pr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sp>
        <p:nvSpPr>
          <p:cNvPr id="26641" name="Oval 17"/>
          <p:cNvSpPr>
            <a:spLocks/>
          </p:cNvSpPr>
          <p:nvPr/>
        </p:nvSpPr>
        <p:spPr bwMode="auto">
          <a:xfrm>
            <a:off x="3941763" y="1165225"/>
            <a:ext cx="203200" cy="633413"/>
          </a:xfrm>
          <a:prstGeom prst="ellipse">
            <a:avLst/>
          </a:prstGeom>
          <a:solidFill>
            <a:srgbClr val="FFFF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6642" name="Rectangle 18"/>
          <p:cNvSpPr>
            <a:spLocks/>
          </p:cNvSpPr>
          <p:nvPr/>
        </p:nvSpPr>
        <p:spPr bwMode="auto">
          <a:xfrm>
            <a:off x="3695700" y="1165225"/>
            <a:ext cx="330200" cy="635000"/>
          </a:xfrm>
          <a:prstGeom prst="rect">
            <a:avLst/>
          </a:prstGeom>
          <a:solidFill>
            <a:srgbClr val="FFFF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6643" name="Oval 19"/>
          <p:cNvSpPr>
            <a:spLocks/>
          </p:cNvSpPr>
          <p:nvPr/>
        </p:nvSpPr>
        <p:spPr bwMode="auto">
          <a:xfrm>
            <a:off x="3617913" y="1165225"/>
            <a:ext cx="203200" cy="633413"/>
          </a:xfrm>
          <a:prstGeom prst="ellipse">
            <a:avLst/>
          </a:prstGeom>
          <a:solidFill>
            <a:srgbClr val="FFFF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6644" name="Oval 20"/>
          <p:cNvSpPr>
            <a:spLocks/>
          </p:cNvSpPr>
          <p:nvPr/>
        </p:nvSpPr>
        <p:spPr bwMode="auto">
          <a:xfrm>
            <a:off x="3632200" y="1168400"/>
            <a:ext cx="203200" cy="633413"/>
          </a:xfrm>
          <a:prstGeom prst="ellipse">
            <a:avLst/>
          </a:prstGeom>
          <a:solidFill>
            <a:srgbClr val="FF0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6645" name="Rectangle 21"/>
          <p:cNvSpPr>
            <a:spLocks/>
          </p:cNvSpPr>
          <p:nvPr/>
        </p:nvSpPr>
        <p:spPr bwMode="auto">
          <a:xfrm>
            <a:off x="3390900" y="1168400"/>
            <a:ext cx="330200" cy="635000"/>
          </a:xfrm>
          <a:prstGeom prst="rect">
            <a:avLst/>
          </a:prstGeom>
          <a:solidFill>
            <a:srgbClr val="FF00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6646" name="Oval 22"/>
          <p:cNvSpPr>
            <a:spLocks/>
          </p:cNvSpPr>
          <p:nvPr/>
        </p:nvSpPr>
        <p:spPr bwMode="auto">
          <a:xfrm>
            <a:off x="3314700" y="1168400"/>
            <a:ext cx="203200" cy="633413"/>
          </a:xfrm>
          <a:prstGeom prst="ellipse">
            <a:avLst/>
          </a:prstGeom>
          <a:solidFill>
            <a:srgbClr val="FF0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6647" name="Line 23"/>
          <p:cNvSpPr>
            <a:spLocks noChangeShapeType="1"/>
          </p:cNvSpPr>
          <p:nvPr/>
        </p:nvSpPr>
        <p:spPr bwMode="auto">
          <a:xfrm>
            <a:off x="4051300" y="1804988"/>
            <a:ext cx="4876800" cy="3175"/>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6648" name="Line 24"/>
          <p:cNvSpPr>
            <a:spLocks noChangeShapeType="1"/>
          </p:cNvSpPr>
          <p:nvPr/>
        </p:nvSpPr>
        <p:spPr bwMode="auto">
          <a:xfrm>
            <a:off x="4051300" y="1155700"/>
            <a:ext cx="4876800" cy="1588"/>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Tree>
  </p:cSld>
  <p:clrMapOvr>
    <a:masterClrMapping/>
  </p:clrMapOvr>
  <p:transition xmlns:p14="http://schemas.microsoft.com/office/powerpoint/2010/mai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Oval 1"/>
          <p:cNvSpPr>
            <a:spLocks/>
          </p:cNvSpPr>
          <p:nvPr/>
        </p:nvSpPr>
        <p:spPr bwMode="auto">
          <a:xfrm>
            <a:off x="4572000" y="1498600"/>
            <a:ext cx="203200" cy="633413"/>
          </a:xfrm>
          <a:prstGeom prst="ellipse">
            <a:avLst/>
          </a:prstGeom>
          <a:solidFill>
            <a:schemeClr val="accent1"/>
          </a:solidFill>
          <a:ln w="12700" cap="flat">
            <a:solidFill>
              <a:schemeClr val="tx1"/>
            </a:solidFill>
            <a:prstDash val="solid"/>
            <a:round/>
            <a:headEnd type="none" w="med" len="med"/>
            <a:tailEnd type="none" w="med" len="med"/>
          </a:ln>
        </p:spPr>
        <p:txBody>
          <a:bodyPr lIns="0" tIns="0" rIns="0" bIns="0"/>
          <a:lstStyle/>
          <a:p>
            <a:endParaRPr lang="en-US"/>
          </a:p>
        </p:txBody>
      </p:sp>
      <p:sp>
        <p:nvSpPr>
          <p:cNvPr id="27650" name="Rectangle 2"/>
          <p:cNvSpPr>
            <a:spLocks/>
          </p:cNvSpPr>
          <p:nvPr/>
        </p:nvSpPr>
        <p:spPr bwMode="auto">
          <a:xfrm>
            <a:off x="4330700" y="1498600"/>
            <a:ext cx="330200" cy="635000"/>
          </a:xfrm>
          <a:prstGeom prst="rect">
            <a:avLst/>
          </a:prstGeom>
          <a:solidFill>
            <a:schemeClr val="accent1"/>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7651" name="Oval 3"/>
          <p:cNvSpPr>
            <a:spLocks/>
          </p:cNvSpPr>
          <p:nvPr/>
        </p:nvSpPr>
        <p:spPr bwMode="auto">
          <a:xfrm>
            <a:off x="4254500" y="1498600"/>
            <a:ext cx="203200" cy="633413"/>
          </a:xfrm>
          <a:prstGeom prst="ellipse">
            <a:avLst/>
          </a:prstGeom>
          <a:solidFill>
            <a:schemeClr val="accent1"/>
          </a:solidFill>
          <a:ln w="12700" cap="flat">
            <a:solidFill>
              <a:schemeClr val="tx1"/>
            </a:solidFill>
            <a:prstDash val="solid"/>
            <a:round/>
            <a:headEnd type="none" w="med" len="med"/>
            <a:tailEnd type="none" w="med" len="med"/>
          </a:ln>
        </p:spPr>
        <p:txBody>
          <a:bodyPr lIns="0" tIns="0" rIns="0" bIns="0"/>
          <a:lstStyle/>
          <a:p>
            <a:endParaRPr lang="en-US"/>
          </a:p>
        </p:txBody>
      </p:sp>
      <p:sp>
        <p:nvSpPr>
          <p:cNvPr id="27652" name="Oval 4"/>
          <p:cNvSpPr>
            <a:spLocks/>
          </p:cNvSpPr>
          <p:nvPr/>
        </p:nvSpPr>
        <p:spPr bwMode="auto">
          <a:xfrm>
            <a:off x="4254500" y="1498600"/>
            <a:ext cx="203200" cy="633413"/>
          </a:xfrm>
          <a:prstGeom prst="ellipse">
            <a:avLst/>
          </a:prstGeom>
          <a:solidFill>
            <a:srgbClr val="008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7653" name="Rectangle 5"/>
          <p:cNvSpPr>
            <a:spLocks/>
          </p:cNvSpPr>
          <p:nvPr/>
        </p:nvSpPr>
        <p:spPr bwMode="auto">
          <a:xfrm>
            <a:off x="4013200" y="1498600"/>
            <a:ext cx="330200" cy="635000"/>
          </a:xfrm>
          <a:prstGeom prst="rect">
            <a:avLst/>
          </a:prstGeom>
          <a:solidFill>
            <a:srgbClr val="0080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7654" name="Oval 6"/>
          <p:cNvSpPr>
            <a:spLocks/>
          </p:cNvSpPr>
          <p:nvPr/>
        </p:nvSpPr>
        <p:spPr bwMode="auto">
          <a:xfrm>
            <a:off x="3937000" y="1498600"/>
            <a:ext cx="203200" cy="633413"/>
          </a:xfrm>
          <a:prstGeom prst="ellipse">
            <a:avLst/>
          </a:prstGeom>
          <a:solidFill>
            <a:srgbClr val="008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7655" name="Rectangle 7"/>
          <p:cNvSpPr>
            <a:spLocks noChangeArrowheads="1"/>
          </p:cNvSpPr>
          <p:nvPr>
            <p:ph type="title"/>
          </p:nvPr>
        </p:nvSpPr>
        <p:spPr>
          <a:ln/>
        </p:spPr>
        <p:txBody>
          <a:bodyPr/>
          <a:lstStyle/>
          <a:p>
            <a:r>
              <a:rPr lang="en-US"/>
              <a:t>First Step Change</a:t>
            </a:r>
          </a:p>
        </p:txBody>
      </p:sp>
      <p:sp>
        <p:nvSpPr>
          <p:cNvPr id="27656" name="Rectangle 8"/>
          <p:cNvSpPr>
            <a:spLocks noChangeArrowheads="1"/>
          </p:cNvSpPr>
          <p:nvPr>
            <p:ph type="body" idx="1"/>
          </p:nvPr>
        </p:nvSpPr>
        <p:spPr>
          <a:xfrm>
            <a:off x="1270000" y="3568700"/>
            <a:ext cx="10464800" cy="5346700"/>
          </a:xfrm>
          <a:ln/>
        </p:spPr>
        <p:txBody>
          <a:bodyPr/>
          <a:lstStyle/>
          <a:p>
            <a:r>
              <a:rPr lang="en-US"/>
              <a:t>Based on the answers you gave on the previous slide, describe what changes you would observe as a function of time if you observed at the point indicated</a:t>
            </a:r>
          </a:p>
        </p:txBody>
      </p:sp>
      <p:grpSp>
        <p:nvGrpSpPr>
          <p:cNvPr id="27659" name="Group 11"/>
          <p:cNvGrpSpPr>
            <a:grpSpLocks/>
          </p:cNvGrpSpPr>
          <p:nvPr/>
        </p:nvGrpSpPr>
        <p:grpSpPr bwMode="auto">
          <a:xfrm>
            <a:off x="3597275" y="1481138"/>
            <a:ext cx="203200" cy="660400"/>
            <a:chOff x="0" y="0"/>
            <a:chExt cx="128" cy="416"/>
          </a:xfrm>
        </p:grpSpPr>
        <p:sp>
          <p:nvSpPr>
            <p:cNvPr id="27657" name="Oval 9"/>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7658" name="Rectangle 10"/>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grpSp>
        <p:nvGrpSpPr>
          <p:cNvPr id="27662" name="Group 14"/>
          <p:cNvGrpSpPr>
            <a:grpSpLocks/>
          </p:cNvGrpSpPr>
          <p:nvPr/>
        </p:nvGrpSpPr>
        <p:grpSpPr bwMode="auto">
          <a:xfrm>
            <a:off x="8829675" y="1481138"/>
            <a:ext cx="203200" cy="660400"/>
            <a:chOff x="0" y="0"/>
            <a:chExt cx="128" cy="416"/>
          </a:xfrm>
        </p:grpSpPr>
        <p:sp>
          <p:nvSpPr>
            <p:cNvPr id="27660" name="Oval 12"/>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7661" name="Rectangle 13"/>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pic>
        <p:nvPicPr>
          <p:cNvPr id="27663" name="Picture 1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94263" y="1433513"/>
            <a:ext cx="431800" cy="671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FFFFFF"/>
                </a:solidFill>
                <a:miter lim="800000"/>
                <a:headEnd/>
                <a:tailEnd/>
              </a14:hiddenLine>
            </a:ext>
          </a:extLst>
        </p:spPr>
      </p:pic>
      <p:sp>
        <p:nvSpPr>
          <p:cNvPr id="27664" name="Rectangle 16"/>
          <p:cNvSpPr>
            <a:spLocks/>
          </p:cNvSpPr>
          <p:nvPr/>
        </p:nvSpPr>
        <p:spPr bwMode="auto">
          <a:xfrm>
            <a:off x="7645400" y="1511300"/>
            <a:ext cx="1270000" cy="609600"/>
          </a:xfrm>
          <a:prstGeom prst="rect">
            <a:avLst/>
          </a:pr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sp>
        <p:nvSpPr>
          <p:cNvPr id="27665" name="Oval 17"/>
          <p:cNvSpPr>
            <a:spLocks/>
          </p:cNvSpPr>
          <p:nvPr/>
        </p:nvSpPr>
        <p:spPr bwMode="auto">
          <a:xfrm>
            <a:off x="3941763" y="1495425"/>
            <a:ext cx="203200" cy="633413"/>
          </a:xfrm>
          <a:prstGeom prst="ellipse">
            <a:avLst/>
          </a:prstGeom>
          <a:solidFill>
            <a:srgbClr val="FFFF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7666" name="Rectangle 18"/>
          <p:cNvSpPr>
            <a:spLocks/>
          </p:cNvSpPr>
          <p:nvPr/>
        </p:nvSpPr>
        <p:spPr bwMode="auto">
          <a:xfrm>
            <a:off x="3695700" y="1495425"/>
            <a:ext cx="330200" cy="635000"/>
          </a:xfrm>
          <a:prstGeom prst="rect">
            <a:avLst/>
          </a:prstGeom>
          <a:solidFill>
            <a:srgbClr val="FFFF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7667" name="Oval 19"/>
          <p:cNvSpPr>
            <a:spLocks/>
          </p:cNvSpPr>
          <p:nvPr/>
        </p:nvSpPr>
        <p:spPr bwMode="auto">
          <a:xfrm>
            <a:off x="3617913" y="1495425"/>
            <a:ext cx="203200" cy="633413"/>
          </a:xfrm>
          <a:prstGeom prst="ellipse">
            <a:avLst/>
          </a:prstGeom>
          <a:solidFill>
            <a:srgbClr val="FFFF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7668" name="Oval 20"/>
          <p:cNvSpPr>
            <a:spLocks/>
          </p:cNvSpPr>
          <p:nvPr/>
        </p:nvSpPr>
        <p:spPr bwMode="auto">
          <a:xfrm>
            <a:off x="3632200" y="1498600"/>
            <a:ext cx="203200" cy="633413"/>
          </a:xfrm>
          <a:prstGeom prst="ellipse">
            <a:avLst/>
          </a:prstGeom>
          <a:solidFill>
            <a:srgbClr val="FF0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7669" name="Rectangle 21"/>
          <p:cNvSpPr>
            <a:spLocks/>
          </p:cNvSpPr>
          <p:nvPr/>
        </p:nvSpPr>
        <p:spPr bwMode="auto">
          <a:xfrm>
            <a:off x="3390900" y="1498600"/>
            <a:ext cx="330200" cy="635000"/>
          </a:xfrm>
          <a:prstGeom prst="rect">
            <a:avLst/>
          </a:prstGeom>
          <a:solidFill>
            <a:srgbClr val="FF00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7670" name="Oval 22"/>
          <p:cNvSpPr>
            <a:spLocks/>
          </p:cNvSpPr>
          <p:nvPr/>
        </p:nvSpPr>
        <p:spPr bwMode="auto">
          <a:xfrm>
            <a:off x="3314700" y="1498600"/>
            <a:ext cx="203200" cy="633413"/>
          </a:xfrm>
          <a:prstGeom prst="ellipse">
            <a:avLst/>
          </a:prstGeom>
          <a:solidFill>
            <a:srgbClr val="FF0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7671" name="Line 23"/>
          <p:cNvSpPr>
            <a:spLocks noChangeShapeType="1"/>
          </p:cNvSpPr>
          <p:nvPr/>
        </p:nvSpPr>
        <p:spPr bwMode="auto">
          <a:xfrm>
            <a:off x="4051300" y="2135188"/>
            <a:ext cx="4876800" cy="3175"/>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7672" name="Line 24"/>
          <p:cNvSpPr>
            <a:spLocks noChangeShapeType="1"/>
          </p:cNvSpPr>
          <p:nvPr/>
        </p:nvSpPr>
        <p:spPr bwMode="auto">
          <a:xfrm>
            <a:off x="4051300" y="1485900"/>
            <a:ext cx="4876800" cy="1588"/>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7673" name="AutoShape 25"/>
          <p:cNvSpPr>
            <a:spLocks/>
          </p:cNvSpPr>
          <p:nvPr/>
        </p:nvSpPr>
        <p:spPr bwMode="auto">
          <a:xfrm rot="-5400000">
            <a:off x="6064250" y="2228850"/>
            <a:ext cx="876300" cy="762000"/>
          </a:xfrm>
          <a:prstGeom prst="rightArrow">
            <a:avLst>
              <a:gd name="adj1" fmla="val 32000"/>
              <a:gd name="adj2" fmla="val 73334"/>
            </a:avLst>
          </a:prstGeom>
          <a:solidFill>
            <a:srgbClr val="999999"/>
          </a:solidFill>
          <a:ln w="38100" cap="flat">
            <a:solidFill>
              <a:schemeClr val="tx1"/>
            </a:solidFill>
            <a:prstDash val="solid"/>
            <a:miter lim="800000"/>
            <a:headEnd type="none" w="med" len="med"/>
            <a:tailEnd type="none" w="med" len="med"/>
          </a:ln>
        </p:spPr>
        <p:txBody>
          <a:bodyPr lIns="0" tIns="0" rIns="0" bIns="0"/>
          <a:lstStyle/>
          <a:p>
            <a:endParaRPr lang="en-US"/>
          </a:p>
        </p:txBody>
      </p:sp>
    </p:spTree>
  </p:cSld>
  <p:clrMapOvr>
    <a:masterClrMapping/>
  </p:clrMapOvr>
  <p:transition xmlns:p14="http://schemas.microsoft.com/office/powerpoint/2010/mai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Oval 1"/>
          <p:cNvSpPr>
            <a:spLocks/>
          </p:cNvSpPr>
          <p:nvPr/>
        </p:nvSpPr>
        <p:spPr bwMode="auto">
          <a:xfrm>
            <a:off x="4572000" y="1498600"/>
            <a:ext cx="203200" cy="633413"/>
          </a:xfrm>
          <a:prstGeom prst="ellipse">
            <a:avLst/>
          </a:prstGeom>
          <a:solidFill>
            <a:schemeClr val="accent1"/>
          </a:solidFill>
          <a:ln w="12700" cap="flat">
            <a:solidFill>
              <a:schemeClr val="tx1"/>
            </a:solidFill>
            <a:prstDash val="solid"/>
            <a:round/>
            <a:headEnd type="none" w="med" len="med"/>
            <a:tailEnd type="none" w="med" len="med"/>
          </a:ln>
        </p:spPr>
        <p:txBody>
          <a:bodyPr lIns="0" tIns="0" rIns="0" bIns="0"/>
          <a:lstStyle/>
          <a:p>
            <a:endParaRPr lang="en-US"/>
          </a:p>
        </p:txBody>
      </p:sp>
      <p:sp>
        <p:nvSpPr>
          <p:cNvPr id="28674" name="Rectangle 2"/>
          <p:cNvSpPr>
            <a:spLocks/>
          </p:cNvSpPr>
          <p:nvPr/>
        </p:nvSpPr>
        <p:spPr bwMode="auto">
          <a:xfrm>
            <a:off x="4330700" y="1498600"/>
            <a:ext cx="330200" cy="635000"/>
          </a:xfrm>
          <a:prstGeom prst="rect">
            <a:avLst/>
          </a:prstGeom>
          <a:solidFill>
            <a:schemeClr val="accent1"/>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8675" name="Oval 3"/>
          <p:cNvSpPr>
            <a:spLocks/>
          </p:cNvSpPr>
          <p:nvPr/>
        </p:nvSpPr>
        <p:spPr bwMode="auto">
          <a:xfrm>
            <a:off x="4254500" y="1498600"/>
            <a:ext cx="203200" cy="633413"/>
          </a:xfrm>
          <a:prstGeom prst="ellipse">
            <a:avLst/>
          </a:prstGeom>
          <a:solidFill>
            <a:schemeClr val="accent1"/>
          </a:solidFill>
          <a:ln w="12700" cap="flat">
            <a:solidFill>
              <a:schemeClr val="tx1"/>
            </a:solidFill>
            <a:prstDash val="solid"/>
            <a:round/>
            <a:headEnd type="none" w="med" len="med"/>
            <a:tailEnd type="none" w="med" len="med"/>
          </a:ln>
        </p:spPr>
        <p:txBody>
          <a:bodyPr lIns="0" tIns="0" rIns="0" bIns="0"/>
          <a:lstStyle/>
          <a:p>
            <a:endParaRPr lang="en-US"/>
          </a:p>
        </p:txBody>
      </p:sp>
      <p:sp>
        <p:nvSpPr>
          <p:cNvPr id="28676" name="Oval 4"/>
          <p:cNvSpPr>
            <a:spLocks/>
          </p:cNvSpPr>
          <p:nvPr/>
        </p:nvSpPr>
        <p:spPr bwMode="auto">
          <a:xfrm>
            <a:off x="4254500" y="1498600"/>
            <a:ext cx="203200" cy="633413"/>
          </a:xfrm>
          <a:prstGeom prst="ellipse">
            <a:avLst/>
          </a:prstGeom>
          <a:solidFill>
            <a:srgbClr val="008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8677" name="Rectangle 5"/>
          <p:cNvSpPr>
            <a:spLocks/>
          </p:cNvSpPr>
          <p:nvPr/>
        </p:nvSpPr>
        <p:spPr bwMode="auto">
          <a:xfrm>
            <a:off x="4013200" y="1498600"/>
            <a:ext cx="330200" cy="635000"/>
          </a:xfrm>
          <a:prstGeom prst="rect">
            <a:avLst/>
          </a:prstGeom>
          <a:solidFill>
            <a:srgbClr val="0080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8678" name="Oval 6"/>
          <p:cNvSpPr>
            <a:spLocks/>
          </p:cNvSpPr>
          <p:nvPr/>
        </p:nvSpPr>
        <p:spPr bwMode="auto">
          <a:xfrm>
            <a:off x="3937000" y="1498600"/>
            <a:ext cx="203200" cy="633413"/>
          </a:xfrm>
          <a:prstGeom prst="ellipse">
            <a:avLst/>
          </a:prstGeom>
          <a:solidFill>
            <a:srgbClr val="008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8679" name="Rectangle 7"/>
          <p:cNvSpPr>
            <a:spLocks noChangeArrowheads="1"/>
          </p:cNvSpPr>
          <p:nvPr>
            <p:ph type="title"/>
          </p:nvPr>
        </p:nvSpPr>
        <p:spPr>
          <a:ln/>
        </p:spPr>
        <p:txBody>
          <a:bodyPr/>
          <a:lstStyle/>
          <a:p>
            <a:r>
              <a:rPr lang="en-US"/>
              <a:t>First Step Change</a:t>
            </a:r>
          </a:p>
        </p:txBody>
      </p:sp>
      <p:sp>
        <p:nvSpPr>
          <p:cNvPr id="28680" name="Rectangle 8"/>
          <p:cNvSpPr>
            <a:spLocks noChangeArrowheads="1"/>
          </p:cNvSpPr>
          <p:nvPr>
            <p:ph type="body" idx="1"/>
          </p:nvPr>
        </p:nvSpPr>
        <p:spPr>
          <a:xfrm>
            <a:off x="1270000" y="3568700"/>
            <a:ext cx="10464800" cy="5346700"/>
          </a:xfrm>
          <a:ln/>
        </p:spPr>
        <p:txBody>
          <a:bodyPr/>
          <a:lstStyle/>
          <a:p>
            <a:r>
              <a:rPr lang="en-US"/>
              <a:t>Based on the answers you gave on the previous slide, describe what changes you would observe as a function of time if you observed at the point indicated</a:t>
            </a:r>
          </a:p>
          <a:p>
            <a:pPr marL="762000" lvl="1"/>
            <a:r>
              <a:rPr lang="en-US"/>
              <a:t>There would be no changes over time until the yellow fluid element reached the observation point</a:t>
            </a:r>
          </a:p>
          <a:p>
            <a:pPr marL="762000" lvl="1"/>
            <a:r>
              <a:rPr lang="en-US"/>
              <a:t>When the yellow fluid element reached the observation point, a step change would be observed</a:t>
            </a:r>
          </a:p>
          <a:p>
            <a:pPr marL="762000" lvl="1"/>
            <a:r>
              <a:rPr lang="en-US"/>
              <a:t>After the yellow fluid element had reached the observation point, there would be no more changes over time</a:t>
            </a:r>
          </a:p>
        </p:txBody>
      </p:sp>
      <p:grpSp>
        <p:nvGrpSpPr>
          <p:cNvPr id="28683" name="Group 11"/>
          <p:cNvGrpSpPr>
            <a:grpSpLocks/>
          </p:cNvGrpSpPr>
          <p:nvPr/>
        </p:nvGrpSpPr>
        <p:grpSpPr bwMode="auto">
          <a:xfrm>
            <a:off x="3597275" y="1481138"/>
            <a:ext cx="203200" cy="660400"/>
            <a:chOff x="0" y="0"/>
            <a:chExt cx="128" cy="416"/>
          </a:xfrm>
        </p:grpSpPr>
        <p:sp>
          <p:nvSpPr>
            <p:cNvPr id="28681" name="Oval 9"/>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8682" name="Rectangle 10"/>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grpSp>
        <p:nvGrpSpPr>
          <p:cNvPr id="28686" name="Group 14"/>
          <p:cNvGrpSpPr>
            <a:grpSpLocks/>
          </p:cNvGrpSpPr>
          <p:nvPr/>
        </p:nvGrpSpPr>
        <p:grpSpPr bwMode="auto">
          <a:xfrm>
            <a:off x="8829675" y="1481138"/>
            <a:ext cx="203200" cy="660400"/>
            <a:chOff x="0" y="0"/>
            <a:chExt cx="128" cy="416"/>
          </a:xfrm>
        </p:grpSpPr>
        <p:sp>
          <p:nvSpPr>
            <p:cNvPr id="28684" name="Oval 12"/>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8685" name="Rectangle 13"/>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pic>
        <p:nvPicPr>
          <p:cNvPr id="28687" name="Picture 1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94263" y="1433513"/>
            <a:ext cx="431800" cy="671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FFFFFF"/>
                </a:solidFill>
                <a:miter lim="800000"/>
                <a:headEnd/>
                <a:tailEnd/>
              </a14:hiddenLine>
            </a:ext>
          </a:extLst>
        </p:spPr>
      </p:pic>
      <p:sp>
        <p:nvSpPr>
          <p:cNvPr id="28688" name="Rectangle 16"/>
          <p:cNvSpPr>
            <a:spLocks/>
          </p:cNvSpPr>
          <p:nvPr/>
        </p:nvSpPr>
        <p:spPr bwMode="auto">
          <a:xfrm>
            <a:off x="7645400" y="1511300"/>
            <a:ext cx="1270000" cy="609600"/>
          </a:xfrm>
          <a:prstGeom prst="rect">
            <a:avLst/>
          </a:pr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sp>
        <p:nvSpPr>
          <p:cNvPr id="28689" name="Oval 17"/>
          <p:cNvSpPr>
            <a:spLocks/>
          </p:cNvSpPr>
          <p:nvPr/>
        </p:nvSpPr>
        <p:spPr bwMode="auto">
          <a:xfrm>
            <a:off x="3941763" y="1495425"/>
            <a:ext cx="203200" cy="633413"/>
          </a:xfrm>
          <a:prstGeom prst="ellipse">
            <a:avLst/>
          </a:prstGeom>
          <a:solidFill>
            <a:srgbClr val="FFFF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8690" name="Rectangle 18"/>
          <p:cNvSpPr>
            <a:spLocks/>
          </p:cNvSpPr>
          <p:nvPr/>
        </p:nvSpPr>
        <p:spPr bwMode="auto">
          <a:xfrm>
            <a:off x="3695700" y="1495425"/>
            <a:ext cx="330200" cy="635000"/>
          </a:xfrm>
          <a:prstGeom prst="rect">
            <a:avLst/>
          </a:prstGeom>
          <a:solidFill>
            <a:srgbClr val="FFFF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8691" name="Oval 19"/>
          <p:cNvSpPr>
            <a:spLocks/>
          </p:cNvSpPr>
          <p:nvPr/>
        </p:nvSpPr>
        <p:spPr bwMode="auto">
          <a:xfrm>
            <a:off x="3617913" y="1495425"/>
            <a:ext cx="203200" cy="633413"/>
          </a:xfrm>
          <a:prstGeom prst="ellipse">
            <a:avLst/>
          </a:prstGeom>
          <a:solidFill>
            <a:srgbClr val="FFFF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8692" name="Oval 20"/>
          <p:cNvSpPr>
            <a:spLocks/>
          </p:cNvSpPr>
          <p:nvPr/>
        </p:nvSpPr>
        <p:spPr bwMode="auto">
          <a:xfrm>
            <a:off x="3632200" y="1498600"/>
            <a:ext cx="203200" cy="633413"/>
          </a:xfrm>
          <a:prstGeom prst="ellipse">
            <a:avLst/>
          </a:prstGeom>
          <a:solidFill>
            <a:srgbClr val="FF0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8693" name="Rectangle 21"/>
          <p:cNvSpPr>
            <a:spLocks/>
          </p:cNvSpPr>
          <p:nvPr/>
        </p:nvSpPr>
        <p:spPr bwMode="auto">
          <a:xfrm>
            <a:off x="3390900" y="1498600"/>
            <a:ext cx="330200" cy="635000"/>
          </a:xfrm>
          <a:prstGeom prst="rect">
            <a:avLst/>
          </a:prstGeom>
          <a:solidFill>
            <a:srgbClr val="FF00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8694" name="Oval 22"/>
          <p:cNvSpPr>
            <a:spLocks/>
          </p:cNvSpPr>
          <p:nvPr/>
        </p:nvSpPr>
        <p:spPr bwMode="auto">
          <a:xfrm>
            <a:off x="3314700" y="1498600"/>
            <a:ext cx="203200" cy="633413"/>
          </a:xfrm>
          <a:prstGeom prst="ellipse">
            <a:avLst/>
          </a:prstGeom>
          <a:solidFill>
            <a:srgbClr val="FF0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8695" name="Line 23"/>
          <p:cNvSpPr>
            <a:spLocks noChangeShapeType="1"/>
          </p:cNvSpPr>
          <p:nvPr/>
        </p:nvSpPr>
        <p:spPr bwMode="auto">
          <a:xfrm>
            <a:off x="4051300" y="2135188"/>
            <a:ext cx="4876800" cy="3175"/>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8696" name="Line 24"/>
          <p:cNvSpPr>
            <a:spLocks noChangeShapeType="1"/>
          </p:cNvSpPr>
          <p:nvPr/>
        </p:nvSpPr>
        <p:spPr bwMode="auto">
          <a:xfrm>
            <a:off x="4051300" y="1485900"/>
            <a:ext cx="4876800" cy="1588"/>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8697" name="AutoShape 25"/>
          <p:cNvSpPr>
            <a:spLocks/>
          </p:cNvSpPr>
          <p:nvPr/>
        </p:nvSpPr>
        <p:spPr bwMode="auto">
          <a:xfrm rot="-5400000">
            <a:off x="6064250" y="2228850"/>
            <a:ext cx="876300" cy="762000"/>
          </a:xfrm>
          <a:prstGeom prst="rightArrow">
            <a:avLst>
              <a:gd name="adj1" fmla="val 32000"/>
              <a:gd name="adj2" fmla="val 73334"/>
            </a:avLst>
          </a:prstGeom>
          <a:solidFill>
            <a:srgbClr val="999999"/>
          </a:solidFill>
          <a:ln w="38100" cap="flat">
            <a:solidFill>
              <a:schemeClr val="tx1"/>
            </a:solidFill>
            <a:prstDash val="solid"/>
            <a:miter lim="800000"/>
            <a:headEnd type="none" w="med" len="med"/>
            <a:tailEnd type="none" w="med" len="med"/>
          </a:ln>
        </p:spPr>
        <p:txBody>
          <a:bodyPr lIns="0" tIns="0" rIns="0" bIns="0"/>
          <a:lstStyle/>
          <a:p>
            <a:endParaRPr lang="en-US"/>
          </a:p>
        </p:txBody>
      </p:sp>
    </p:spTree>
  </p:cSld>
  <p:clrMapOvr>
    <a:masterClrMapping/>
  </p:clrMapOvr>
  <p:transition xmlns:p14="http://schemas.microsoft.com/office/powerpoint/2010/mai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Oval 1"/>
          <p:cNvSpPr>
            <a:spLocks/>
          </p:cNvSpPr>
          <p:nvPr/>
        </p:nvSpPr>
        <p:spPr bwMode="auto">
          <a:xfrm>
            <a:off x="4572000" y="1498600"/>
            <a:ext cx="203200" cy="633413"/>
          </a:xfrm>
          <a:prstGeom prst="ellipse">
            <a:avLst/>
          </a:prstGeom>
          <a:solidFill>
            <a:schemeClr val="accent1"/>
          </a:solidFill>
          <a:ln w="12700" cap="flat">
            <a:solidFill>
              <a:schemeClr val="tx1"/>
            </a:solidFill>
            <a:prstDash val="solid"/>
            <a:round/>
            <a:headEnd type="none" w="med" len="med"/>
            <a:tailEnd type="none" w="med" len="med"/>
          </a:ln>
        </p:spPr>
        <p:txBody>
          <a:bodyPr lIns="0" tIns="0" rIns="0" bIns="0"/>
          <a:lstStyle/>
          <a:p>
            <a:endParaRPr lang="en-US"/>
          </a:p>
        </p:txBody>
      </p:sp>
      <p:sp>
        <p:nvSpPr>
          <p:cNvPr id="29698" name="Rectangle 2"/>
          <p:cNvSpPr>
            <a:spLocks/>
          </p:cNvSpPr>
          <p:nvPr/>
        </p:nvSpPr>
        <p:spPr bwMode="auto">
          <a:xfrm>
            <a:off x="4330700" y="1498600"/>
            <a:ext cx="330200" cy="635000"/>
          </a:xfrm>
          <a:prstGeom prst="rect">
            <a:avLst/>
          </a:prstGeom>
          <a:solidFill>
            <a:schemeClr val="accent1"/>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9699" name="Oval 3"/>
          <p:cNvSpPr>
            <a:spLocks/>
          </p:cNvSpPr>
          <p:nvPr/>
        </p:nvSpPr>
        <p:spPr bwMode="auto">
          <a:xfrm>
            <a:off x="4254500" y="1498600"/>
            <a:ext cx="203200" cy="633413"/>
          </a:xfrm>
          <a:prstGeom prst="ellipse">
            <a:avLst/>
          </a:prstGeom>
          <a:solidFill>
            <a:schemeClr val="accent1"/>
          </a:solidFill>
          <a:ln w="12700" cap="flat">
            <a:solidFill>
              <a:schemeClr val="tx1"/>
            </a:solidFill>
            <a:prstDash val="solid"/>
            <a:round/>
            <a:headEnd type="none" w="med" len="med"/>
            <a:tailEnd type="none" w="med" len="med"/>
          </a:ln>
        </p:spPr>
        <p:txBody>
          <a:bodyPr lIns="0" tIns="0" rIns="0" bIns="0"/>
          <a:lstStyle/>
          <a:p>
            <a:endParaRPr lang="en-US"/>
          </a:p>
        </p:txBody>
      </p:sp>
      <p:sp>
        <p:nvSpPr>
          <p:cNvPr id="29700" name="Oval 4"/>
          <p:cNvSpPr>
            <a:spLocks/>
          </p:cNvSpPr>
          <p:nvPr/>
        </p:nvSpPr>
        <p:spPr bwMode="auto">
          <a:xfrm>
            <a:off x="4254500" y="1498600"/>
            <a:ext cx="203200" cy="633413"/>
          </a:xfrm>
          <a:prstGeom prst="ellipse">
            <a:avLst/>
          </a:prstGeom>
          <a:solidFill>
            <a:srgbClr val="008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9701" name="Rectangle 5"/>
          <p:cNvSpPr>
            <a:spLocks/>
          </p:cNvSpPr>
          <p:nvPr/>
        </p:nvSpPr>
        <p:spPr bwMode="auto">
          <a:xfrm>
            <a:off x="4013200" y="1498600"/>
            <a:ext cx="330200" cy="635000"/>
          </a:xfrm>
          <a:prstGeom prst="rect">
            <a:avLst/>
          </a:prstGeom>
          <a:solidFill>
            <a:srgbClr val="0080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9702" name="Oval 6"/>
          <p:cNvSpPr>
            <a:spLocks/>
          </p:cNvSpPr>
          <p:nvPr/>
        </p:nvSpPr>
        <p:spPr bwMode="auto">
          <a:xfrm>
            <a:off x="3937000" y="1498600"/>
            <a:ext cx="203200" cy="633413"/>
          </a:xfrm>
          <a:prstGeom prst="ellipse">
            <a:avLst/>
          </a:prstGeom>
          <a:solidFill>
            <a:srgbClr val="008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9703" name="Rectangle 7"/>
          <p:cNvSpPr>
            <a:spLocks noChangeArrowheads="1"/>
          </p:cNvSpPr>
          <p:nvPr>
            <p:ph type="title"/>
          </p:nvPr>
        </p:nvSpPr>
        <p:spPr>
          <a:ln/>
        </p:spPr>
        <p:txBody>
          <a:bodyPr/>
          <a:lstStyle/>
          <a:p>
            <a:r>
              <a:rPr lang="en-US"/>
              <a:t>A Different Kind of Step Change</a:t>
            </a:r>
          </a:p>
        </p:txBody>
      </p:sp>
      <p:sp>
        <p:nvSpPr>
          <p:cNvPr id="29704" name="Rectangle 8"/>
          <p:cNvSpPr>
            <a:spLocks noChangeArrowheads="1"/>
          </p:cNvSpPr>
          <p:nvPr>
            <p:ph type="body" idx="1"/>
          </p:nvPr>
        </p:nvSpPr>
        <p:spPr>
          <a:xfrm>
            <a:off x="1270000" y="2489200"/>
            <a:ext cx="10464800" cy="6426200"/>
          </a:xfrm>
          <a:ln/>
        </p:spPr>
        <p:txBody>
          <a:bodyPr/>
          <a:lstStyle/>
          <a:p>
            <a:r>
              <a:rPr lang="en-US"/>
              <a:t>There was a step change increase in the flow rate</a:t>
            </a:r>
          </a:p>
          <a:p>
            <a:r>
              <a:rPr lang="en-US"/>
              <a:t>As the green fluid element moves through the reactor, will it experience the exact same changes that the blue element experiences?</a:t>
            </a:r>
          </a:p>
          <a:p>
            <a:pPr marL="762000" lvl="1"/>
            <a:r>
              <a:rPr lang="en-US"/>
              <a:t>Why or why not?</a:t>
            </a:r>
          </a:p>
          <a:p>
            <a:r>
              <a:rPr lang="en-US"/>
              <a:t>As the yellow fluid element moves through the reactor, will it experience the exact same changes that the green fluid element experiences?</a:t>
            </a:r>
          </a:p>
          <a:p>
            <a:pPr marL="762000" lvl="1"/>
            <a:r>
              <a:rPr lang="en-US"/>
              <a:t>Why or why not?</a:t>
            </a:r>
          </a:p>
          <a:p>
            <a:r>
              <a:rPr lang="en-US"/>
              <a:t>As the red fluid element moves through the reactor, will it experience the exact same changes that the yellow fluid element experiences?</a:t>
            </a:r>
          </a:p>
          <a:p>
            <a:pPr marL="762000" lvl="1"/>
            <a:r>
              <a:rPr lang="en-US"/>
              <a:t>Why or why not?</a:t>
            </a:r>
          </a:p>
          <a:p>
            <a:r>
              <a:rPr lang="en-US"/>
              <a:t>Suppose instead of the flow rate, the temperature of the reactor wall changed (causing a step change in the heat transfer term)?</a:t>
            </a:r>
          </a:p>
        </p:txBody>
      </p:sp>
      <p:grpSp>
        <p:nvGrpSpPr>
          <p:cNvPr id="29707" name="Group 11"/>
          <p:cNvGrpSpPr>
            <a:grpSpLocks/>
          </p:cNvGrpSpPr>
          <p:nvPr/>
        </p:nvGrpSpPr>
        <p:grpSpPr bwMode="auto">
          <a:xfrm>
            <a:off x="3597275" y="1481138"/>
            <a:ext cx="203200" cy="660400"/>
            <a:chOff x="0" y="0"/>
            <a:chExt cx="128" cy="416"/>
          </a:xfrm>
        </p:grpSpPr>
        <p:sp>
          <p:nvSpPr>
            <p:cNvPr id="29705" name="Oval 9"/>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9706" name="Rectangle 10"/>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grpSp>
        <p:nvGrpSpPr>
          <p:cNvPr id="29710" name="Group 14"/>
          <p:cNvGrpSpPr>
            <a:grpSpLocks/>
          </p:cNvGrpSpPr>
          <p:nvPr/>
        </p:nvGrpSpPr>
        <p:grpSpPr bwMode="auto">
          <a:xfrm>
            <a:off x="8829675" y="1481138"/>
            <a:ext cx="203200" cy="660400"/>
            <a:chOff x="0" y="0"/>
            <a:chExt cx="128" cy="416"/>
          </a:xfrm>
        </p:grpSpPr>
        <p:sp>
          <p:nvSpPr>
            <p:cNvPr id="29708" name="Oval 12"/>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9709" name="Rectangle 13"/>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pic>
        <p:nvPicPr>
          <p:cNvPr id="29711" name="Picture 1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94263" y="1433513"/>
            <a:ext cx="431800" cy="671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FFFFFF"/>
                </a:solidFill>
                <a:miter lim="800000"/>
                <a:headEnd/>
                <a:tailEnd/>
              </a14:hiddenLine>
            </a:ext>
          </a:extLst>
        </p:spPr>
      </p:pic>
      <p:sp>
        <p:nvSpPr>
          <p:cNvPr id="29712" name="Rectangle 16"/>
          <p:cNvSpPr>
            <a:spLocks/>
          </p:cNvSpPr>
          <p:nvPr/>
        </p:nvSpPr>
        <p:spPr bwMode="auto">
          <a:xfrm>
            <a:off x="7645400" y="1511300"/>
            <a:ext cx="1270000" cy="609600"/>
          </a:xfrm>
          <a:prstGeom prst="rect">
            <a:avLst/>
          </a:pr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sp>
        <p:nvSpPr>
          <p:cNvPr id="29713" name="Oval 17"/>
          <p:cNvSpPr>
            <a:spLocks/>
          </p:cNvSpPr>
          <p:nvPr/>
        </p:nvSpPr>
        <p:spPr bwMode="auto">
          <a:xfrm>
            <a:off x="3941763" y="1495425"/>
            <a:ext cx="203200" cy="633413"/>
          </a:xfrm>
          <a:prstGeom prst="ellipse">
            <a:avLst/>
          </a:prstGeom>
          <a:solidFill>
            <a:srgbClr val="FFFF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9714" name="Rectangle 18"/>
          <p:cNvSpPr>
            <a:spLocks/>
          </p:cNvSpPr>
          <p:nvPr/>
        </p:nvSpPr>
        <p:spPr bwMode="auto">
          <a:xfrm>
            <a:off x="3695700" y="1495425"/>
            <a:ext cx="330200" cy="635000"/>
          </a:xfrm>
          <a:prstGeom prst="rect">
            <a:avLst/>
          </a:prstGeom>
          <a:solidFill>
            <a:srgbClr val="FFFF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9715" name="Oval 19"/>
          <p:cNvSpPr>
            <a:spLocks/>
          </p:cNvSpPr>
          <p:nvPr/>
        </p:nvSpPr>
        <p:spPr bwMode="auto">
          <a:xfrm>
            <a:off x="3617913" y="1495425"/>
            <a:ext cx="203200" cy="633413"/>
          </a:xfrm>
          <a:prstGeom prst="ellipse">
            <a:avLst/>
          </a:prstGeom>
          <a:solidFill>
            <a:srgbClr val="FFFF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9716" name="Oval 20"/>
          <p:cNvSpPr>
            <a:spLocks/>
          </p:cNvSpPr>
          <p:nvPr/>
        </p:nvSpPr>
        <p:spPr bwMode="auto">
          <a:xfrm>
            <a:off x="3632200" y="1498600"/>
            <a:ext cx="203200" cy="633413"/>
          </a:xfrm>
          <a:prstGeom prst="ellipse">
            <a:avLst/>
          </a:prstGeom>
          <a:solidFill>
            <a:srgbClr val="FF0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9717" name="Rectangle 21"/>
          <p:cNvSpPr>
            <a:spLocks/>
          </p:cNvSpPr>
          <p:nvPr/>
        </p:nvSpPr>
        <p:spPr bwMode="auto">
          <a:xfrm>
            <a:off x="3390900" y="1498600"/>
            <a:ext cx="330200" cy="635000"/>
          </a:xfrm>
          <a:prstGeom prst="rect">
            <a:avLst/>
          </a:prstGeom>
          <a:solidFill>
            <a:srgbClr val="FF00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29718" name="Oval 22"/>
          <p:cNvSpPr>
            <a:spLocks/>
          </p:cNvSpPr>
          <p:nvPr/>
        </p:nvSpPr>
        <p:spPr bwMode="auto">
          <a:xfrm>
            <a:off x="3314700" y="1498600"/>
            <a:ext cx="203200" cy="633413"/>
          </a:xfrm>
          <a:prstGeom prst="ellipse">
            <a:avLst/>
          </a:prstGeom>
          <a:solidFill>
            <a:srgbClr val="FF0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29719" name="Line 23"/>
          <p:cNvSpPr>
            <a:spLocks noChangeShapeType="1"/>
          </p:cNvSpPr>
          <p:nvPr/>
        </p:nvSpPr>
        <p:spPr bwMode="auto">
          <a:xfrm>
            <a:off x="4051300" y="2135188"/>
            <a:ext cx="4876800" cy="3175"/>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9720" name="Line 24"/>
          <p:cNvSpPr>
            <a:spLocks noChangeShapeType="1"/>
          </p:cNvSpPr>
          <p:nvPr/>
        </p:nvSpPr>
        <p:spPr bwMode="auto">
          <a:xfrm>
            <a:off x="4051300" y="1485900"/>
            <a:ext cx="4876800" cy="1588"/>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Tree>
  </p:cSld>
  <p:clrMapOvr>
    <a:masterClrMapping/>
  </p:clrMapOvr>
  <p:transition xmlns:p14="http://schemas.microsoft.com/office/powerpoint/2010/mai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Oval 1"/>
          <p:cNvSpPr>
            <a:spLocks/>
          </p:cNvSpPr>
          <p:nvPr/>
        </p:nvSpPr>
        <p:spPr bwMode="auto">
          <a:xfrm>
            <a:off x="4572000" y="1498600"/>
            <a:ext cx="203200" cy="633413"/>
          </a:xfrm>
          <a:prstGeom prst="ellipse">
            <a:avLst/>
          </a:prstGeom>
          <a:solidFill>
            <a:schemeClr val="accent1"/>
          </a:solidFill>
          <a:ln w="12700" cap="flat">
            <a:solidFill>
              <a:schemeClr val="tx1"/>
            </a:solidFill>
            <a:prstDash val="solid"/>
            <a:round/>
            <a:headEnd type="none" w="med" len="med"/>
            <a:tailEnd type="none" w="med" len="med"/>
          </a:ln>
        </p:spPr>
        <p:txBody>
          <a:bodyPr lIns="0" tIns="0" rIns="0" bIns="0"/>
          <a:lstStyle/>
          <a:p>
            <a:endParaRPr lang="en-US"/>
          </a:p>
        </p:txBody>
      </p:sp>
      <p:sp>
        <p:nvSpPr>
          <p:cNvPr id="30722" name="Rectangle 2"/>
          <p:cNvSpPr>
            <a:spLocks/>
          </p:cNvSpPr>
          <p:nvPr/>
        </p:nvSpPr>
        <p:spPr bwMode="auto">
          <a:xfrm>
            <a:off x="4330700" y="1498600"/>
            <a:ext cx="330200" cy="635000"/>
          </a:xfrm>
          <a:prstGeom prst="rect">
            <a:avLst/>
          </a:prstGeom>
          <a:solidFill>
            <a:schemeClr val="accent1"/>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30723" name="Oval 3"/>
          <p:cNvSpPr>
            <a:spLocks/>
          </p:cNvSpPr>
          <p:nvPr/>
        </p:nvSpPr>
        <p:spPr bwMode="auto">
          <a:xfrm>
            <a:off x="4254500" y="1498600"/>
            <a:ext cx="203200" cy="633413"/>
          </a:xfrm>
          <a:prstGeom prst="ellipse">
            <a:avLst/>
          </a:prstGeom>
          <a:solidFill>
            <a:schemeClr val="accent1"/>
          </a:solidFill>
          <a:ln w="12700" cap="flat">
            <a:solidFill>
              <a:schemeClr val="tx1"/>
            </a:solidFill>
            <a:prstDash val="solid"/>
            <a:round/>
            <a:headEnd type="none" w="med" len="med"/>
            <a:tailEnd type="none" w="med" len="med"/>
          </a:ln>
        </p:spPr>
        <p:txBody>
          <a:bodyPr lIns="0" tIns="0" rIns="0" bIns="0"/>
          <a:lstStyle/>
          <a:p>
            <a:endParaRPr lang="en-US"/>
          </a:p>
        </p:txBody>
      </p:sp>
      <p:sp>
        <p:nvSpPr>
          <p:cNvPr id="30724" name="Oval 4"/>
          <p:cNvSpPr>
            <a:spLocks/>
          </p:cNvSpPr>
          <p:nvPr/>
        </p:nvSpPr>
        <p:spPr bwMode="auto">
          <a:xfrm>
            <a:off x="4254500" y="1498600"/>
            <a:ext cx="203200" cy="633413"/>
          </a:xfrm>
          <a:prstGeom prst="ellipse">
            <a:avLst/>
          </a:prstGeom>
          <a:solidFill>
            <a:srgbClr val="008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30725" name="Rectangle 5"/>
          <p:cNvSpPr>
            <a:spLocks/>
          </p:cNvSpPr>
          <p:nvPr/>
        </p:nvSpPr>
        <p:spPr bwMode="auto">
          <a:xfrm>
            <a:off x="4013200" y="1498600"/>
            <a:ext cx="330200" cy="635000"/>
          </a:xfrm>
          <a:prstGeom prst="rect">
            <a:avLst/>
          </a:prstGeom>
          <a:solidFill>
            <a:srgbClr val="0080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30726" name="Oval 6"/>
          <p:cNvSpPr>
            <a:spLocks/>
          </p:cNvSpPr>
          <p:nvPr/>
        </p:nvSpPr>
        <p:spPr bwMode="auto">
          <a:xfrm>
            <a:off x="3937000" y="1498600"/>
            <a:ext cx="203200" cy="633413"/>
          </a:xfrm>
          <a:prstGeom prst="ellipse">
            <a:avLst/>
          </a:prstGeom>
          <a:solidFill>
            <a:srgbClr val="008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30727" name="Rectangle 7"/>
          <p:cNvSpPr>
            <a:spLocks noChangeArrowheads="1"/>
          </p:cNvSpPr>
          <p:nvPr>
            <p:ph type="title"/>
          </p:nvPr>
        </p:nvSpPr>
        <p:spPr>
          <a:ln/>
        </p:spPr>
        <p:txBody>
          <a:bodyPr/>
          <a:lstStyle/>
          <a:p>
            <a:r>
              <a:rPr lang="en-US"/>
              <a:t>A Different Kind of Step Change</a:t>
            </a:r>
          </a:p>
        </p:txBody>
      </p:sp>
      <p:sp>
        <p:nvSpPr>
          <p:cNvPr id="30728" name="Rectangle 8"/>
          <p:cNvSpPr>
            <a:spLocks noChangeArrowheads="1"/>
          </p:cNvSpPr>
          <p:nvPr>
            <p:ph type="body" idx="1"/>
          </p:nvPr>
        </p:nvSpPr>
        <p:spPr>
          <a:xfrm>
            <a:off x="1270000" y="2324100"/>
            <a:ext cx="10464800" cy="6756400"/>
          </a:xfrm>
          <a:ln/>
        </p:spPr>
        <p:txBody>
          <a:bodyPr/>
          <a:lstStyle/>
          <a:p>
            <a:r>
              <a:rPr lang="en-US"/>
              <a:t>There was a step change increase in the flow rate</a:t>
            </a:r>
          </a:p>
          <a:p>
            <a:r>
              <a:rPr lang="en-US"/>
              <a:t>As the green fluid element moves through the reactor, will it experience the exact same changes that the blue element experiences? </a:t>
            </a:r>
            <a:r>
              <a:rPr lang="en-US">
                <a:solidFill>
                  <a:srgbClr val="FF0000"/>
                </a:solidFill>
              </a:rPr>
              <a:t>No, they will be different</a:t>
            </a:r>
            <a:endParaRPr lang="en-US"/>
          </a:p>
          <a:p>
            <a:pPr marL="762000" lvl="1"/>
            <a:r>
              <a:rPr lang="en-US"/>
              <a:t>When the green element reaches the place where the blue element is, it will not have been in the reactor for as long (due to faster flow), so it will not have reacted as much</a:t>
            </a:r>
          </a:p>
          <a:p>
            <a:r>
              <a:rPr lang="en-US"/>
              <a:t>As the yellow fluid element moves through the reactor, will it experience the exact same changes that the green fluid element experiences?</a:t>
            </a:r>
            <a:r>
              <a:rPr lang="en-US">
                <a:solidFill>
                  <a:srgbClr val="FF0000"/>
                </a:solidFill>
              </a:rPr>
              <a:t> No, they will be different</a:t>
            </a:r>
            <a:endParaRPr lang="en-US"/>
          </a:p>
          <a:p>
            <a:pPr marL="762000" lvl="1"/>
            <a:r>
              <a:rPr lang="en-US"/>
              <a:t>The reason is the same</a:t>
            </a:r>
          </a:p>
          <a:p>
            <a:r>
              <a:rPr lang="en-US"/>
              <a:t>As the red fluid element moves through the reactor, will it experience the exact same changes that the yellow fluid element experiences?</a:t>
            </a:r>
            <a:r>
              <a:rPr lang="en-US">
                <a:solidFill>
                  <a:srgbClr val="FF0000"/>
                </a:solidFill>
              </a:rPr>
              <a:t> Yes, they will be equal</a:t>
            </a:r>
            <a:endParaRPr lang="en-US"/>
          </a:p>
          <a:p>
            <a:pPr marL="762000" lvl="1"/>
            <a:r>
              <a:rPr lang="en-US"/>
              <a:t>They enter at equal compositions, flow at equal rates and experience the same heat transfer with the walls, so there is no difference between them </a:t>
            </a:r>
          </a:p>
          <a:p>
            <a:r>
              <a:rPr lang="en-US"/>
              <a:t>Suppose instead of the flow rate, the temperature of the reactor wall changed (causing a step change in the heat transfer term)? </a:t>
            </a:r>
            <a:r>
              <a:rPr lang="en-US">
                <a:solidFill>
                  <a:srgbClr val="FF0000"/>
                </a:solidFill>
              </a:rPr>
              <a:t>Same answers</a:t>
            </a:r>
          </a:p>
        </p:txBody>
      </p:sp>
      <p:grpSp>
        <p:nvGrpSpPr>
          <p:cNvPr id="30731" name="Group 11"/>
          <p:cNvGrpSpPr>
            <a:grpSpLocks/>
          </p:cNvGrpSpPr>
          <p:nvPr/>
        </p:nvGrpSpPr>
        <p:grpSpPr bwMode="auto">
          <a:xfrm>
            <a:off x="3597275" y="1481138"/>
            <a:ext cx="203200" cy="660400"/>
            <a:chOff x="0" y="0"/>
            <a:chExt cx="128" cy="416"/>
          </a:xfrm>
        </p:grpSpPr>
        <p:sp>
          <p:nvSpPr>
            <p:cNvPr id="30729" name="Oval 9"/>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0730" name="Rectangle 10"/>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grpSp>
        <p:nvGrpSpPr>
          <p:cNvPr id="30734" name="Group 14"/>
          <p:cNvGrpSpPr>
            <a:grpSpLocks/>
          </p:cNvGrpSpPr>
          <p:nvPr/>
        </p:nvGrpSpPr>
        <p:grpSpPr bwMode="auto">
          <a:xfrm>
            <a:off x="8829675" y="1481138"/>
            <a:ext cx="203200" cy="660400"/>
            <a:chOff x="0" y="0"/>
            <a:chExt cx="128" cy="416"/>
          </a:xfrm>
        </p:grpSpPr>
        <p:sp>
          <p:nvSpPr>
            <p:cNvPr id="30732" name="Oval 12"/>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0733" name="Rectangle 13"/>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pic>
        <p:nvPicPr>
          <p:cNvPr id="30735" name="Picture 1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94263" y="1433513"/>
            <a:ext cx="431800" cy="671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FFFFFF"/>
                </a:solidFill>
                <a:miter lim="800000"/>
                <a:headEnd/>
                <a:tailEnd/>
              </a14:hiddenLine>
            </a:ext>
          </a:extLst>
        </p:spPr>
      </p:pic>
      <p:sp>
        <p:nvSpPr>
          <p:cNvPr id="30736" name="Rectangle 16"/>
          <p:cNvSpPr>
            <a:spLocks/>
          </p:cNvSpPr>
          <p:nvPr/>
        </p:nvSpPr>
        <p:spPr bwMode="auto">
          <a:xfrm>
            <a:off x="7645400" y="1511300"/>
            <a:ext cx="1270000" cy="609600"/>
          </a:xfrm>
          <a:prstGeom prst="rect">
            <a:avLst/>
          </a:pr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sp>
        <p:nvSpPr>
          <p:cNvPr id="30737" name="Oval 17"/>
          <p:cNvSpPr>
            <a:spLocks/>
          </p:cNvSpPr>
          <p:nvPr/>
        </p:nvSpPr>
        <p:spPr bwMode="auto">
          <a:xfrm>
            <a:off x="3941763" y="1495425"/>
            <a:ext cx="203200" cy="633413"/>
          </a:xfrm>
          <a:prstGeom prst="ellipse">
            <a:avLst/>
          </a:prstGeom>
          <a:solidFill>
            <a:srgbClr val="FFFF00"/>
          </a:solidFill>
          <a:ln w="12700" cap="flat">
            <a:solidFill>
              <a:schemeClr val="tx1"/>
            </a:solidFill>
            <a:prstDash val="solid"/>
            <a:round/>
            <a:headEnd type="none" w="med" len="med"/>
            <a:tailEnd type="none" w="med" len="med"/>
          </a:ln>
        </p:spPr>
        <p:txBody>
          <a:bodyPr lIns="0" tIns="0" rIns="0" bIns="0"/>
          <a:lstStyle/>
          <a:p>
            <a:endParaRPr lang="en-US"/>
          </a:p>
        </p:txBody>
      </p:sp>
      <p:sp>
        <p:nvSpPr>
          <p:cNvPr id="30738" name="Rectangle 18"/>
          <p:cNvSpPr>
            <a:spLocks/>
          </p:cNvSpPr>
          <p:nvPr/>
        </p:nvSpPr>
        <p:spPr bwMode="auto">
          <a:xfrm>
            <a:off x="3695700" y="1495425"/>
            <a:ext cx="330200" cy="635000"/>
          </a:xfrm>
          <a:prstGeom prst="rect">
            <a:avLst/>
          </a:prstGeom>
          <a:solidFill>
            <a:srgbClr val="FFFF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30739" name="Oval 19"/>
          <p:cNvSpPr>
            <a:spLocks/>
          </p:cNvSpPr>
          <p:nvPr/>
        </p:nvSpPr>
        <p:spPr bwMode="auto">
          <a:xfrm>
            <a:off x="3617913" y="1495425"/>
            <a:ext cx="203200" cy="633413"/>
          </a:xfrm>
          <a:prstGeom prst="ellipse">
            <a:avLst/>
          </a:prstGeom>
          <a:solidFill>
            <a:srgbClr val="FFFF00"/>
          </a:solidFill>
          <a:ln w="12700" cap="flat">
            <a:solidFill>
              <a:schemeClr val="tx1"/>
            </a:solidFill>
            <a:prstDash val="solid"/>
            <a:round/>
            <a:headEnd type="none" w="med" len="med"/>
            <a:tailEnd type="none" w="med" len="med"/>
          </a:ln>
        </p:spPr>
        <p:txBody>
          <a:bodyPr lIns="0" tIns="0" rIns="0" bIns="0"/>
          <a:lstStyle/>
          <a:p>
            <a:endParaRPr lang="en-US"/>
          </a:p>
        </p:txBody>
      </p:sp>
      <p:sp>
        <p:nvSpPr>
          <p:cNvPr id="30740" name="Oval 20"/>
          <p:cNvSpPr>
            <a:spLocks/>
          </p:cNvSpPr>
          <p:nvPr/>
        </p:nvSpPr>
        <p:spPr bwMode="auto">
          <a:xfrm>
            <a:off x="3632200" y="1498600"/>
            <a:ext cx="203200" cy="633413"/>
          </a:xfrm>
          <a:prstGeom prst="ellipse">
            <a:avLst/>
          </a:prstGeom>
          <a:solidFill>
            <a:srgbClr val="FF0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30741" name="Rectangle 21"/>
          <p:cNvSpPr>
            <a:spLocks/>
          </p:cNvSpPr>
          <p:nvPr/>
        </p:nvSpPr>
        <p:spPr bwMode="auto">
          <a:xfrm>
            <a:off x="3390900" y="1498600"/>
            <a:ext cx="330200" cy="635000"/>
          </a:xfrm>
          <a:prstGeom prst="rect">
            <a:avLst/>
          </a:prstGeom>
          <a:solidFill>
            <a:srgbClr val="FF00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30742" name="Oval 22"/>
          <p:cNvSpPr>
            <a:spLocks/>
          </p:cNvSpPr>
          <p:nvPr/>
        </p:nvSpPr>
        <p:spPr bwMode="auto">
          <a:xfrm>
            <a:off x="3314700" y="1498600"/>
            <a:ext cx="203200" cy="633413"/>
          </a:xfrm>
          <a:prstGeom prst="ellipse">
            <a:avLst/>
          </a:prstGeom>
          <a:solidFill>
            <a:srgbClr val="FF0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30743" name="Line 23"/>
          <p:cNvSpPr>
            <a:spLocks noChangeShapeType="1"/>
          </p:cNvSpPr>
          <p:nvPr/>
        </p:nvSpPr>
        <p:spPr bwMode="auto">
          <a:xfrm>
            <a:off x="4051300" y="2135188"/>
            <a:ext cx="4876800" cy="3175"/>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0744" name="Line 24"/>
          <p:cNvSpPr>
            <a:spLocks noChangeShapeType="1"/>
          </p:cNvSpPr>
          <p:nvPr/>
        </p:nvSpPr>
        <p:spPr bwMode="auto">
          <a:xfrm>
            <a:off x="4051300" y="1485900"/>
            <a:ext cx="4876800" cy="1588"/>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Tree>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13314"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pPr>
              <a:buClr>
                <a:srgbClr val="B3B3B3"/>
              </a:buClr>
            </a:pPr>
            <a:r>
              <a:rPr lang="en-US">
                <a:solidFill>
                  <a:srgbClr val="B3B3B3"/>
                </a:solidFill>
              </a:rPr>
              <a:t>Part II - Chemical Reaction Kinetics</a:t>
            </a:r>
          </a:p>
          <a:p>
            <a:r>
              <a:rPr lang="en-US"/>
              <a:t>Part III - Chemical Reaction Engineering</a:t>
            </a:r>
          </a:p>
          <a:p>
            <a:pPr marL="762000" lvl="1"/>
            <a:r>
              <a:rPr lang="en-US">
                <a:solidFill>
                  <a:srgbClr val="B3B3B3"/>
                </a:solidFill>
              </a:rPr>
              <a:t>A. Ideal Reactors</a:t>
            </a:r>
          </a:p>
          <a:p>
            <a:pPr marL="762000" lvl="1"/>
            <a:r>
              <a:rPr lang="en-US">
                <a:solidFill>
                  <a:srgbClr val="B3B3B3"/>
                </a:solidFill>
              </a:rPr>
              <a:t>B. Perfectly Mixed Batch Reactors</a:t>
            </a:r>
          </a:p>
          <a:p>
            <a:pPr marL="762000" lvl="1"/>
            <a:r>
              <a:rPr lang="en-US">
                <a:solidFill>
                  <a:srgbClr val="B3B3B3"/>
                </a:solidFill>
              </a:rPr>
              <a:t>C. Continuous Flow Stirred Tank Reactors</a:t>
            </a:r>
          </a:p>
          <a:p>
            <a:pPr marL="762000" lvl="1"/>
            <a:r>
              <a:rPr lang="en-US"/>
              <a:t>D. Plug Flow Reactors</a:t>
            </a:r>
          </a:p>
          <a:p>
            <a:pPr marL="1206500" lvl="2"/>
            <a:r>
              <a:rPr lang="en-US"/>
              <a:t>25. Reaction Engineering of PFRs</a:t>
            </a:r>
          </a:p>
          <a:p>
            <a:pPr marL="1206500" lvl="2"/>
            <a:r>
              <a:rPr lang="en-US"/>
              <a:t>26. Analysis of Steady State PFRs</a:t>
            </a:r>
          </a:p>
          <a:p>
            <a:pPr marL="1206500" lvl="2"/>
            <a:r>
              <a:rPr lang="en-US"/>
              <a:t>27. Analysis of Transient PFRs</a:t>
            </a:r>
          </a:p>
          <a:p>
            <a:pPr marL="762000" lvl="1"/>
            <a:r>
              <a:rPr lang="en-US"/>
              <a:t>E. Matching Reactors to Reactions</a:t>
            </a:r>
          </a:p>
          <a:p>
            <a:r>
              <a:rPr lang="en-US"/>
              <a:t>Part IV - Non-Ideal Reactions and Reactors</a:t>
            </a:r>
          </a:p>
        </p:txBody>
      </p:sp>
    </p:spTree>
  </p:cSld>
  <p:clrMapOvr>
    <a:masterClrMapping/>
  </p:clrMapOvr>
  <p:transition xmlns:p14="http://schemas.microsoft.com/office/powerpoint/2010/mai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Oval 1"/>
          <p:cNvSpPr>
            <a:spLocks/>
          </p:cNvSpPr>
          <p:nvPr/>
        </p:nvSpPr>
        <p:spPr bwMode="auto">
          <a:xfrm>
            <a:off x="4572000" y="1498600"/>
            <a:ext cx="203200" cy="633413"/>
          </a:xfrm>
          <a:prstGeom prst="ellipse">
            <a:avLst/>
          </a:prstGeom>
          <a:solidFill>
            <a:schemeClr val="accent1"/>
          </a:solidFill>
          <a:ln w="12700" cap="flat">
            <a:solidFill>
              <a:schemeClr val="tx1"/>
            </a:solidFill>
            <a:prstDash val="solid"/>
            <a:round/>
            <a:headEnd type="none" w="med" len="med"/>
            <a:tailEnd type="none" w="med" len="med"/>
          </a:ln>
        </p:spPr>
        <p:txBody>
          <a:bodyPr lIns="0" tIns="0" rIns="0" bIns="0"/>
          <a:lstStyle/>
          <a:p>
            <a:endParaRPr lang="en-US"/>
          </a:p>
        </p:txBody>
      </p:sp>
      <p:sp>
        <p:nvSpPr>
          <p:cNvPr id="31746" name="Rectangle 2"/>
          <p:cNvSpPr>
            <a:spLocks/>
          </p:cNvSpPr>
          <p:nvPr/>
        </p:nvSpPr>
        <p:spPr bwMode="auto">
          <a:xfrm>
            <a:off x="4330700" y="1498600"/>
            <a:ext cx="330200" cy="635000"/>
          </a:xfrm>
          <a:prstGeom prst="rect">
            <a:avLst/>
          </a:prstGeom>
          <a:solidFill>
            <a:schemeClr val="accent1"/>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31747" name="Oval 3"/>
          <p:cNvSpPr>
            <a:spLocks/>
          </p:cNvSpPr>
          <p:nvPr/>
        </p:nvSpPr>
        <p:spPr bwMode="auto">
          <a:xfrm>
            <a:off x="4254500" y="1498600"/>
            <a:ext cx="203200" cy="633413"/>
          </a:xfrm>
          <a:prstGeom prst="ellipse">
            <a:avLst/>
          </a:prstGeom>
          <a:solidFill>
            <a:schemeClr val="accent1"/>
          </a:solidFill>
          <a:ln w="12700" cap="flat">
            <a:solidFill>
              <a:schemeClr val="tx1"/>
            </a:solidFill>
            <a:prstDash val="solid"/>
            <a:round/>
            <a:headEnd type="none" w="med" len="med"/>
            <a:tailEnd type="none" w="med" len="med"/>
          </a:ln>
        </p:spPr>
        <p:txBody>
          <a:bodyPr lIns="0" tIns="0" rIns="0" bIns="0"/>
          <a:lstStyle/>
          <a:p>
            <a:endParaRPr lang="en-US"/>
          </a:p>
        </p:txBody>
      </p:sp>
      <p:sp>
        <p:nvSpPr>
          <p:cNvPr id="31748" name="Oval 4"/>
          <p:cNvSpPr>
            <a:spLocks/>
          </p:cNvSpPr>
          <p:nvPr/>
        </p:nvSpPr>
        <p:spPr bwMode="auto">
          <a:xfrm>
            <a:off x="4254500" y="1498600"/>
            <a:ext cx="203200" cy="633413"/>
          </a:xfrm>
          <a:prstGeom prst="ellipse">
            <a:avLst/>
          </a:prstGeom>
          <a:solidFill>
            <a:srgbClr val="008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31749" name="Rectangle 5"/>
          <p:cNvSpPr>
            <a:spLocks/>
          </p:cNvSpPr>
          <p:nvPr/>
        </p:nvSpPr>
        <p:spPr bwMode="auto">
          <a:xfrm>
            <a:off x="4013200" y="1498600"/>
            <a:ext cx="330200" cy="635000"/>
          </a:xfrm>
          <a:prstGeom prst="rect">
            <a:avLst/>
          </a:prstGeom>
          <a:solidFill>
            <a:srgbClr val="0080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31750" name="Oval 6"/>
          <p:cNvSpPr>
            <a:spLocks/>
          </p:cNvSpPr>
          <p:nvPr/>
        </p:nvSpPr>
        <p:spPr bwMode="auto">
          <a:xfrm>
            <a:off x="3937000" y="1498600"/>
            <a:ext cx="203200" cy="633413"/>
          </a:xfrm>
          <a:prstGeom prst="ellipse">
            <a:avLst/>
          </a:prstGeom>
          <a:solidFill>
            <a:srgbClr val="008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31751" name="Rectangle 7"/>
          <p:cNvSpPr>
            <a:spLocks noChangeArrowheads="1"/>
          </p:cNvSpPr>
          <p:nvPr>
            <p:ph type="title"/>
          </p:nvPr>
        </p:nvSpPr>
        <p:spPr>
          <a:ln/>
        </p:spPr>
        <p:txBody>
          <a:bodyPr/>
          <a:lstStyle/>
          <a:p>
            <a:r>
              <a:rPr lang="en-US"/>
              <a:t>Second Step Change</a:t>
            </a:r>
          </a:p>
        </p:txBody>
      </p:sp>
      <p:sp>
        <p:nvSpPr>
          <p:cNvPr id="31752" name="Rectangle 8"/>
          <p:cNvSpPr>
            <a:spLocks noChangeArrowheads="1"/>
          </p:cNvSpPr>
          <p:nvPr>
            <p:ph type="body" idx="1"/>
          </p:nvPr>
        </p:nvSpPr>
        <p:spPr>
          <a:xfrm>
            <a:off x="1270000" y="3568700"/>
            <a:ext cx="10464800" cy="5346700"/>
          </a:xfrm>
          <a:ln/>
        </p:spPr>
        <p:txBody>
          <a:bodyPr/>
          <a:lstStyle/>
          <a:p>
            <a:r>
              <a:rPr lang="en-US"/>
              <a:t>Based on the answers you gave on the previous slide, describe what changes you would observe as a function of time if you observed at the point indicated</a:t>
            </a:r>
          </a:p>
          <a:p>
            <a:r>
              <a:rPr lang="en-US"/>
              <a:t>Compare and contrast the nature of the transient for the preceding case to this case</a:t>
            </a:r>
          </a:p>
        </p:txBody>
      </p:sp>
      <p:grpSp>
        <p:nvGrpSpPr>
          <p:cNvPr id="31755" name="Group 11"/>
          <p:cNvGrpSpPr>
            <a:grpSpLocks/>
          </p:cNvGrpSpPr>
          <p:nvPr/>
        </p:nvGrpSpPr>
        <p:grpSpPr bwMode="auto">
          <a:xfrm>
            <a:off x="3597275" y="1481138"/>
            <a:ext cx="203200" cy="660400"/>
            <a:chOff x="0" y="0"/>
            <a:chExt cx="128" cy="416"/>
          </a:xfrm>
        </p:grpSpPr>
        <p:sp>
          <p:nvSpPr>
            <p:cNvPr id="31753" name="Oval 9"/>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1754" name="Rectangle 10"/>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grpSp>
        <p:nvGrpSpPr>
          <p:cNvPr id="31758" name="Group 14"/>
          <p:cNvGrpSpPr>
            <a:grpSpLocks/>
          </p:cNvGrpSpPr>
          <p:nvPr/>
        </p:nvGrpSpPr>
        <p:grpSpPr bwMode="auto">
          <a:xfrm>
            <a:off x="8829675" y="1481138"/>
            <a:ext cx="203200" cy="660400"/>
            <a:chOff x="0" y="0"/>
            <a:chExt cx="128" cy="416"/>
          </a:xfrm>
        </p:grpSpPr>
        <p:sp>
          <p:nvSpPr>
            <p:cNvPr id="31756" name="Oval 12"/>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1757" name="Rectangle 13"/>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pic>
        <p:nvPicPr>
          <p:cNvPr id="31759" name="Picture 1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94263" y="1433513"/>
            <a:ext cx="431800" cy="671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FFFFFF"/>
                </a:solidFill>
                <a:miter lim="800000"/>
                <a:headEnd/>
                <a:tailEnd/>
              </a14:hiddenLine>
            </a:ext>
          </a:extLst>
        </p:spPr>
      </p:pic>
      <p:sp>
        <p:nvSpPr>
          <p:cNvPr id="31760" name="Rectangle 16"/>
          <p:cNvSpPr>
            <a:spLocks/>
          </p:cNvSpPr>
          <p:nvPr/>
        </p:nvSpPr>
        <p:spPr bwMode="auto">
          <a:xfrm>
            <a:off x="7645400" y="1511300"/>
            <a:ext cx="1270000" cy="609600"/>
          </a:xfrm>
          <a:prstGeom prst="rect">
            <a:avLst/>
          </a:pr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sp>
        <p:nvSpPr>
          <p:cNvPr id="31761" name="Oval 17"/>
          <p:cNvSpPr>
            <a:spLocks/>
          </p:cNvSpPr>
          <p:nvPr/>
        </p:nvSpPr>
        <p:spPr bwMode="auto">
          <a:xfrm>
            <a:off x="3941763" y="1495425"/>
            <a:ext cx="203200" cy="633413"/>
          </a:xfrm>
          <a:prstGeom prst="ellipse">
            <a:avLst/>
          </a:prstGeom>
          <a:solidFill>
            <a:srgbClr val="FFFF00"/>
          </a:solidFill>
          <a:ln w="12700" cap="flat">
            <a:solidFill>
              <a:schemeClr val="tx1"/>
            </a:solidFill>
            <a:prstDash val="solid"/>
            <a:round/>
            <a:headEnd type="none" w="med" len="med"/>
            <a:tailEnd type="none" w="med" len="med"/>
          </a:ln>
        </p:spPr>
        <p:txBody>
          <a:bodyPr lIns="0" tIns="0" rIns="0" bIns="0"/>
          <a:lstStyle/>
          <a:p>
            <a:endParaRPr lang="en-US"/>
          </a:p>
        </p:txBody>
      </p:sp>
      <p:sp>
        <p:nvSpPr>
          <p:cNvPr id="31762" name="Rectangle 18"/>
          <p:cNvSpPr>
            <a:spLocks/>
          </p:cNvSpPr>
          <p:nvPr/>
        </p:nvSpPr>
        <p:spPr bwMode="auto">
          <a:xfrm>
            <a:off x="3695700" y="1495425"/>
            <a:ext cx="330200" cy="635000"/>
          </a:xfrm>
          <a:prstGeom prst="rect">
            <a:avLst/>
          </a:prstGeom>
          <a:solidFill>
            <a:srgbClr val="FFFF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31763" name="Oval 19"/>
          <p:cNvSpPr>
            <a:spLocks/>
          </p:cNvSpPr>
          <p:nvPr/>
        </p:nvSpPr>
        <p:spPr bwMode="auto">
          <a:xfrm>
            <a:off x="3617913" y="1495425"/>
            <a:ext cx="203200" cy="633413"/>
          </a:xfrm>
          <a:prstGeom prst="ellipse">
            <a:avLst/>
          </a:prstGeom>
          <a:solidFill>
            <a:srgbClr val="FFFF00"/>
          </a:solidFill>
          <a:ln w="12700" cap="flat">
            <a:solidFill>
              <a:schemeClr val="tx1"/>
            </a:solidFill>
            <a:prstDash val="solid"/>
            <a:round/>
            <a:headEnd type="none" w="med" len="med"/>
            <a:tailEnd type="none" w="med" len="med"/>
          </a:ln>
        </p:spPr>
        <p:txBody>
          <a:bodyPr lIns="0" tIns="0" rIns="0" bIns="0"/>
          <a:lstStyle/>
          <a:p>
            <a:endParaRPr lang="en-US"/>
          </a:p>
        </p:txBody>
      </p:sp>
      <p:sp>
        <p:nvSpPr>
          <p:cNvPr id="31764" name="Oval 20"/>
          <p:cNvSpPr>
            <a:spLocks/>
          </p:cNvSpPr>
          <p:nvPr/>
        </p:nvSpPr>
        <p:spPr bwMode="auto">
          <a:xfrm>
            <a:off x="3632200" y="1498600"/>
            <a:ext cx="203200" cy="633413"/>
          </a:xfrm>
          <a:prstGeom prst="ellipse">
            <a:avLst/>
          </a:prstGeom>
          <a:solidFill>
            <a:srgbClr val="FF0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31765" name="Rectangle 21"/>
          <p:cNvSpPr>
            <a:spLocks/>
          </p:cNvSpPr>
          <p:nvPr/>
        </p:nvSpPr>
        <p:spPr bwMode="auto">
          <a:xfrm>
            <a:off x="3390900" y="1498600"/>
            <a:ext cx="330200" cy="635000"/>
          </a:xfrm>
          <a:prstGeom prst="rect">
            <a:avLst/>
          </a:prstGeom>
          <a:solidFill>
            <a:srgbClr val="FF00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31766" name="Oval 22"/>
          <p:cNvSpPr>
            <a:spLocks/>
          </p:cNvSpPr>
          <p:nvPr/>
        </p:nvSpPr>
        <p:spPr bwMode="auto">
          <a:xfrm>
            <a:off x="3314700" y="1498600"/>
            <a:ext cx="203200" cy="633413"/>
          </a:xfrm>
          <a:prstGeom prst="ellipse">
            <a:avLst/>
          </a:prstGeom>
          <a:solidFill>
            <a:srgbClr val="FF0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31767" name="Line 23"/>
          <p:cNvSpPr>
            <a:spLocks noChangeShapeType="1"/>
          </p:cNvSpPr>
          <p:nvPr/>
        </p:nvSpPr>
        <p:spPr bwMode="auto">
          <a:xfrm>
            <a:off x="4051300" y="2135188"/>
            <a:ext cx="4876800" cy="3175"/>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1768" name="Line 24"/>
          <p:cNvSpPr>
            <a:spLocks noChangeShapeType="1"/>
          </p:cNvSpPr>
          <p:nvPr/>
        </p:nvSpPr>
        <p:spPr bwMode="auto">
          <a:xfrm>
            <a:off x="4051300" y="1485900"/>
            <a:ext cx="4876800" cy="1588"/>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1769" name="AutoShape 25"/>
          <p:cNvSpPr>
            <a:spLocks/>
          </p:cNvSpPr>
          <p:nvPr/>
        </p:nvSpPr>
        <p:spPr bwMode="auto">
          <a:xfrm rot="-5400000">
            <a:off x="6064250" y="2228850"/>
            <a:ext cx="876300" cy="762000"/>
          </a:xfrm>
          <a:prstGeom prst="rightArrow">
            <a:avLst>
              <a:gd name="adj1" fmla="val 32000"/>
              <a:gd name="adj2" fmla="val 73334"/>
            </a:avLst>
          </a:prstGeom>
          <a:solidFill>
            <a:srgbClr val="999999"/>
          </a:solidFill>
          <a:ln w="38100" cap="flat">
            <a:solidFill>
              <a:schemeClr val="tx1"/>
            </a:solidFill>
            <a:prstDash val="solid"/>
            <a:miter lim="800000"/>
            <a:headEnd type="none" w="med" len="med"/>
            <a:tailEnd type="none" w="med" len="med"/>
          </a:ln>
        </p:spPr>
        <p:txBody>
          <a:bodyPr lIns="0" tIns="0" rIns="0" bIns="0"/>
          <a:lstStyle/>
          <a:p>
            <a:endParaRPr lang="en-US"/>
          </a:p>
        </p:txBody>
      </p:sp>
    </p:spTree>
  </p:cSld>
  <p:clrMapOvr>
    <a:masterClrMapping/>
  </p:clrMapOvr>
  <p:transition xmlns:p14="http://schemas.microsoft.com/office/powerpoint/2010/mai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Oval 1"/>
          <p:cNvSpPr>
            <a:spLocks/>
          </p:cNvSpPr>
          <p:nvPr/>
        </p:nvSpPr>
        <p:spPr bwMode="auto">
          <a:xfrm>
            <a:off x="4572000" y="1498600"/>
            <a:ext cx="203200" cy="633413"/>
          </a:xfrm>
          <a:prstGeom prst="ellipse">
            <a:avLst/>
          </a:prstGeom>
          <a:solidFill>
            <a:schemeClr val="accent1"/>
          </a:solidFill>
          <a:ln w="12700" cap="flat">
            <a:solidFill>
              <a:schemeClr val="tx1"/>
            </a:solidFill>
            <a:prstDash val="solid"/>
            <a:round/>
            <a:headEnd type="none" w="med" len="med"/>
            <a:tailEnd type="none" w="med" len="med"/>
          </a:ln>
        </p:spPr>
        <p:txBody>
          <a:bodyPr lIns="0" tIns="0" rIns="0" bIns="0"/>
          <a:lstStyle/>
          <a:p>
            <a:endParaRPr lang="en-US"/>
          </a:p>
        </p:txBody>
      </p:sp>
      <p:sp>
        <p:nvSpPr>
          <p:cNvPr id="32770" name="Rectangle 2"/>
          <p:cNvSpPr>
            <a:spLocks/>
          </p:cNvSpPr>
          <p:nvPr/>
        </p:nvSpPr>
        <p:spPr bwMode="auto">
          <a:xfrm>
            <a:off x="4330700" y="1498600"/>
            <a:ext cx="330200" cy="635000"/>
          </a:xfrm>
          <a:prstGeom prst="rect">
            <a:avLst/>
          </a:prstGeom>
          <a:solidFill>
            <a:schemeClr val="accent1"/>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32771" name="Oval 3"/>
          <p:cNvSpPr>
            <a:spLocks/>
          </p:cNvSpPr>
          <p:nvPr/>
        </p:nvSpPr>
        <p:spPr bwMode="auto">
          <a:xfrm>
            <a:off x="4254500" y="1498600"/>
            <a:ext cx="203200" cy="633413"/>
          </a:xfrm>
          <a:prstGeom prst="ellipse">
            <a:avLst/>
          </a:prstGeom>
          <a:solidFill>
            <a:schemeClr val="accent1"/>
          </a:solidFill>
          <a:ln w="12700" cap="flat">
            <a:solidFill>
              <a:schemeClr val="tx1"/>
            </a:solidFill>
            <a:prstDash val="solid"/>
            <a:round/>
            <a:headEnd type="none" w="med" len="med"/>
            <a:tailEnd type="none" w="med" len="med"/>
          </a:ln>
        </p:spPr>
        <p:txBody>
          <a:bodyPr lIns="0" tIns="0" rIns="0" bIns="0"/>
          <a:lstStyle/>
          <a:p>
            <a:endParaRPr lang="en-US"/>
          </a:p>
        </p:txBody>
      </p:sp>
      <p:sp>
        <p:nvSpPr>
          <p:cNvPr id="32772" name="Oval 4"/>
          <p:cNvSpPr>
            <a:spLocks/>
          </p:cNvSpPr>
          <p:nvPr/>
        </p:nvSpPr>
        <p:spPr bwMode="auto">
          <a:xfrm>
            <a:off x="4254500" y="1498600"/>
            <a:ext cx="203200" cy="633413"/>
          </a:xfrm>
          <a:prstGeom prst="ellipse">
            <a:avLst/>
          </a:prstGeom>
          <a:solidFill>
            <a:srgbClr val="008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32773" name="Rectangle 5"/>
          <p:cNvSpPr>
            <a:spLocks/>
          </p:cNvSpPr>
          <p:nvPr/>
        </p:nvSpPr>
        <p:spPr bwMode="auto">
          <a:xfrm>
            <a:off x="4013200" y="1498600"/>
            <a:ext cx="330200" cy="635000"/>
          </a:xfrm>
          <a:prstGeom prst="rect">
            <a:avLst/>
          </a:prstGeom>
          <a:solidFill>
            <a:srgbClr val="0080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32774" name="Oval 6"/>
          <p:cNvSpPr>
            <a:spLocks/>
          </p:cNvSpPr>
          <p:nvPr/>
        </p:nvSpPr>
        <p:spPr bwMode="auto">
          <a:xfrm>
            <a:off x="3937000" y="1498600"/>
            <a:ext cx="203200" cy="633413"/>
          </a:xfrm>
          <a:prstGeom prst="ellipse">
            <a:avLst/>
          </a:prstGeom>
          <a:solidFill>
            <a:srgbClr val="008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32775" name="Rectangle 7"/>
          <p:cNvSpPr>
            <a:spLocks noChangeArrowheads="1"/>
          </p:cNvSpPr>
          <p:nvPr>
            <p:ph type="title"/>
          </p:nvPr>
        </p:nvSpPr>
        <p:spPr>
          <a:ln/>
        </p:spPr>
        <p:txBody>
          <a:bodyPr/>
          <a:lstStyle/>
          <a:p>
            <a:r>
              <a:rPr lang="en-US"/>
              <a:t>Second Step Change</a:t>
            </a:r>
          </a:p>
        </p:txBody>
      </p:sp>
      <p:sp>
        <p:nvSpPr>
          <p:cNvPr id="32776" name="Rectangle 8"/>
          <p:cNvSpPr>
            <a:spLocks noChangeArrowheads="1"/>
          </p:cNvSpPr>
          <p:nvPr>
            <p:ph type="body" idx="1"/>
          </p:nvPr>
        </p:nvSpPr>
        <p:spPr>
          <a:xfrm>
            <a:off x="1270000" y="3670300"/>
            <a:ext cx="10464800" cy="5245100"/>
          </a:xfrm>
          <a:ln/>
        </p:spPr>
        <p:txBody>
          <a:bodyPr/>
          <a:lstStyle/>
          <a:p>
            <a:r>
              <a:rPr lang="en-US"/>
              <a:t>Based on the answers you gave on the previous slide, describe what changes you would observe as a function of time if you observed at the point indicated</a:t>
            </a:r>
          </a:p>
          <a:p>
            <a:pPr marL="762000" lvl="1"/>
            <a:r>
              <a:rPr lang="en-US"/>
              <a:t>As soon as the step change was applied, changes would be observed continually until the yellow fluid element reached the observation point</a:t>
            </a:r>
          </a:p>
          <a:p>
            <a:pPr marL="762000" lvl="1"/>
            <a:r>
              <a:rPr lang="en-US"/>
              <a:t>After the yellow fluid element had reached the observation point, there would be no more changes over time </a:t>
            </a:r>
          </a:p>
          <a:p>
            <a:r>
              <a:rPr lang="en-US"/>
              <a:t>Compare and contrast the nature of the transient for the preceding case to this case</a:t>
            </a:r>
          </a:p>
          <a:p>
            <a:pPr marL="762000" lvl="1"/>
            <a:r>
              <a:rPr lang="en-US"/>
              <a:t>In the first case, there will be a step change that moves along the reactor; it will be located at the interface between the green and yellow fluid elements</a:t>
            </a:r>
          </a:p>
          <a:p>
            <a:pPr marL="1206500" lvl="2"/>
            <a:r>
              <a:rPr lang="en-US"/>
              <a:t>This is sometimes referred to as a </a:t>
            </a:r>
            <a:r>
              <a:rPr lang="ja-JP" altLang="en-US">
                <a:latin typeface="Arial"/>
              </a:rPr>
              <a:t>“</a:t>
            </a:r>
            <a:r>
              <a:rPr lang="en-US"/>
              <a:t>front</a:t>
            </a:r>
            <a:r>
              <a:rPr lang="ja-JP" altLang="en-US">
                <a:latin typeface="Arial"/>
              </a:rPr>
              <a:t>”</a:t>
            </a:r>
            <a:r>
              <a:rPr lang="en-US"/>
              <a:t> moving through the reactor</a:t>
            </a:r>
          </a:p>
          <a:p>
            <a:pPr marL="762000" lvl="1"/>
            <a:r>
              <a:rPr lang="en-US"/>
              <a:t>In the second case, there will initially be changes along the whole length of the reactor; as the yellow fluid element moves through, there will be continual changes in front of it, but there will be no changes (at a fixed position) behind it</a:t>
            </a:r>
          </a:p>
        </p:txBody>
      </p:sp>
      <p:grpSp>
        <p:nvGrpSpPr>
          <p:cNvPr id="32779" name="Group 11"/>
          <p:cNvGrpSpPr>
            <a:grpSpLocks/>
          </p:cNvGrpSpPr>
          <p:nvPr/>
        </p:nvGrpSpPr>
        <p:grpSpPr bwMode="auto">
          <a:xfrm>
            <a:off x="3597275" y="1481138"/>
            <a:ext cx="203200" cy="660400"/>
            <a:chOff x="0" y="0"/>
            <a:chExt cx="128" cy="416"/>
          </a:xfrm>
        </p:grpSpPr>
        <p:sp>
          <p:nvSpPr>
            <p:cNvPr id="32777" name="Oval 9"/>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2778" name="Rectangle 10"/>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grpSp>
        <p:nvGrpSpPr>
          <p:cNvPr id="32782" name="Group 14"/>
          <p:cNvGrpSpPr>
            <a:grpSpLocks/>
          </p:cNvGrpSpPr>
          <p:nvPr/>
        </p:nvGrpSpPr>
        <p:grpSpPr bwMode="auto">
          <a:xfrm>
            <a:off x="8829675" y="1481138"/>
            <a:ext cx="203200" cy="660400"/>
            <a:chOff x="0" y="0"/>
            <a:chExt cx="128" cy="416"/>
          </a:xfrm>
        </p:grpSpPr>
        <p:sp>
          <p:nvSpPr>
            <p:cNvPr id="32780" name="Oval 12"/>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2781" name="Rectangle 13"/>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pic>
        <p:nvPicPr>
          <p:cNvPr id="32783" name="Picture 1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94263" y="1433513"/>
            <a:ext cx="431800" cy="671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FFFFFF"/>
                </a:solidFill>
                <a:miter lim="800000"/>
                <a:headEnd/>
                <a:tailEnd/>
              </a14:hiddenLine>
            </a:ext>
          </a:extLst>
        </p:spPr>
      </p:pic>
      <p:sp>
        <p:nvSpPr>
          <p:cNvPr id="32784" name="Rectangle 16"/>
          <p:cNvSpPr>
            <a:spLocks/>
          </p:cNvSpPr>
          <p:nvPr/>
        </p:nvSpPr>
        <p:spPr bwMode="auto">
          <a:xfrm>
            <a:off x="7645400" y="1511300"/>
            <a:ext cx="1270000" cy="609600"/>
          </a:xfrm>
          <a:prstGeom prst="rect">
            <a:avLst/>
          </a:pr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sp>
        <p:nvSpPr>
          <p:cNvPr id="32785" name="Oval 17"/>
          <p:cNvSpPr>
            <a:spLocks/>
          </p:cNvSpPr>
          <p:nvPr/>
        </p:nvSpPr>
        <p:spPr bwMode="auto">
          <a:xfrm>
            <a:off x="3941763" y="1495425"/>
            <a:ext cx="203200" cy="633413"/>
          </a:xfrm>
          <a:prstGeom prst="ellipse">
            <a:avLst/>
          </a:prstGeom>
          <a:solidFill>
            <a:srgbClr val="FFFF00"/>
          </a:solidFill>
          <a:ln w="12700" cap="flat">
            <a:solidFill>
              <a:schemeClr val="tx1"/>
            </a:solidFill>
            <a:prstDash val="solid"/>
            <a:round/>
            <a:headEnd type="none" w="med" len="med"/>
            <a:tailEnd type="none" w="med" len="med"/>
          </a:ln>
        </p:spPr>
        <p:txBody>
          <a:bodyPr lIns="0" tIns="0" rIns="0" bIns="0"/>
          <a:lstStyle/>
          <a:p>
            <a:endParaRPr lang="en-US"/>
          </a:p>
        </p:txBody>
      </p:sp>
      <p:sp>
        <p:nvSpPr>
          <p:cNvPr id="32786" name="Rectangle 18"/>
          <p:cNvSpPr>
            <a:spLocks/>
          </p:cNvSpPr>
          <p:nvPr/>
        </p:nvSpPr>
        <p:spPr bwMode="auto">
          <a:xfrm>
            <a:off x="3695700" y="1495425"/>
            <a:ext cx="330200" cy="635000"/>
          </a:xfrm>
          <a:prstGeom prst="rect">
            <a:avLst/>
          </a:prstGeom>
          <a:solidFill>
            <a:srgbClr val="FFFF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32787" name="Oval 19"/>
          <p:cNvSpPr>
            <a:spLocks/>
          </p:cNvSpPr>
          <p:nvPr/>
        </p:nvSpPr>
        <p:spPr bwMode="auto">
          <a:xfrm>
            <a:off x="3617913" y="1495425"/>
            <a:ext cx="203200" cy="633413"/>
          </a:xfrm>
          <a:prstGeom prst="ellipse">
            <a:avLst/>
          </a:prstGeom>
          <a:solidFill>
            <a:srgbClr val="FFFF00"/>
          </a:solidFill>
          <a:ln w="12700" cap="flat">
            <a:solidFill>
              <a:schemeClr val="tx1"/>
            </a:solidFill>
            <a:prstDash val="solid"/>
            <a:round/>
            <a:headEnd type="none" w="med" len="med"/>
            <a:tailEnd type="none" w="med" len="med"/>
          </a:ln>
        </p:spPr>
        <p:txBody>
          <a:bodyPr lIns="0" tIns="0" rIns="0" bIns="0"/>
          <a:lstStyle/>
          <a:p>
            <a:endParaRPr lang="en-US"/>
          </a:p>
        </p:txBody>
      </p:sp>
      <p:sp>
        <p:nvSpPr>
          <p:cNvPr id="32788" name="Oval 20"/>
          <p:cNvSpPr>
            <a:spLocks/>
          </p:cNvSpPr>
          <p:nvPr/>
        </p:nvSpPr>
        <p:spPr bwMode="auto">
          <a:xfrm>
            <a:off x="3632200" y="1498600"/>
            <a:ext cx="203200" cy="633413"/>
          </a:xfrm>
          <a:prstGeom prst="ellipse">
            <a:avLst/>
          </a:prstGeom>
          <a:solidFill>
            <a:srgbClr val="FF0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32789" name="Rectangle 21"/>
          <p:cNvSpPr>
            <a:spLocks/>
          </p:cNvSpPr>
          <p:nvPr/>
        </p:nvSpPr>
        <p:spPr bwMode="auto">
          <a:xfrm>
            <a:off x="3390900" y="1498600"/>
            <a:ext cx="330200" cy="635000"/>
          </a:xfrm>
          <a:prstGeom prst="rect">
            <a:avLst/>
          </a:prstGeom>
          <a:solidFill>
            <a:srgbClr val="FF0000"/>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32790" name="Oval 22"/>
          <p:cNvSpPr>
            <a:spLocks/>
          </p:cNvSpPr>
          <p:nvPr/>
        </p:nvSpPr>
        <p:spPr bwMode="auto">
          <a:xfrm>
            <a:off x="3314700" y="1498600"/>
            <a:ext cx="203200" cy="633413"/>
          </a:xfrm>
          <a:prstGeom prst="ellipse">
            <a:avLst/>
          </a:prstGeom>
          <a:solidFill>
            <a:srgbClr val="FF0000"/>
          </a:solidFill>
          <a:ln w="12700" cap="flat">
            <a:solidFill>
              <a:schemeClr val="tx1"/>
            </a:solidFill>
            <a:prstDash val="solid"/>
            <a:round/>
            <a:headEnd type="none" w="med" len="med"/>
            <a:tailEnd type="none" w="med" len="med"/>
          </a:ln>
        </p:spPr>
        <p:txBody>
          <a:bodyPr lIns="0" tIns="0" rIns="0" bIns="0"/>
          <a:lstStyle/>
          <a:p>
            <a:endParaRPr lang="en-US"/>
          </a:p>
        </p:txBody>
      </p:sp>
      <p:sp>
        <p:nvSpPr>
          <p:cNvPr id="32791" name="Line 23"/>
          <p:cNvSpPr>
            <a:spLocks noChangeShapeType="1"/>
          </p:cNvSpPr>
          <p:nvPr/>
        </p:nvSpPr>
        <p:spPr bwMode="auto">
          <a:xfrm>
            <a:off x="4051300" y="2135188"/>
            <a:ext cx="4876800" cy="3175"/>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2792" name="Line 24"/>
          <p:cNvSpPr>
            <a:spLocks noChangeShapeType="1"/>
          </p:cNvSpPr>
          <p:nvPr/>
        </p:nvSpPr>
        <p:spPr bwMode="auto">
          <a:xfrm>
            <a:off x="4051300" y="1485900"/>
            <a:ext cx="4876800" cy="1588"/>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2793" name="AutoShape 25"/>
          <p:cNvSpPr>
            <a:spLocks/>
          </p:cNvSpPr>
          <p:nvPr/>
        </p:nvSpPr>
        <p:spPr bwMode="auto">
          <a:xfrm rot="-5400000">
            <a:off x="6064250" y="2228850"/>
            <a:ext cx="876300" cy="762000"/>
          </a:xfrm>
          <a:prstGeom prst="rightArrow">
            <a:avLst>
              <a:gd name="adj1" fmla="val 32000"/>
              <a:gd name="adj2" fmla="val 73334"/>
            </a:avLst>
          </a:prstGeom>
          <a:solidFill>
            <a:srgbClr val="999999"/>
          </a:solidFill>
          <a:ln w="38100" cap="flat">
            <a:solidFill>
              <a:schemeClr val="tx1"/>
            </a:solidFill>
            <a:prstDash val="solid"/>
            <a:miter lim="800000"/>
            <a:headEnd type="none" w="med" len="med"/>
            <a:tailEnd type="none" w="med" len="med"/>
          </a:ln>
        </p:spPr>
        <p:txBody>
          <a:bodyPr lIns="0" tIns="0" rIns="0" bIns="0"/>
          <a:lstStyle/>
          <a:p>
            <a:endParaRPr lang="en-US"/>
          </a:p>
        </p:txBody>
      </p:sp>
    </p:spTree>
  </p:cSld>
  <p:clrMapOvr>
    <a:masterClrMapping/>
  </p:clrMapOvr>
  <p:transition xmlns:p14="http://schemas.microsoft.com/office/powerpoint/2010/mai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ChangeArrowheads="1"/>
          </p:cNvSpPr>
          <p:nvPr>
            <p:ph type="title"/>
          </p:nvPr>
        </p:nvSpPr>
        <p:spPr>
          <a:ln/>
        </p:spPr>
        <p:txBody>
          <a:bodyPr/>
          <a:lstStyle/>
          <a:p>
            <a:r>
              <a:rPr lang="en-US"/>
              <a:t>Where </a:t>
            </a:r>
            <a:r>
              <a:rPr lang="en-US" smtClean="0"/>
              <a:t>We</a:t>
            </a:r>
            <a:r>
              <a:rPr lang="en-US" smtClean="0">
                <a:latin typeface="Arial"/>
              </a:rPr>
              <a:t>’</a:t>
            </a:r>
            <a:r>
              <a:rPr lang="en-US" smtClean="0"/>
              <a:t>re </a:t>
            </a:r>
            <a:r>
              <a:rPr lang="en-US"/>
              <a:t>Going</a:t>
            </a:r>
          </a:p>
        </p:txBody>
      </p:sp>
      <p:sp>
        <p:nvSpPr>
          <p:cNvPr id="33794"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pPr>
              <a:buClr>
                <a:srgbClr val="B3B3B3"/>
              </a:buClr>
            </a:pPr>
            <a:r>
              <a:rPr lang="en-US">
                <a:solidFill>
                  <a:srgbClr val="B3B3B3"/>
                </a:solidFill>
              </a:rPr>
              <a:t>Part II - Chemical Reaction Kinetics</a:t>
            </a:r>
          </a:p>
          <a:p>
            <a:r>
              <a:rPr lang="en-US"/>
              <a:t>Part III - Chemical Reaction Engineering</a:t>
            </a:r>
          </a:p>
          <a:p>
            <a:pPr marL="762000" lvl="1"/>
            <a:r>
              <a:rPr lang="en-US">
                <a:solidFill>
                  <a:srgbClr val="B3B3B3"/>
                </a:solidFill>
              </a:rPr>
              <a:t>A. Ideal Reactors</a:t>
            </a:r>
          </a:p>
          <a:p>
            <a:pPr marL="762000" lvl="1"/>
            <a:r>
              <a:rPr lang="en-US">
                <a:solidFill>
                  <a:srgbClr val="B3B3B3"/>
                </a:solidFill>
              </a:rPr>
              <a:t>B. Perfectly Mixed Batch Reactors</a:t>
            </a:r>
          </a:p>
          <a:p>
            <a:pPr marL="762000" lvl="1"/>
            <a:r>
              <a:rPr lang="en-US">
                <a:solidFill>
                  <a:srgbClr val="B3B3B3"/>
                </a:solidFill>
              </a:rPr>
              <a:t>C. Continuous Flow Stirred Tank Reactors</a:t>
            </a:r>
          </a:p>
          <a:p>
            <a:pPr marL="762000" lvl="1"/>
            <a:r>
              <a:rPr lang="en-US"/>
              <a:t>D. Plug Flow Reactors</a:t>
            </a:r>
          </a:p>
          <a:p>
            <a:pPr marL="1206500" lvl="2">
              <a:buClr>
                <a:srgbClr val="B3B3B3"/>
              </a:buClr>
            </a:pPr>
            <a:r>
              <a:rPr lang="en-US">
                <a:solidFill>
                  <a:srgbClr val="B3B3B3"/>
                </a:solidFill>
              </a:rPr>
              <a:t>25. Reaction Engineering of PFRs</a:t>
            </a:r>
          </a:p>
          <a:p>
            <a:pPr marL="1206500" lvl="2"/>
            <a:r>
              <a:rPr lang="en-US"/>
              <a:t>26. Analysis of Steady State PFRs</a:t>
            </a:r>
          </a:p>
          <a:p>
            <a:pPr marL="1206500" lvl="2"/>
            <a:r>
              <a:rPr lang="en-US"/>
              <a:t>27. Analysis of Transient PFRs</a:t>
            </a:r>
          </a:p>
          <a:p>
            <a:pPr marL="762000" lvl="1"/>
            <a:r>
              <a:rPr lang="en-US"/>
              <a:t>E. Matching Reactors to Reactions</a:t>
            </a:r>
          </a:p>
          <a:p>
            <a:r>
              <a:rPr lang="en-US"/>
              <a:t>Part IV - Non-Ideal Reactions and Reactors</a:t>
            </a:r>
          </a:p>
        </p:txBody>
      </p:sp>
    </p:spTree>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ph type="title"/>
          </p:nvPr>
        </p:nvSpPr>
        <p:spPr>
          <a:ln/>
        </p:spPr>
        <p:txBody>
          <a:bodyPr/>
          <a:lstStyle/>
          <a:p>
            <a:r>
              <a:rPr lang="en-US"/>
              <a:t>PFR Characteristics</a:t>
            </a:r>
          </a:p>
        </p:txBody>
      </p:sp>
      <p:sp>
        <p:nvSpPr>
          <p:cNvPr id="14338" name="Rectangle 2"/>
          <p:cNvSpPr>
            <a:spLocks noChangeArrowheads="1"/>
          </p:cNvSpPr>
          <p:nvPr>
            <p:ph type="body" idx="1"/>
          </p:nvPr>
        </p:nvSpPr>
        <p:spPr>
          <a:ln/>
        </p:spPr>
        <p:txBody>
          <a:bodyPr/>
          <a:lstStyle/>
          <a:p>
            <a:r>
              <a:rPr lang="en-US" sz="2300" dirty="0"/>
              <a:t>Environmental variables change along length of reactor</a:t>
            </a:r>
          </a:p>
          <a:p>
            <a:r>
              <a:rPr lang="en-US" sz="2300" dirty="0"/>
              <a:t>Heat transfer area is limited to the reactor wall</a:t>
            </a:r>
          </a:p>
          <a:p>
            <a:r>
              <a:rPr lang="en-US" sz="2300" dirty="0"/>
              <a:t>Area to Volume is more limited than a CSTR</a:t>
            </a:r>
          </a:p>
          <a:p>
            <a:pPr marL="762000" lvl="1"/>
            <a:r>
              <a:rPr lang="en-US" sz="2300" dirty="0" smtClean="0"/>
              <a:t>Can</a:t>
            </a:r>
            <a:r>
              <a:rPr lang="en-US" sz="2300" dirty="0" smtClean="0">
                <a:latin typeface="Arial"/>
              </a:rPr>
              <a:t>’</a:t>
            </a:r>
            <a:r>
              <a:rPr lang="en-US" sz="2300" dirty="0" smtClean="0"/>
              <a:t>t </a:t>
            </a:r>
            <a:r>
              <a:rPr lang="en-US" sz="2300" dirty="0"/>
              <a:t>add a coil inside the fluid</a:t>
            </a:r>
          </a:p>
          <a:p>
            <a:r>
              <a:rPr lang="en-US" sz="2300" dirty="0"/>
              <a:t>Only option for increasing area is to use smaller diameter tube</a:t>
            </a:r>
          </a:p>
          <a:p>
            <a:pPr marL="762000" lvl="1"/>
            <a:r>
              <a:rPr lang="en-US" sz="2300" dirty="0"/>
              <a:t>Eventually leads to large pressure drop through reactor</a:t>
            </a:r>
          </a:p>
          <a:p>
            <a:r>
              <a:rPr lang="en-US" sz="2300" dirty="0"/>
              <a:t>Sometimes can break reactor into segments with some form of heating/cooling between them</a:t>
            </a:r>
          </a:p>
        </p:txBody>
      </p:sp>
      <p:grpSp>
        <p:nvGrpSpPr>
          <p:cNvPr id="14349" name="Group 13"/>
          <p:cNvGrpSpPr>
            <a:grpSpLocks/>
          </p:cNvGrpSpPr>
          <p:nvPr/>
        </p:nvGrpSpPr>
        <p:grpSpPr bwMode="auto">
          <a:xfrm>
            <a:off x="7229475" y="4622800"/>
            <a:ext cx="5080000" cy="706438"/>
            <a:chOff x="0" y="0"/>
            <a:chExt cx="3200" cy="445"/>
          </a:xfrm>
        </p:grpSpPr>
        <p:grpSp>
          <p:nvGrpSpPr>
            <p:cNvPr id="14341" name="Group 5"/>
            <p:cNvGrpSpPr>
              <a:grpSpLocks/>
            </p:cNvGrpSpPr>
            <p:nvPr/>
          </p:nvGrpSpPr>
          <p:grpSpPr bwMode="auto">
            <a:xfrm>
              <a:off x="0" y="29"/>
              <a:ext cx="128" cy="416"/>
              <a:chOff x="0" y="0"/>
              <a:chExt cx="128" cy="416"/>
            </a:xfrm>
          </p:grpSpPr>
          <p:sp>
            <p:nvSpPr>
              <p:cNvPr id="14339" name="Oval 3"/>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4340" name="Rectangle 4"/>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grpSp>
          <p:nvGrpSpPr>
            <p:cNvPr id="14344" name="Group 8"/>
            <p:cNvGrpSpPr>
              <a:grpSpLocks/>
            </p:cNvGrpSpPr>
            <p:nvPr/>
          </p:nvGrpSpPr>
          <p:grpSpPr bwMode="auto">
            <a:xfrm>
              <a:off x="3072" y="29"/>
              <a:ext cx="128" cy="416"/>
              <a:chOff x="0" y="0"/>
              <a:chExt cx="128" cy="416"/>
            </a:xfrm>
          </p:grpSpPr>
          <p:sp>
            <p:nvSpPr>
              <p:cNvPr id="14342" name="Oval 6"/>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4343" name="Rectangle 7"/>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pic>
          <p:nvPicPr>
            <p:cNvPr id="14345" name="Picture 9"/>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3" y="0"/>
              <a:ext cx="271" cy="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FFFFFF"/>
                  </a:solidFill>
                  <a:miter lim="800000"/>
                  <a:headEnd/>
                  <a:tailEnd/>
                </a14:hiddenLine>
              </a:ext>
            </a:extLst>
          </p:spPr>
        </p:pic>
        <p:sp>
          <p:nvSpPr>
            <p:cNvPr id="14346" name="Line 10"/>
            <p:cNvSpPr>
              <a:spLocks noChangeShapeType="1"/>
            </p:cNvSpPr>
            <p:nvPr/>
          </p:nvSpPr>
          <p:spPr bwMode="auto">
            <a:xfrm>
              <a:off x="62" y="32"/>
              <a:ext cx="3072" cy="1"/>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4347" name="Line 11"/>
            <p:cNvSpPr>
              <a:spLocks noChangeShapeType="1"/>
            </p:cNvSpPr>
            <p:nvPr/>
          </p:nvSpPr>
          <p:spPr bwMode="auto">
            <a:xfrm>
              <a:off x="62" y="441"/>
              <a:ext cx="3072" cy="2"/>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4348" name="Rectangle 12"/>
            <p:cNvSpPr>
              <a:spLocks/>
            </p:cNvSpPr>
            <p:nvPr/>
          </p:nvSpPr>
          <p:spPr bwMode="auto">
            <a:xfrm>
              <a:off x="2325" y="48"/>
              <a:ext cx="800" cy="384"/>
            </a:xfrm>
            <a:prstGeom prst="rect">
              <a:avLst/>
            </a:prstGeom>
            <a:solidFill>
              <a:schemeClr val="accent1"/>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grpSp>
      <p:grpSp>
        <p:nvGrpSpPr>
          <p:cNvPr id="14360" name="Group 24"/>
          <p:cNvGrpSpPr>
            <a:grpSpLocks/>
          </p:cNvGrpSpPr>
          <p:nvPr/>
        </p:nvGrpSpPr>
        <p:grpSpPr bwMode="auto">
          <a:xfrm>
            <a:off x="7051675" y="1976438"/>
            <a:ext cx="5422900" cy="1685925"/>
            <a:chOff x="0" y="0"/>
            <a:chExt cx="3416" cy="1061"/>
          </a:xfrm>
        </p:grpSpPr>
        <p:grpSp>
          <p:nvGrpSpPr>
            <p:cNvPr id="14352" name="Group 16"/>
            <p:cNvGrpSpPr>
              <a:grpSpLocks/>
            </p:cNvGrpSpPr>
            <p:nvPr/>
          </p:nvGrpSpPr>
          <p:grpSpPr bwMode="auto">
            <a:xfrm>
              <a:off x="0" y="0"/>
              <a:ext cx="232" cy="1056"/>
              <a:chOff x="0" y="0"/>
              <a:chExt cx="232" cy="1056"/>
            </a:xfrm>
          </p:grpSpPr>
          <p:sp>
            <p:nvSpPr>
              <p:cNvPr id="14350" name="Oval 14"/>
              <p:cNvSpPr>
                <a:spLocks/>
              </p:cNvSpPr>
              <p:nvPr/>
            </p:nvSpPr>
            <p:spPr bwMode="auto">
              <a:xfrm>
                <a:off x="0" y="0"/>
                <a:ext cx="232" cy="1055"/>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4351" name="Rectangle 15"/>
              <p:cNvSpPr>
                <a:spLocks/>
              </p:cNvSpPr>
              <p:nvPr/>
            </p:nvSpPr>
            <p:spPr bwMode="auto">
              <a:xfrm>
                <a:off x="62" y="0"/>
                <a:ext cx="102" cy="1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grpSp>
        <p:grpSp>
          <p:nvGrpSpPr>
            <p:cNvPr id="14355" name="Group 19"/>
            <p:cNvGrpSpPr>
              <a:grpSpLocks/>
            </p:cNvGrpSpPr>
            <p:nvPr/>
          </p:nvGrpSpPr>
          <p:grpSpPr bwMode="auto">
            <a:xfrm>
              <a:off x="3048" y="0"/>
              <a:ext cx="368" cy="1056"/>
              <a:chOff x="0" y="0"/>
              <a:chExt cx="368" cy="1056"/>
            </a:xfrm>
          </p:grpSpPr>
          <p:sp>
            <p:nvSpPr>
              <p:cNvPr id="14353" name="Oval 17"/>
              <p:cNvSpPr>
                <a:spLocks/>
              </p:cNvSpPr>
              <p:nvPr/>
            </p:nvSpPr>
            <p:spPr bwMode="auto">
              <a:xfrm>
                <a:off x="0" y="0"/>
                <a:ext cx="368" cy="1055"/>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4354" name="Rectangle 18"/>
              <p:cNvSpPr>
                <a:spLocks/>
              </p:cNvSpPr>
              <p:nvPr/>
            </p:nvSpPr>
            <p:spPr bwMode="auto">
              <a:xfrm>
                <a:off x="99" y="0"/>
                <a:ext cx="161" cy="1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grpSp>
        <p:pic>
          <p:nvPicPr>
            <p:cNvPr id="14356" name="Picture 20"/>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3" y="618"/>
              <a:ext cx="271" cy="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FFFFFF"/>
                  </a:solidFill>
                  <a:miter lim="800000"/>
                  <a:headEnd/>
                  <a:tailEnd/>
                </a14:hiddenLine>
              </a:ext>
            </a:extLst>
          </p:spPr>
        </p:pic>
        <p:sp>
          <p:nvSpPr>
            <p:cNvPr id="14357" name="Line 21"/>
            <p:cNvSpPr>
              <a:spLocks noChangeShapeType="1"/>
            </p:cNvSpPr>
            <p:nvPr/>
          </p:nvSpPr>
          <p:spPr bwMode="auto">
            <a:xfrm>
              <a:off x="142" y="2"/>
              <a:ext cx="3072" cy="2"/>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4358" name="Line 22"/>
            <p:cNvSpPr>
              <a:spLocks noChangeShapeType="1"/>
            </p:cNvSpPr>
            <p:nvPr/>
          </p:nvSpPr>
          <p:spPr bwMode="auto">
            <a:xfrm>
              <a:off x="142" y="1060"/>
              <a:ext cx="3072" cy="1"/>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4359" name="Rectangle 23"/>
            <p:cNvSpPr>
              <a:spLocks/>
            </p:cNvSpPr>
            <p:nvPr/>
          </p:nvSpPr>
          <p:spPr bwMode="auto">
            <a:xfrm>
              <a:off x="2405" y="18"/>
              <a:ext cx="800" cy="1032"/>
            </a:xfrm>
            <a:prstGeom prst="rect">
              <a:avLst/>
            </a:prstGeom>
            <a:solidFill>
              <a:schemeClr val="accent1"/>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grpSp>
      <p:grpSp>
        <p:nvGrpSpPr>
          <p:cNvPr id="14371" name="Group 35"/>
          <p:cNvGrpSpPr>
            <a:grpSpLocks/>
          </p:cNvGrpSpPr>
          <p:nvPr/>
        </p:nvGrpSpPr>
        <p:grpSpPr bwMode="auto">
          <a:xfrm>
            <a:off x="6696075" y="6146800"/>
            <a:ext cx="2286000" cy="706438"/>
            <a:chOff x="0" y="0"/>
            <a:chExt cx="1440" cy="445"/>
          </a:xfrm>
        </p:grpSpPr>
        <p:grpSp>
          <p:nvGrpSpPr>
            <p:cNvPr id="14363" name="Group 27"/>
            <p:cNvGrpSpPr>
              <a:grpSpLocks/>
            </p:cNvGrpSpPr>
            <p:nvPr/>
          </p:nvGrpSpPr>
          <p:grpSpPr bwMode="auto">
            <a:xfrm>
              <a:off x="0" y="29"/>
              <a:ext cx="128" cy="416"/>
              <a:chOff x="0" y="0"/>
              <a:chExt cx="128" cy="416"/>
            </a:xfrm>
          </p:grpSpPr>
          <p:sp>
            <p:nvSpPr>
              <p:cNvPr id="14361" name="Oval 25"/>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4362" name="Rectangle 26"/>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grpSp>
          <p:nvGrpSpPr>
            <p:cNvPr id="14366" name="Group 30"/>
            <p:cNvGrpSpPr>
              <a:grpSpLocks/>
            </p:cNvGrpSpPr>
            <p:nvPr/>
          </p:nvGrpSpPr>
          <p:grpSpPr bwMode="auto">
            <a:xfrm>
              <a:off x="1312" y="29"/>
              <a:ext cx="128" cy="416"/>
              <a:chOff x="0" y="0"/>
              <a:chExt cx="128" cy="416"/>
            </a:xfrm>
          </p:grpSpPr>
          <p:sp>
            <p:nvSpPr>
              <p:cNvPr id="14364" name="Oval 28"/>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4365" name="Rectangle 29"/>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pic>
          <p:nvPicPr>
            <p:cNvPr id="14367" name="Picture 3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3" y="0"/>
              <a:ext cx="271" cy="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FFFFFF"/>
                  </a:solidFill>
                  <a:miter lim="800000"/>
                  <a:headEnd/>
                  <a:tailEnd/>
                </a14:hiddenLine>
              </a:ext>
            </a:extLst>
          </p:spPr>
        </p:pic>
        <p:sp>
          <p:nvSpPr>
            <p:cNvPr id="14368" name="Line 32"/>
            <p:cNvSpPr>
              <a:spLocks noChangeShapeType="1"/>
            </p:cNvSpPr>
            <p:nvPr/>
          </p:nvSpPr>
          <p:spPr bwMode="auto">
            <a:xfrm>
              <a:off x="69" y="32"/>
              <a:ext cx="1305" cy="1"/>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4369" name="Line 33"/>
            <p:cNvSpPr>
              <a:spLocks noChangeShapeType="1"/>
            </p:cNvSpPr>
            <p:nvPr/>
          </p:nvSpPr>
          <p:spPr bwMode="auto">
            <a:xfrm>
              <a:off x="61" y="440"/>
              <a:ext cx="1313" cy="3"/>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4370" name="Rectangle 34"/>
            <p:cNvSpPr>
              <a:spLocks/>
            </p:cNvSpPr>
            <p:nvPr/>
          </p:nvSpPr>
          <p:spPr bwMode="auto">
            <a:xfrm>
              <a:off x="565" y="48"/>
              <a:ext cx="800" cy="384"/>
            </a:xfrm>
            <a:prstGeom prst="rect">
              <a:avLst/>
            </a:prstGeom>
            <a:solidFill>
              <a:schemeClr val="accent1"/>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grpSp>
      <p:grpSp>
        <p:nvGrpSpPr>
          <p:cNvPr id="14382" name="Group 46"/>
          <p:cNvGrpSpPr>
            <a:grpSpLocks/>
          </p:cNvGrpSpPr>
          <p:nvPr/>
        </p:nvGrpSpPr>
        <p:grpSpPr bwMode="auto">
          <a:xfrm>
            <a:off x="10099675" y="6146800"/>
            <a:ext cx="2286000" cy="706438"/>
            <a:chOff x="0" y="0"/>
            <a:chExt cx="1440" cy="445"/>
          </a:xfrm>
        </p:grpSpPr>
        <p:grpSp>
          <p:nvGrpSpPr>
            <p:cNvPr id="14374" name="Group 38"/>
            <p:cNvGrpSpPr>
              <a:grpSpLocks/>
            </p:cNvGrpSpPr>
            <p:nvPr/>
          </p:nvGrpSpPr>
          <p:grpSpPr bwMode="auto">
            <a:xfrm>
              <a:off x="0" y="29"/>
              <a:ext cx="128" cy="416"/>
              <a:chOff x="0" y="0"/>
              <a:chExt cx="128" cy="416"/>
            </a:xfrm>
          </p:grpSpPr>
          <p:sp>
            <p:nvSpPr>
              <p:cNvPr id="14372" name="Oval 36"/>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4373" name="Rectangle 37"/>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grpSp>
          <p:nvGrpSpPr>
            <p:cNvPr id="14377" name="Group 41"/>
            <p:cNvGrpSpPr>
              <a:grpSpLocks/>
            </p:cNvGrpSpPr>
            <p:nvPr/>
          </p:nvGrpSpPr>
          <p:grpSpPr bwMode="auto">
            <a:xfrm>
              <a:off x="1312" y="29"/>
              <a:ext cx="128" cy="416"/>
              <a:chOff x="0" y="0"/>
              <a:chExt cx="128" cy="416"/>
            </a:xfrm>
          </p:grpSpPr>
          <p:sp>
            <p:nvSpPr>
              <p:cNvPr id="14375" name="Oval 39"/>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4376" name="Rectangle 40"/>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pic>
          <p:nvPicPr>
            <p:cNvPr id="14378" name="Picture 42"/>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3" y="0"/>
              <a:ext cx="271" cy="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FFFFFF"/>
                  </a:solidFill>
                  <a:miter lim="800000"/>
                  <a:headEnd/>
                  <a:tailEnd/>
                </a14:hiddenLine>
              </a:ext>
            </a:extLst>
          </p:spPr>
        </p:pic>
        <p:sp>
          <p:nvSpPr>
            <p:cNvPr id="14379" name="Line 43"/>
            <p:cNvSpPr>
              <a:spLocks noChangeShapeType="1"/>
            </p:cNvSpPr>
            <p:nvPr/>
          </p:nvSpPr>
          <p:spPr bwMode="auto">
            <a:xfrm>
              <a:off x="69" y="32"/>
              <a:ext cx="1305" cy="1"/>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4380" name="Line 44"/>
            <p:cNvSpPr>
              <a:spLocks noChangeShapeType="1"/>
            </p:cNvSpPr>
            <p:nvPr/>
          </p:nvSpPr>
          <p:spPr bwMode="auto">
            <a:xfrm>
              <a:off x="61" y="440"/>
              <a:ext cx="1313" cy="3"/>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4381" name="Rectangle 45"/>
            <p:cNvSpPr>
              <a:spLocks/>
            </p:cNvSpPr>
            <p:nvPr/>
          </p:nvSpPr>
          <p:spPr bwMode="auto">
            <a:xfrm>
              <a:off x="565" y="48"/>
              <a:ext cx="800" cy="384"/>
            </a:xfrm>
            <a:prstGeom prst="rect">
              <a:avLst/>
            </a:prstGeom>
            <a:solidFill>
              <a:schemeClr val="accent1"/>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grpSp>
      <p:sp>
        <p:nvSpPr>
          <p:cNvPr id="14383" name="Line 47"/>
          <p:cNvSpPr>
            <a:spLocks noChangeShapeType="1"/>
          </p:cNvSpPr>
          <p:nvPr/>
        </p:nvSpPr>
        <p:spPr bwMode="auto">
          <a:xfrm rot="10800000">
            <a:off x="9118600" y="6502400"/>
            <a:ext cx="901700" cy="0"/>
          </a:xfrm>
          <a:prstGeom prst="line">
            <a:avLst/>
          </a:prstGeom>
          <a:noFill/>
          <a:ln w="38100" cap="flat">
            <a:solidFill>
              <a:schemeClr val="tx1"/>
            </a:solidFill>
            <a:prstDash val="solid"/>
            <a:miter lim="800000"/>
            <a:headEnd type="stealth"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4384" name="AutoShape 48"/>
          <p:cNvSpPr>
            <a:spLocks/>
          </p:cNvSpPr>
          <p:nvPr/>
        </p:nvSpPr>
        <p:spPr bwMode="auto">
          <a:xfrm rot="-5400000">
            <a:off x="9163050" y="7067550"/>
            <a:ext cx="812800" cy="520700"/>
          </a:xfrm>
          <a:prstGeom prst="rightArrow">
            <a:avLst>
              <a:gd name="adj1" fmla="val 27028"/>
              <a:gd name="adj2" fmla="val 78049"/>
            </a:avLst>
          </a:prstGeom>
          <a:solidFill>
            <a:srgbClr val="008000"/>
          </a:solidFill>
          <a:ln w="38100" cap="flat">
            <a:solidFill>
              <a:schemeClr val="tx1"/>
            </a:solidFill>
            <a:prstDash val="solid"/>
            <a:miter lim="800000"/>
            <a:headEnd type="none" w="med" len="med"/>
            <a:tailEnd type="none" w="med" len="med"/>
          </a:ln>
        </p:spPr>
        <p:txBody>
          <a:bodyPr lIns="0" tIns="0" rIns="0" bIns="0"/>
          <a:lstStyle/>
          <a:p>
            <a:endParaRPr lang="en-US"/>
          </a:p>
        </p:txBody>
      </p:sp>
      <p:sp>
        <p:nvSpPr>
          <p:cNvPr id="14385" name="Rectangle 49"/>
          <p:cNvSpPr>
            <a:spLocks/>
          </p:cNvSpPr>
          <p:nvPr/>
        </p:nvSpPr>
        <p:spPr bwMode="auto">
          <a:xfrm>
            <a:off x="8721725" y="7689850"/>
            <a:ext cx="1695450"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sz="2800">
                <a:solidFill>
                  <a:schemeClr val="tx1"/>
                </a:solidFill>
                <a:ea typeface="ＭＳ Ｐゴシック" charset="0"/>
                <a:cs typeface="Helvetica" charset="0"/>
              </a:rPr>
              <a:t>Heat/Cool</a:t>
            </a:r>
          </a:p>
          <a:p>
            <a:r>
              <a:rPr lang="en-US" sz="2800">
                <a:solidFill>
                  <a:schemeClr val="tx1"/>
                </a:solidFill>
                <a:ea typeface="ＭＳ Ｐゴシック" charset="0"/>
                <a:cs typeface="Helvetica" charset="0"/>
              </a:rPr>
              <a:t>Here</a:t>
            </a:r>
          </a:p>
        </p:txBody>
      </p:sp>
    </p:spTree>
  </p:cSld>
  <p:clrMapOvr>
    <a:masterClrMapping/>
  </p:clrMapOvr>
  <p:transition xmlns:p14="http://schemas.microsoft.com/office/powerpoint/2010/mai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Grp="1" noChangeArrowheads="1"/>
          </p:cNvSpPr>
          <p:nvPr>
            <p:ph type="title"/>
          </p:nvPr>
        </p:nvSpPr>
        <p:spPr>
          <a:ln/>
        </p:spPr>
        <p:txBody>
          <a:bodyPr/>
          <a:lstStyle/>
          <a:p>
            <a:r>
              <a:rPr lang="en-US"/>
              <a:t>PFR Advantages &amp; Disadvantages</a:t>
            </a:r>
          </a:p>
        </p:txBody>
      </p:sp>
      <p:sp>
        <p:nvSpPr>
          <p:cNvPr id="15362" name="Rectangle 2"/>
          <p:cNvSpPr>
            <a:spLocks noGrp="1" noChangeArrowheads="1"/>
          </p:cNvSpPr>
          <p:nvPr>
            <p:ph sz="half" idx="1"/>
          </p:nvPr>
        </p:nvSpPr>
        <p:spPr>
          <a:ln/>
        </p:spPr>
        <p:txBody>
          <a:bodyPr/>
          <a:lstStyle/>
          <a:p>
            <a:r>
              <a:rPr lang="en-US" sz="2100" dirty="0"/>
              <a:t>Distinguishing Features</a:t>
            </a:r>
          </a:p>
          <a:p>
            <a:pPr marL="762000" lvl="1"/>
            <a:r>
              <a:rPr lang="en-US" sz="2100" dirty="0"/>
              <a:t>No agitation</a:t>
            </a:r>
          </a:p>
          <a:p>
            <a:pPr marL="1206500" lvl="2"/>
            <a:r>
              <a:rPr lang="en-US" sz="2100" dirty="0"/>
              <a:t>Equally well-suited to gases and liquids</a:t>
            </a:r>
          </a:p>
          <a:p>
            <a:pPr marL="1206500" lvl="2"/>
            <a:r>
              <a:rPr lang="en-US" sz="2100" dirty="0"/>
              <a:t>Preferred if a solid catalyst is being used because less abrasion</a:t>
            </a:r>
          </a:p>
          <a:p>
            <a:pPr marL="762000" lvl="1"/>
            <a:r>
              <a:rPr lang="en-US" sz="2100" dirty="0"/>
              <a:t>Reactant concentration decreases continually and product concentration increases continually from inlet to outlet</a:t>
            </a:r>
          </a:p>
          <a:p>
            <a:pPr marL="762000" lvl="1"/>
            <a:r>
              <a:rPr lang="en-US" sz="2100" dirty="0"/>
              <a:t>Temperature may vary over the length of the </a:t>
            </a:r>
            <a:r>
              <a:rPr lang="en-US" sz="2100" dirty="0" smtClean="0"/>
              <a:t>reactor</a:t>
            </a:r>
            <a:endParaRPr lang="en-US" sz="2100" dirty="0"/>
          </a:p>
        </p:txBody>
      </p:sp>
      <p:sp>
        <p:nvSpPr>
          <p:cNvPr id="2" name="Content Placeholder 1"/>
          <p:cNvSpPr>
            <a:spLocks noGrp="1"/>
          </p:cNvSpPr>
          <p:nvPr>
            <p:ph sz="half" idx="2"/>
          </p:nvPr>
        </p:nvSpPr>
        <p:spPr/>
        <p:txBody>
          <a:bodyPr/>
          <a:lstStyle/>
          <a:p>
            <a:pPr>
              <a:spcBef>
                <a:spcPts val="11700"/>
              </a:spcBef>
            </a:pPr>
            <a:r>
              <a:rPr lang="en-US" sz="2100" dirty="0" smtClean="0"/>
              <a:t>Preferred Uses</a:t>
            </a:r>
          </a:p>
          <a:p>
            <a:pPr marL="762000" lvl="1"/>
            <a:r>
              <a:rPr lang="en-US" sz="2100" dirty="0" smtClean="0"/>
              <a:t>Reactions that require a solid catalyst</a:t>
            </a:r>
          </a:p>
          <a:p>
            <a:pPr marL="762000" lvl="1"/>
            <a:r>
              <a:rPr lang="en-US" sz="2100" dirty="0" smtClean="0"/>
              <a:t>Large quantities of reactant to be processed</a:t>
            </a:r>
          </a:p>
          <a:p>
            <a:pPr marL="762000" lvl="1"/>
            <a:r>
              <a:rPr lang="en-US" sz="2100" dirty="0" smtClean="0"/>
              <a:t>Reactions that will be run adiabatically or with little heating/cooling</a:t>
            </a:r>
          </a:p>
          <a:p>
            <a:pPr marL="762000" lvl="1"/>
            <a:r>
              <a:rPr lang="en-US" sz="2100" dirty="0" smtClean="0"/>
              <a:t>Reactions with </a:t>
            </a:r>
            <a:r>
              <a:rPr lang="en-US" sz="2100" dirty="0" smtClean="0">
                <a:latin typeface="Arial"/>
              </a:rPr>
              <a:t>“</a:t>
            </a:r>
            <a:r>
              <a:rPr lang="en-US" sz="2100" dirty="0" smtClean="0"/>
              <a:t>typical</a:t>
            </a:r>
            <a:r>
              <a:rPr lang="en-US" sz="2100" dirty="0" smtClean="0">
                <a:latin typeface="Arial"/>
              </a:rPr>
              <a:t>”</a:t>
            </a:r>
            <a:r>
              <a:rPr lang="en-US" sz="2100" dirty="0" smtClean="0"/>
              <a:t> kinetics</a:t>
            </a:r>
          </a:p>
          <a:p>
            <a:pPr marL="1206500" lvl="2"/>
            <a:r>
              <a:rPr lang="en-US" sz="2100" dirty="0" smtClean="0"/>
              <a:t>High rate or selectivity is favored by high reactant concentration and low product concentration</a:t>
            </a:r>
          </a:p>
          <a:p>
            <a:pPr marL="1206500" lvl="2"/>
            <a:r>
              <a:rPr lang="en-US" sz="2100" dirty="0" smtClean="0"/>
              <a:t>Same kinds of reactions as are favored in a batch reactor</a:t>
            </a:r>
          </a:p>
          <a:p>
            <a:pPr marL="762000" lvl="1"/>
            <a:r>
              <a:rPr lang="en-US" sz="2100" dirty="0" smtClean="0"/>
              <a:t>Reversible reactions</a:t>
            </a:r>
          </a:p>
        </p:txBody>
      </p:sp>
    </p:spTree>
  </p:cSld>
  <p:clrMapOvr>
    <a:masterClrMapping/>
  </p:clrMapOvr>
  <p:transition xmlns:p14="http://schemas.microsoft.com/office/powerpoint/2010/mai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ph type="title"/>
          </p:nvPr>
        </p:nvSpPr>
        <p:spPr>
          <a:ln/>
        </p:spPr>
        <p:txBody>
          <a:bodyPr/>
          <a:lstStyle/>
          <a:p>
            <a:r>
              <a:rPr lang="en-US"/>
              <a:t>Analogy between</a:t>
            </a:r>
            <a:br>
              <a:rPr lang="en-US"/>
            </a:br>
            <a:r>
              <a:rPr lang="en-US"/>
              <a:t>Batch Reactors and PFRs</a:t>
            </a:r>
          </a:p>
        </p:txBody>
      </p:sp>
      <p:sp>
        <p:nvSpPr>
          <p:cNvPr id="16386" name="Rectangle 2"/>
          <p:cNvSpPr>
            <a:spLocks noChangeArrowheads="1"/>
          </p:cNvSpPr>
          <p:nvPr>
            <p:ph type="body" idx="1"/>
          </p:nvPr>
        </p:nvSpPr>
        <p:spPr>
          <a:ln/>
        </p:spPr>
        <p:txBody>
          <a:bodyPr/>
          <a:lstStyle/>
          <a:p>
            <a:r>
              <a:rPr lang="en-US" sz="2200"/>
              <a:t>Fluid element within a PFR is like a batch reactor</a:t>
            </a:r>
          </a:p>
          <a:p>
            <a:pPr marL="762000" lvl="1"/>
            <a:r>
              <a:rPr lang="en-US" sz="2200"/>
              <a:t>perfectly mixed radially</a:t>
            </a:r>
          </a:p>
          <a:p>
            <a:pPr marL="762000" lvl="1"/>
            <a:r>
              <a:rPr lang="en-US" sz="2200"/>
              <a:t>differentially thick so negligible axial differences</a:t>
            </a:r>
          </a:p>
          <a:p>
            <a:pPr marL="762000" lvl="1"/>
            <a:r>
              <a:rPr lang="en-US" sz="2200"/>
              <a:t>no fluid enters the element or leaves it during process</a:t>
            </a:r>
          </a:p>
          <a:p>
            <a:r>
              <a:rPr lang="en-US" sz="2200"/>
              <a:t>Starts reacting when fluid element enters the reactor and stops when it leaves</a:t>
            </a:r>
          </a:p>
          <a:p>
            <a:pPr marL="762000" lvl="1"/>
            <a:r>
              <a:rPr lang="en-US" sz="2200"/>
              <a:t>processing time is equal to the residence time (space time)</a:t>
            </a:r>
          </a:p>
          <a:p>
            <a:r>
              <a:rPr lang="en-US" sz="2200"/>
              <a:t>Qualitatively, PFR performance as a function of space time is the same as the qualitative performance of a batch reactor as a function of processing time</a:t>
            </a:r>
          </a:p>
        </p:txBody>
      </p:sp>
      <p:grpSp>
        <p:nvGrpSpPr>
          <p:cNvPr id="16389" name="Group 5"/>
          <p:cNvGrpSpPr>
            <a:grpSpLocks/>
          </p:cNvGrpSpPr>
          <p:nvPr/>
        </p:nvGrpSpPr>
        <p:grpSpPr bwMode="auto">
          <a:xfrm>
            <a:off x="7178675" y="2713038"/>
            <a:ext cx="203200" cy="660400"/>
            <a:chOff x="0" y="0"/>
            <a:chExt cx="128" cy="416"/>
          </a:xfrm>
        </p:grpSpPr>
        <p:sp>
          <p:nvSpPr>
            <p:cNvPr id="16387" name="Oval 3"/>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6388" name="Rectangle 4"/>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grpSp>
        <p:nvGrpSpPr>
          <p:cNvPr id="16392" name="Group 8"/>
          <p:cNvGrpSpPr>
            <a:grpSpLocks/>
          </p:cNvGrpSpPr>
          <p:nvPr/>
        </p:nvGrpSpPr>
        <p:grpSpPr bwMode="auto">
          <a:xfrm>
            <a:off x="12055475" y="2713038"/>
            <a:ext cx="203200" cy="660400"/>
            <a:chOff x="0" y="0"/>
            <a:chExt cx="128" cy="416"/>
          </a:xfrm>
        </p:grpSpPr>
        <p:sp>
          <p:nvSpPr>
            <p:cNvPr id="16390" name="Oval 6"/>
            <p:cNvSpPr>
              <a:spLocks/>
            </p:cNvSpPr>
            <p:nvPr/>
          </p:nvSpPr>
          <p:spPr bwMode="auto">
            <a:xfrm>
              <a:off x="0" y="8"/>
              <a:ext cx="128" cy="399"/>
            </a:xfrm>
            <a:prstGeom prst="ellips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6391" name="Rectangle 7"/>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grpSp>
        <p:nvGrpSpPr>
          <p:cNvPr id="16395" name="Group 11"/>
          <p:cNvGrpSpPr>
            <a:grpSpLocks/>
          </p:cNvGrpSpPr>
          <p:nvPr/>
        </p:nvGrpSpPr>
        <p:grpSpPr bwMode="auto">
          <a:xfrm>
            <a:off x="9453563" y="2713038"/>
            <a:ext cx="203200" cy="660400"/>
            <a:chOff x="0" y="0"/>
            <a:chExt cx="128" cy="416"/>
          </a:xfrm>
        </p:grpSpPr>
        <p:sp>
          <p:nvSpPr>
            <p:cNvPr id="16393" name="Oval 9"/>
            <p:cNvSpPr>
              <a:spLocks/>
            </p:cNvSpPr>
            <p:nvPr/>
          </p:nvSpPr>
          <p:spPr bwMode="auto">
            <a:xfrm>
              <a:off x="0" y="8"/>
              <a:ext cx="128" cy="399"/>
            </a:xfrm>
            <a:prstGeom prst="ellipse">
              <a:avLst/>
            </a:prstGeom>
            <a:solidFill>
              <a:srgbClr val="00FFFF"/>
            </a:solidFill>
            <a:ln w="12700" cap="flat">
              <a:solidFill>
                <a:schemeClr val="tx1"/>
              </a:solidFill>
              <a:prstDash val="solid"/>
              <a:round/>
              <a:headEnd type="none" w="med" len="med"/>
              <a:tailEnd type="none" w="med" len="med"/>
            </a:ln>
          </p:spPr>
          <p:txBody>
            <a:bodyPr lIns="0" tIns="0" rIns="0" bIns="0"/>
            <a:lstStyle/>
            <a:p>
              <a:endParaRPr lang="en-US"/>
            </a:p>
          </p:txBody>
        </p:sp>
        <p:sp>
          <p:nvSpPr>
            <p:cNvPr id="16394" name="Rectangle 10"/>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sp>
        <p:nvSpPr>
          <p:cNvPr id="16396" name="Rectangle 12"/>
          <p:cNvSpPr>
            <a:spLocks/>
          </p:cNvSpPr>
          <p:nvPr/>
        </p:nvSpPr>
        <p:spPr bwMode="auto">
          <a:xfrm>
            <a:off x="8985250" y="2022475"/>
            <a:ext cx="825500" cy="59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56445" bIns="0" anchor="ctr"/>
          <a:lstStyle/>
          <a:p>
            <a:pPr marL="55563"/>
            <a:r>
              <a:rPr lang="en-US" sz="3200">
                <a:solidFill>
                  <a:schemeClr val="tx1"/>
                </a:solidFill>
                <a:latin typeface="Book Antiqua" charset="0"/>
                <a:ea typeface="ＭＳ Ｐゴシック" charset="0"/>
                <a:cs typeface="Book Antiqua" charset="0"/>
                <a:sym typeface="Book Antiqua" charset="0"/>
              </a:rPr>
              <a:t>dz</a:t>
            </a:r>
          </a:p>
        </p:txBody>
      </p:sp>
      <p:pic>
        <p:nvPicPr>
          <p:cNvPr id="16397" name="Picture 1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20063" y="2667000"/>
            <a:ext cx="431800"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FFFFFF"/>
                </a:solidFill>
                <a:miter lim="800000"/>
                <a:headEnd/>
                <a:tailEnd/>
              </a14:hiddenLine>
            </a:ext>
          </a:extLst>
        </p:spPr>
      </p:pic>
      <p:grpSp>
        <p:nvGrpSpPr>
          <p:cNvPr id="16400" name="Group 16"/>
          <p:cNvGrpSpPr>
            <a:grpSpLocks/>
          </p:cNvGrpSpPr>
          <p:nvPr/>
        </p:nvGrpSpPr>
        <p:grpSpPr bwMode="auto">
          <a:xfrm>
            <a:off x="9207500" y="2709863"/>
            <a:ext cx="330200" cy="685800"/>
            <a:chOff x="0" y="0"/>
            <a:chExt cx="208" cy="432"/>
          </a:xfrm>
        </p:grpSpPr>
        <p:sp>
          <p:nvSpPr>
            <p:cNvPr id="16398" name="Rectangle 14"/>
            <p:cNvSpPr>
              <a:spLocks/>
            </p:cNvSpPr>
            <p:nvPr/>
          </p:nvSpPr>
          <p:spPr bwMode="auto">
            <a:xfrm>
              <a:off x="0" y="10"/>
              <a:ext cx="208" cy="408"/>
            </a:xfrm>
            <a:prstGeom prst="rect">
              <a:avLst/>
            </a:prstGeom>
            <a:solidFill>
              <a:srgbClr val="00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en-US"/>
            </a:p>
          </p:txBody>
        </p:sp>
        <p:sp>
          <p:nvSpPr>
            <p:cNvPr id="16399" name="Rectangle 15"/>
            <p:cNvSpPr>
              <a:spLocks/>
            </p:cNvSpPr>
            <p:nvPr/>
          </p:nvSpPr>
          <p:spPr bwMode="auto">
            <a:xfrm>
              <a:off x="66" y="0"/>
              <a:ext cx="72" cy="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grpSp>
        <p:nvGrpSpPr>
          <p:cNvPr id="16403" name="Group 19"/>
          <p:cNvGrpSpPr>
            <a:grpSpLocks/>
          </p:cNvGrpSpPr>
          <p:nvPr/>
        </p:nvGrpSpPr>
        <p:grpSpPr bwMode="auto">
          <a:xfrm>
            <a:off x="9129713" y="2713038"/>
            <a:ext cx="203200" cy="660400"/>
            <a:chOff x="0" y="0"/>
            <a:chExt cx="128" cy="416"/>
          </a:xfrm>
        </p:grpSpPr>
        <p:sp>
          <p:nvSpPr>
            <p:cNvPr id="16401" name="Oval 17"/>
            <p:cNvSpPr>
              <a:spLocks/>
            </p:cNvSpPr>
            <p:nvPr/>
          </p:nvSpPr>
          <p:spPr bwMode="auto">
            <a:xfrm>
              <a:off x="0" y="8"/>
              <a:ext cx="128" cy="399"/>
            </a:xfrm>
            <a:prstGeom prst="ellipse">
              <a:avLst/>
            </a:prstGeom>
            <a:solidFill>
              <a:srgbClr val="00FFFF"/>
            </a:solidFill>
            <a:ln w="12700" cap="flat">
              <a:solidFill>
                <a:schemeClr val="tx1"/>
              </a:solidFill>
              <a:prstDash val="solid"/>
              <a:round/>
              <a:headEnd type="none" w="med" len="med"/>
              <a:tailEnd type="none" w="med" len="med"/>
            </a:ln>
          </p:spPr>
          <p:txBody>
            <a:bodyPr lIns="0" tIns="0" rIns="0" bIns="0"/>
            <a:lstStyle/>
            <a:p>
              <a:endParaRPr lang="en-US"/>
            </a:p>
          </p:txBody>
        </p:sp>
        <p:sp>
          <p:nvSpPr>
            <p:cNvPr id="16402" name="Rectangle 18"/>
            <p:cNvSpPr>
              <a:spLocks/>
            </p:cNvSpPr>
            <p:nvPr/>
          </p:nvSpPr>
          <p:spPr bwMode="auto">
            <a:xfrm>
              <a:off x="34" y="0"/>
              <a:ext cx="56"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spAutoFit/>
            </a:bodyPr>
            <a:lstStyle/>
            <a:p>
              <a:endParaRPr lang="en-US"/>
            </a:p>
          </p:txBody>
        </p:sp>
      </p:grpSp>
      <p:sp>
        <p:nvSpPr>
          <p:cNvPr id="16404" name="Line 20"/>
          <p:cNvSpPr>
            <a:spLocks noChangeShapeType="1"/>
          </p:cNvSpPr>
          <p:nvPr/>
        </p:nvSpPr>
        <p:spPr bwMode="auto">
          <a:xfrm>
            <a:off x="7277100" y="2717800"/>
            <a:ext cx="4876800" cy="1588"/>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6405" name="Line 21"/>
          <p:cNvSpPr>
            <a:spLocks noChangeShapeType="1"/>
          </p:cNvSpPr>
          <p:nvPr/>
        </p:nvSpPr>
        <p:spPr bwMode="auto">
          <a:xfrm>
            <a:off x="9207500" y="2617788"/>
            <a:ext cx="328613" cy="3175"/>
          </a:xfrm>
          <a:prstGeom prst="line">
            <a:avLst/>
          </a:prstGeom>
          <a:noFill/>
          <a:ln w="38100" cap="flat">
            <a:solidFill>
              <a:schemeClr val="tx1"/>
            </a:solidFill>
            <a:prstDash val="solid"/>
            <a:miter lim="800000"/>
            <a:headEnd type="triangl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6406" name="Line 22"/>
          <p:cNvSpPr>
            <a:spLocks noChangeShapeType="1"/>
          </p:cNvSpPr>
          <p:nvPr/>
        </p:nvSpPr>
        <p:spPr bwMode="auto">
          <a:xfrm>
            <a:off x="8686800" y="3043238"/>
            <a:ext cx="546100" cy="1587"/>
          </a:xfrm>
          <a:prstGeom prst="line">
            <a:avLst/>
          </a:prstGeom>
          <a:noFill/>
          <a:ln w="38100" cap="flat">
            <a:solidFill>
              <a:schemeClr val="tx1"/>
            </a:solidFill>
            <a:prstDash val="solid"/>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6407" name="Line 23"/>
          <p:cNvSpPr>
            <a:spLocks noChangeShapeType="1"/>
          </p:cNvSpPr>
          <p:nvPr/>
        </p:nvSpPr>
        <p:spPr bwMode="auto">
          <a:xfrm>
            <a:off x="7277100" y="3367088"/>
            <a:ext cx="4876800" cy="3175"/>
          </a:xfrm>
          <a:prstGeom prst="line">
            <a:avLst/>
          </a:prstGeom>
          <a:noFill/>
          <a:ln w="381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6408" name="Rectangle 24"/>
          <p:cNvSpPr>
            <a:spLocks/>
          </p:cNvSpPr>
          <p:nvPr/>
        </p:nvSpPr>
        <p:spPr bwMode="auto">
          <a:xfrm>
            <a:off x="10871200" y="2743200"/>
            <a:ext cx="1270000" cy="609600"/>
          </a:xfrm>
          <a:prstGeom prst="rect">
            <a:avLst/>
          </a:prstGeom>
          <a:solidFill>
            <a:schemeClr val="accent1"/>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sp>
        <p:nvSpPr>
          <p:cNvPr id="16409" name="Rectangle 25"/>
          <p:cNvSpPr>
            <a:spLocks/>
          </p:cNvSpPr>
          <p:nvPr/>
        </p:nvSpPr>
        <p:spPr bwMode="auto">
          <a:xfrm>
            <a:off x="8077200" y="5346700"/>
            <a:ext cx="3251200" cy="3086100"/>
          </a:xfrm>
          <a:prstGeom prst="rect">
            <a:avLst/>
          </a:prstGeom>
          <a:solidFill>
            <a:srgbClr val="CCCCCC"/>
          </a:solidFill>
          <a:ln w="38100" cap="flat">
            <a:solidFill>
              <a:schemeClr val="tx1"/>
            </a:solidFill>
            <a:prstDash val="solid"/>
            <a:miter lim="800000"/>
            <a:headEnd type="none" w="med" len="med"/>
            <a:tailEnd type="none" w="med" len="med"/>
          </a:ln>
        </p:spPr>
        <p:txBody>
          <a:bodyPr lIns="0" tIns="0" rIns="0" bIns="0"/>
          <a:lstStyle/>
          <a:p>
            <a:endParaRPr lang="en-US"/>
          </a:p>
        </p:txBody>
      </p:sp>
      <p:sp>
        <p:nvSpPr>
          <p:cNvPr id="16410" name="Rectangle 26"/>
          <p:cNvSpPr>
            <a:spLocks/>
          </p:cNvSpPr>
          <p:nvPr/>
        </p:nvSpPr>
        <p:spPr bwMode="auto">
          <a:xfrm>
            <a:off x="8458200" y="5346700"/>
            <a:ext cx="2463800" cy="2755900"/>
          </a:xfrm>
          <a:prstGeom prst="rect">
            <a:avLst/>
          </a:prstGeom>
          <a:solidFill>
            <a:schemeClr val="accent1"/>
          </a:solidFill>
          <a:ln w="38100" cap="flat">
            <a:solidFill>
              <a:schemeClr val="tx1"/>
            </a:solidFill>
            <a:prstDash val="solid"/>
            <a:miter lim="800000"/>
            <a:headEnd type="none" w="med" len="med"/>
            <a:tailEnd type="none" w="med" len="med"/>
          </a:ln>
        </p:spPr>
        <p:txBody>
          <a:bodyPr lIns="0" tIns="0" rIns="0" bIns="0"/>
          <a:lstStyle/>
          <a:p>
            <a:endParaRPr lang="en-US"/>
          </a:p>
        </p:txBody>
      </p:sp>
      <p:sp>
        <p:nvSpPr>
          <p:cNvPr id="16411" name="Rectangle 27"/>
          <p:cNvSpPr>
            <a:spLocks/>
          </p:cNvSpPr>
          <p:nvPr/>
        </p:nvSpPr>
        <p:spPr bwMode="auto">
          <a:xfrm>
            <a:off x="8458200" y="5346700"/>
            <a:ext cx="2463800" cy="2755900"/>
          </a:xfrm>
          <a:prstGeom prst="rect">
            <a:avLst/>
          </a:prstGeom>
          <a:solidFill>
            <a:srgbClr val="66FFFF"/>
          </a:solidFill>
          <a:ln w="38100" cap="flat">
            <a:solidFill>
              <a:schemeClr val="tx1"/>
            </a:solidFill>
            <a:prstDash val="solid"/>
            <a:miter lim="800000"/>
            <a:headEnd type="none" w="med" len="med"/>
            <a:tailEnd type="none" w="med" len="med"/>
          </a:ln>
        </p:spPr>
        <p:txBody>
          <a:bodyPr lIns="0" tIns="0" rIns="0" bIns="0"/>
          <a:lstStyle/>
          <a:p>
            <a:endParaRPr lang="en-US"/>
          </a:p>
        </p:txBody>
      </p:sp>
      <p:sp>
        <p:nvSpPr>
          <p:cNvPr id="16412" name="Line 28"/>
          <p:cNvSpPr>
            <a:spLocks noChangeShapeType="1"/>
          </p:cNvSpPr>
          <p:nvPr/>
        </p:nvSpPr>
        <p:spPr bwMode="auto">
          <a:xfrm flipH="1">
            <a:off x="9713913" y="4737100"/>
            <a:ext cx="1587" cy="3022600"/>
          </a:xfrm>
          <a:prstGeom prst="line">
            <a:avLst/>
          </a:prstGeom>
          <a:noFill/>
          <a:ln w="762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6413" name="Oval 29"/>
          <p:cNvSpPr>
            <a:spLocks/>
          </p:cNvSpPr>
          <p:nvPr/>
        </p:nvSpPr>
        <p:spPr bwMode="auto">
          <a:xfrm>
            <a:off x="9702800" y="7594600"/>
            <a:ext cx="850900" cy="292100"/>
          </a:xfrm>
          <a:prstGeom prst="ellipse">
            <a:avLst/>
          </a:prstGeom>
          <a:solidFill>
            <a:srgbClr val="000000"/>
          </a:solidFill>
          <a:ln w="38100" cap="flat">
            <a:solidFill>
              <a:schemeClr val="tx1"/>
            </a:solidFill>
            <a:prstDash val="solid"/>
            <a:miter lim="800000"/>
            <a:headEnd type="none" w="med" len="med"/>
            <a:tailEnd type="none" w="med" len="med"/>
          </a:ln>
        </p:spPr>
        <p:txBody>
          <a:bodyPr lIns="0" tIns="0" rIns="0" bIns="0"/>
          <a:lstStyle/>
          <a:p>
            <a:endParaRPr lang="en-US"/>
          </a:p>
        </p:txBody>
      </p:sp>
      <p:sp>
        <p:nvSpPr>
          <p:cNvPr id="16414" name="Oval 30"/>
          <p:cNvSpPr>
            <a:spLocks/>
          </p:cNvSpPr>
          <p:nvPr/>
        </p:nvSpPr>
        <p:spPr bwMode="auto">
          <a:xfrm>
            <a:off x="8877300" y="7594600"/>
            <a:ext cx="850900" cy="292100"/>
          </a:xfrm>
          <a:prstGeom prst="ellipse">
            <a:avLst/>
          </a:prstGeom>
          <a:solidFill>
            <a:srgbClr val="000000"/>
          </a:solidFill>
          <a:ln w="38100" cap="flat">
            <a:solidFill>
              <a:schemeClr val="tx1"/>
            </a:solidFill>
            <a:prstDash val="solid"/>
            <a:miter lim="800000"/>
            <a:headEnd type="none" w="med" len="med"/>
            <a:tailEnd type="none" w="med" len="med"/>
          </a:ln>
        </p:spPr>
        <p:txBody>
          <a:bodyPr lIns="0" tIns="0" rIns="0" bIns="0"/>
          <a:lstStyle/>
          <a:p>
            <a:endParaRPr lang="en-US"/>
          </a:p>
        </p:txBody>
      </p:sp>
      <p:sp>
        <p:nvSpPr>
          <p:cNvPr id="16415" name="AutoShape 31"/>
          <p:cNvSpPr>
            <a:spLocks/>
          </p:cNvSpPr>
          <p:nvPr/>
        </p:nvSpPr>
        <p:spPr bwMode="auto">
          <a:xfrm rot="-5400000">
            <a:off x="8610600" y="3810000"/>
            <a:ext cx="1612900" cy="1028700"/>
          </a:xfrm>
          <a:prstGeom prst="rightArrow">
            <a:avLst>
              <a:gd name="adj1" fmla="val 32000"/>
              <a:gd name="adj2" fmla="val 54325"/>
            </a:avLst>
          </a:prstGeom>
          <a:solidFill>
            <a:srgbClr val="00FFFF"/>
          </a:solidFill>
          <a:ln w="25400" cap="flat">
            <a:solidFill>
              <a:schemeClr val="tx1"/>
            </a:solidFill>
            <a:prstDash val="solid"/>
            <a:miter lim="800000"/>
            <a:headEnd type="none" w="med" len="med"/>
            <a:tailEnd type="none" w="med" len="med"/>
          </a:ln>
        </p:spPr>
        <p:txBody>
          <a:bodyPr lIns="0" tIns="0" rIns="0" bIns="0"/>
          <a:lstStyle/>
          <a:p>
            <a:endParaRPr lang="en-US"/>
          </a:p>
        </p:txBody>
      </p:sp>
    </p:spTree>
  </p:cSld>
  <p:clrMapOvr>
    <a:masterClrMapping/>
  </p:clrMapOvr>
  <p:transition xmlns:p14="http://schemas.microsoft.com/office/powerpoint/2010/mai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ph type="title"/>
          </p:nvPr>
        </p:nvSpPr>
        <p:spPr>
          <a:xfrm>
            <a:off x="1270000" y="4521200"/>
            <a:ext cx="10464800" cy="698500"/>
          </a:xfrm>
          <a:ln/>
        </p:spPr>
        <p:txBody>
          <a:bodyPr/>
          <a:lstStyle/>
          <a:p>
            <a:r>
              <a:rPr lang="en-US"/>
              <a:t>Questions?</a:t>
            </a:r>
          </a:p>
        </p:txBody>
      </p:sp>
    </p:spTree>
  </p:cSld>
  <p:clrMapOvr>
    <a:masterClrMapping/>
  </p:clrMapOvr>
  <p:transition xmlns:p14="http://schemas.microsoft.com/office/powerpoint/2010/mai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ph type="title"/>
          </p:nvPr>
        </p:nvSpPr>
        <p:spPr>
          <a:ln/>
        </p:spPr>
        <p:txBody>
          <a:bodyPr/>
          <a:lstStyle/>
          <a:p>
            <a:r>
              <a:rPr lang="en-US"/>
              <a:t>Activity 25.1</a:t>
            </a:r>
          </a:p>
        </p:txBody>
      </p:sp>
      <p:sp>
        <p:nvSpPr>
          <p:cNvPr id="18434" name="Rectangle 2"/>
          <p:cNvSpPr>
            <a:spLocks noChangeArrowheads="1"/>
          </p:cNvSpPr>
          <p:nvPr>
            <p:ph type="body" idx="1"/>
          </p:nvPr>
        </p:nvSpPr>
        <p:spPr>
          <a:ln/>
        </p:spPr>
        <p:txBody>
          <a:bodyPr/>
          <a:lstStyle/>
          <a:p>
            <a:pPr marL="0" indent="0">
              <a:buNone/>
              <a:tabLst>
                <a:tab pos="9732963" algn="r"/>
                <a:tab pos="9732963" algn="r"/>
                <a:tab pos="9732963" algn="r"/>
              </a:tabLst>
            </a:pPr>
            <a:r>
              <a:rPr lang="en-US" dirty="0"/>
              <a:t>Suppose reaction (1) and reaction (2) are typical irreversible reactions and further assume that they have exactly the same rate expression (same reaction orders, same pre-exponential factor and same activation energy). In fact, the only difference between them is that reaction (1) is exothermic and reaction (2) is endothermic. Make a single graph showing conversion of A versus space time, and on that graph sketch what the plot would look like (a) for reaction (1) taking place in an adiabatic PFR, (b) for reaction (1) taking place in an isothermal PFR, (c) reaction (2) taking place in an adiabatic PFR and (d) reaction (2) taking place in an isothermal PFR. For each plot explain why it has the shape it does, and then explain why the plots differ from each other in the way they do.</a:t>
            </a:r>
          </a:p>
          <a:p>
            <a:pPr marL="0" indent="0">
              <a:buNone/>
              <a:tabLst>
                <a:tab pos="9732963" algn="r"/>
                <a:tab pos="9732963" algn="r"/>
                <a:tab pos="9732963" algn="r"/>
              </a:tabLst>
            </a:pPr>
            <a:endParaRPr lang="en-US" dirty="0"/>
          </a:p>
          <a:p>
            <a:pPr marL="0" indent="0">
              <a:buNone/>
              <a:tabLst>
                <a:tab pos="9732963" algn="r"/>
                <a:tab pos="9732963" algn="r"/>
                <a:tab pos="9732963" algn="r"/>
              </a:tabLst>
            </a:pPr>
            <a:r>
              <a:rPr lang="en-US" dirty="0">
                <a:cs typeface="Lucida Grande" charset="0"/>
              </a:rPr>
              <a:t>A → B</a:t>
            </a:r>
            <a:r>
              <a:rPr lang="en-US" dirty="0"/>
              <a:t>	(1)</a:t>
            </a:r>
          </a:p>
          <a:p>
            <a:pPr marL="0" indent="0">
              <a:buNone/>
              <a:tabLst>
                <a:tab pos="9732963" algn="r"/>
                <a:tab pos="9732963" algn="r"/>
                <a:tab pos="9732963" algn="r"/>
              </a:tabLst>
            </a:pPr>
            <a:endParaRPr lang="en-US" dirty="0"/>
          </a:p>
          <a:p>
            <a:pPr marL="0" indent="0">
              <a:buNone/>
              <a:tabLst>
                <a:tab pos="9732963" algn="r"/>
                <a:tab pos="9732963" algn="r"/>
                <a:tab pos="9732963" algn="r"/>
              </a:tabLst>
            </a:pPr>
            <a:r>
              <a:rPr lang="en-US" dirty="0">
                <a:cs typeface="Lucida Grande" charset="0"/>
              </a:rPr>
              <a:t>A → C</a:t>
            </a:r>
            <a:r>
              <a:rPr lang="en-US" dirty="0"/>
              <a:t>	(2)</a:t>
            </a:r>
          </a:p>
        </p:txBody>
      </p:sp>
    </p:spTree>
  </p:cSld>
  <p:clrMapOvr>
    <a:masterClrMapping/>
  </p:clrMapOvr>
  <p:transition xmlns:p14="http://schemas.microsoft.com/office/powerpoint/2010/mai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ph type="title"/>
          </p:nvPr>
        </p:nvSpPr>
        <p:spPr>
          <a:ln/>
        </p:spPr>
        <p:txBody>
          <a:bodyPr/>
          <a:lstStyle/>
          <a:p>
            <a:r>
              <a:rPr lang="en-US"/>
              <a:t>Key Features to Determine</a:t>
            </a:r>
          </a:p>
        </p:txBody>
      </p:sp>
      <p:sp>
        <p:nvSpPr>
          <p:cNvPr id="19458" name="Rectangle 2"/>
          <p:cNvSpPr>
            <a:spLocks noChangeArrowheads="1"/>
          </p:cNvSpPr>
          <p:nvPr>
            <p:ph type="body" idx="1"/>
          </p:nvPr>
        </p:nvSpPr>
        <p:spPr>
          <a:ln/>
        </p:spPr>
        <p:txBody>
          <a:bodyPr/>
          <a:lstStyle/>
          <a:p>
            <a:r>
              <a:rPr lang="en-US"/>
              <a:t>For each curve</a:t>
            </a:r>
          </a:p>
          <a:p>
            <a:pPr marL="762000" lvl="1"/>
            <a:r>
              <a:rPr lang="en-US"/>
              <a:t>Initial value</a:t>
            </a:r>
          </a:p>
          <a:p>
            <a:pPr marL="762000" lvl="1"/>
            <a:r>
              <a:rPr lang="en-US"/>
              <a:t>Initial slope</a:t>
            </a:r>
          </a:p>
          <a:p>
            <a:pPr marL="762000" lvl="1"/>
            <a:r>
              <a:rPr lang="en-US"/>
              <a:t>Initial curvature</a:t>
            </a:r>
          </a:p>
          <a:p>
            <a:pPr marL="1206500" lvl="2"/>
            <a:r>
              <a:rPr lang="en-US"/>
              <a:t>Can it persist?</a:t>
            </a:r>
          </a:p>
          <a:p>
            <a:pPr marL="762000" lvl="1"/>
            <a:r>
              <a:rPr lang="en-US"/>
              <a:t>Competing effects</a:t>
            </a:r>
          </a:p>
          <a:p>
            <a:pPr marL="1206500" lvl="2"/>
            <a:r>
              <a:rPr lang="en-US"/>
              <a:t>Minimum, maximum or inflection point</a:t>
            </a:r>
          </a:p>
          <a:p>
            <a:pPr marL="762000" lvl="1"/>
            <a:r>
              <a:rPr lang="en-US"/>
              <a:t>Asymptotic final value</a:t>
            </a:r>
          </a:p>
          <a:p>
            <a:r>
              <a:rPr lang="en-US"/>
              <a:t>Comparing curves</a:t>
            </a:r>
          </a:p>
          <a:p>
            <a:pPr marL="762000" lvl="1"/>
            <a:r>
              <a:rPr lang="en-US"/>
              <a:t>Always above, always below or cross at some point</a:t>
            </a:r>
          </a:p>
        </p:txBody>
      </p:sp>
    </p:spTree>
  </p:cSld>
  <p:clrMapOvr>
    <a:masterClrMapping/>
  </p:clrMapOvr>
  <p:transition xmlns:p14="http://schemas.microsoft.com/office/powerpoint/2010/mai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ph type="title"/>
          </p:nvPr>
        </p:nvSpPr>
        <p:spPr>
          <a:ln/>
        </p:spPr>
        <p:txBody>
          <a:bodyPr/>
          <a:lstStyle/>
          <a:p>
            <a:r>
              <a:rPr lang="en-US"/>
              <a:t>Analysis</a:t>
            </a:r>
          </a:p>
        </p:txBody>
      </p:sp>
      <p:sp>
        <p:nvSpPr>
          <p:cNvPr id="20482" name="Rectangle 2"/>
          <p:cNvSpPr>
            <a:spLocks noChangeArrowheads="1"/>
          </p:cNvSpPr>
          <p:nvPr>
            <p:ph type="body" idx="1"/>
          </p:nvPr>
        </p:nvSpPr>
        <p:spPr>
          <a:xfrm>
            <a:off x="1270000" y="1231900"/>
            <a:ext cx="5232400" cy="7670800"/>
          </a:xfrm>
          <a:ln/>
        </p:spPr>
        <p:txBody>
          <a:bodyPr/>
          <a:lstStyle/>
          <a:p>
            <a:r>
              <a:rPr lang="en-US"/>
              <a:t>Isothermal systems will be identical because kinetics are the same</a:t>
            </a:r>
          </a:p>
          <a:p>
            <a:pPr marL="762000" lvl="1"/>
            <a:r>
              <a:rPr lang="en-US"/>
              <a:t>Start at zero conversion</a:t>
            </a:r>
          </a:p>
          <a:p>
            <a:pPr marL="1206500" lvl="2"/>
            <a:r>
              <a:rPr lang="en-US"/>
              <a:t>No reaction before entering reactor</a:t>
            </a:r>
          </a:p>
          <a:p>
            <a:pPr marL="762000" lvl="1"/>
            <a:r>
              <a:rPr lang="en-US"/>
              <a:t>Positive slope</a:t>
            </a:r>
          </a:p>
          <a:p>
            <a:pPr marL="1206500" lvl="2"/>
            <a:r>
              <a:rPr lang="en-US"/>
              <a:t>High reactant concentration, high rate, reactant consumed, conversion increases</a:t>
            </a:r>
          </a:p>
          <a:p>
            <a:pPr marL="762000" lvl="1"/>
            <a:r>
              <a:rPr lang="en-US"/>
              <a:t>Concave down</a:t>
            </a:r>
          </a:p>
          <a:p>
            <a:pPr marL="1206500" lvl="2"/>
            <a:r>
              <a:rPr lang="en-US"/>
              <a:t>Farther into the reactor, reactant concentration smaller, rate smaller, not as much conversion</a:t>
            </a:r>
          </a:p>
          <a:p>
            <a:pPr marL="762000" lvl="1"/>
            <a:r>
              <a:rPr lang="en-US"/>
              <a:t>Asymptotically approaches 100% conversion</a:t>
            </a:r>
          </a:p>
          <a:p>
            <a:pPr marL="1206500" lvl="2"/>
            <a:r>
              <a:rPr lang="en-US"/>
              <a:t>At which point slope equals zero</a:t>
            </a:r>
          </a:p>
          <a:p>
            <a:r>
              <a:rPr lang="en-US"/>
              <a:t>Adiabatic systems will differ due to temperature effects</a:t>
            </a:r>
          </a:p>
          <a:p>
            <a:pPr marL="762000" lvl="1"/>
            <a:r>
              <a:rPr lang="en-US"/>
              <a:t>Endothermic reaction, as conversion increases, temperature decreases, rate decreases beyond decrease seen in isothermal</a:t>
            </a:r>
          </a:p>
          <a:p>
            <a:pPr marL="762000" lvl="1"/>
            <a:r>
              <a:rPr lang="en-US"/>
              <a:t>Same shape as isothermal, but always below isothermal curve</a:t>
            </a:r>
          </a:p>
        </p:txBody>
      </p:sp>
      <p:pic>
        <p:nvPicPr>
          <p:cNvPr id="2048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37400" y="2347913"/>
            <a:ext cx="5029200" cy="504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theme/theme1.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Helvetica"/>
        <a:ea typeface="Heiti SC Medium"/>
        <a:cs typeface="Heiti SC Medium"/>
      </a:majorFont>
      <a:minorFont>
        <a:latin typeface="Helvetica"/>
        <a:ea typeface="Heiti SC Medium"/>
        <a:cs typeface="Heiti SC Medium"/>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
      <a:dk1>
        <a:srgbClr val="000000"/>
      </a:dk1>
      <a:lt1>
        <a:srgbClr val="FFFFFF"/>
      </a:lt1>
      <a:dk2>
        <a:srgbClr val="000000"/>
      </a:dk2>
      <a:lt2>
        <a:srgbClr val="808080"/>
      </a:lt2>
      <a:accent1>
        <a:srgbClr val="0000FF"/>
      </a:accent1>
      <a:accent2>
        <a:srgbClr val="333399"/>
      </a:accent2>
      <a:accent3>
        <a:srgbClr val="FFFFFF"/>
      </a:accent3>
      <a:accent4>
        <a:srgbClr val="000000"/>
      </a:accent4>
      <a:accent5>
        <a:srgbClr val="AAAAFF"/>
      </a:accent5>
      <a:accent6>
        <a:srgbClr val="2D2D8A"/>
      </a:accent6>
      <a:hlink>
        <a:srgbClr val="009999"/>
      </a:hlink>
      <a:folHlink>
        <a:srgbClr val="99CC00"/>
      </a:folHlink>
    </a:clrScheme>
    <a:fontScheme name="Title &amp; Bullets">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amp; Bullets - Left">
  <a:themeElements>
    <a:clrScheme name="">
      <a:dk1>
        <a:srgbClr val="000000"/>
      </a:dk1>
      <a:lt1>
        <a:srgbClr val="FFFFFF"/>
      </a:lt1>
      <a:dk2>
        <a:srgbClr val="000000"/>
      </a:dk2>
      <a:lt2>
        <a:srgbClr val="808080"/>
      </a:lt2>
      <a:accent1>
        <a:srgbClr val="FFFFFF"/>
      </a:accent1>
      <a:accent2>
        <a:srgbClr val="333399"/>
      </a:accent2>
      <a:accent3>
        <a:srgbClr val="FFFFFF"/>
      </a:accent3>
      <a:accent4>
        <a:srgbClr val="000000"/>
      </a:accent4>
      <a:accent5>
        <a:srgbClr val="FFFFFF"/>
      </a:accent5>
      <a:accent6>
        <a:srgbClr val="2D2D8A"/>
      </a:accent6>
      <a:hlink>
        <a:srgbClr val="009999"/>
      </a:hlink>
      <a:folHlink>
        <a:srgbClr val="99CC00"/>
      </a:folHlink>
    </a:clrScheme>
    <a:fontScheme name="Title &amp; Bullets - Lef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Title - Top">
  <a:themeElements>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Top">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Bullets">
  <a:themeElements>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llets">
      <a:majorFont>
        <a:latin typeface="Gill Sans"/>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0</TotalTime>
  <Pages>0</Pages>
  <Words>2324</Words>
  <Characters>0</Characters>
  <Application>Microsoft Macintosh PowerPoint</Application>
  <PresentationFormat>Custom</PresentationFormat>
  <Lines>0</Lines>
  <Paragraphs>186</Paragraphs>
  <Slides>22</Slides>
  <Notes>0</Notes>
  <HiddenSlides>0</HiddenSlides>
  <MMClips>0</MMClips>
  <ScaleCrop>false</ScaleCrop>
  <HeadingPairs>
    <vt:vector size="6" baseType="variant">
      <vt:variant>
        <vt:lpstr>Fonts Used</vt:lpstr>
      </vt:variant>
      <vt:variant>
        <vt:i4>6</vt:i4>
      </vt:variant>
      <vt:variant>
        <vt:lpstr>Theme</vt:lpstr>
      </vt:variant>
      <vt:variant>
        <vt:i4>11</vt:i4>
      </vt:variant>
      <vt:variant>
        <vt:lpstr>Slide Titles</vt:lpstr>
      </vt:variant>
      <vt:variant>
        <vt:i4>22</vt:i4>
      </vt:variant>
    </vt:vector>
  </HeadingPairs>
  <TitlesOfParts>
    <vt:vector size="39" baseType="lpstr">
      <vt:lpstr>Helvetica</vt:lpstr>
      <vt:lpstr>Heiti SC Light</vt:lpstr>
      <vt:lpstr>Heiti SC Medium</vt:lpstr>
      <vt:lpstr>Lucida Grande</vt:lpstr>
      <vt:lpstr>Gill Sans</vt:lpstr>
      <vt:lpstr>Book Antiqua</vt:lpstr>
      <vt:lpstr>Title &amp; Subtitle</vt:lpstr>
      <vt:lpstr>Title &amp; Bullets</vt:lpstr>
      <vt:lpstr>Title &amp; Bullets - Left</vt:lpstr>
      <vt:lpstr>Title &amp; Bullets - 2 Column</vt:lpstr>
      <vt:lpstr>Title - Top</vt:lpstr>
      <vt:lpstr>Photo - Vertical</vt:lpstr>
      <vt:lpstr>Blank</vt:lpstr>
      <vt:lpstr>Bullets</vt:lpstr>
      <vt:lpstr>Photo - Horizontal</vt:lpstr>
      <vt:lpstr>Title &amp; Bullets - Right</vt:lpstr>
      <vt:lpstr>Title, Bullets &amp; Photo</vt:lpstr>
      <vt:lpstr>A First Course on Kinetics and Reaction Engineering</vt:lpstr>
      <vt:lpstr>Where We’re Going</vt:lpstr>
      <vt:lpstr>PFR Characteristics</vt:lpstr>
      <vt:lpstr>PFR Advantages &amp; Disadvantages</vt:lpstr>
      <vt:lpstr>Analogy between Batch Reactors and PFRs</vt:lpstr>
      <vt:lpstr>Questions?</vt:lpstr>
      <vt:lpstr>Activity 25.1</vt:lpstr>
      <vt:lpstr>Key Features to Determine</vt:lpstr>
      <vt:lpstr>Analysis</vt:lpstr>
      <vt:lpstr>Adiabatic Exothermic Analysis</vt:lpstr>
      <vt:lpstr>Activity 25.2</vt:lpstr>
      <vt:lpstr>Duration of the Transient</vt:lpstr>
      <vt:lpstr>Duration of the Transient</vt:lpstr>
      <vt:lpstr>First Step Change</vt:lpstr>
      <vt:lpstr>First Step Change</vt:lpstr>
      <vt:lpstr>First Step Change</vt:lpstr>
      <vt:lpstr>First Step Change</vt:lpstr>
      <vt:lpstr>A Different Kind of Step Change</vt:lpstr>
      <vt:lpstr>A Different Kind of Step Change</vt:lpstr>
      <vt:lpstr>Second Step Change</vt:lpstr>
      <vt:lpstr>Second Step Change</vt:lpstr>
      <vt:lpstr>Where We’re Going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First Course on Kinetics and Reaction Engineering</dc:title>
  <dc:subject/>
  <dc:creator/>
  <cp:keywords/>
  <dc:description/>
  <cp:lastModifiedBy>Carl Lund</cp:lastModifiedBy>
  <cp:revision>1</cp:revision>
  <dcterms:modified xsi:type="dcterms:W3CDTF">2014-09-25T21:53:26Z</dcterms:modified>
</cp:coreProperties>
</file>