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9" r:id="rId14"/>
    <p:sldId id="260" r:id="rId15"/>
    <p:sldId id="271" r:id="rId16"/>
    <p:sldId id="261" r:id="rId17"/>
    <p:sldId id="262" r:id="rId18"/>
    <p:sldId id="264" r:id="rId19"/>
    <p:sldId id="263" r:id="rId20"/>
    <p:sldId id="258" r:id="rId21"/>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651537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3046477"/>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561023"/>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040430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477092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645557"/>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222165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848307859"/>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1708727"/>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1877646"/>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6364756"/>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546317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4072332"/>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3062108"/>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773487"/>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0457062"/>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342638"/>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084719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1456394"/>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644254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5765879"/>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4930631"/>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9991055"/>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56475717"/>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7305814"/>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3831764"/>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124039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744677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750182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009181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90711243"/>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521386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953020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0898421"/>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5464614"/>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199654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767934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492166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048086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99335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5306949"/>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731141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42591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129720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1254735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465226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3112399"/>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021553"/>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082947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1379689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9772973"/>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98983471"/>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272637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239236"/>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8902685"/>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9471610"/>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98591"/>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8313464"/>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18854818"/>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4686755"/>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834014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2769533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6120854"/>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8970826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8818657"/>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517700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24670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42296953"/>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091925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62263064"/>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7229681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250435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066506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5472009"/>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826369"/>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4710120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9390036"/>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2697375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017217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1955144"/>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38545"/>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30114436"/>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7825626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1462590"/>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2948016"/>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1444302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654794"/>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583021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0885891"/>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7259143"/>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0536833"/>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23742316"/>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570538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41783999"/>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0537473"/>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4734954"/>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131295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34039220"/>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885582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575214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61381245"/>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5954546"/>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2197428"/>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8216087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5055817"/>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657697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678642"/>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7844260"/>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229902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542464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177095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3156339"/>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44441962"/>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4225200"/>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8127506"/>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1309712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523358"/>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0283834"/>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16572341"/>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715526"/>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746441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9"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7170"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png"/><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24</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150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buClr>
                <a:srgbClr val="B3B3B3"/>
              </a:buClr>
            </a:pPr>
            <a:r>
              <a:rPr lang="en-US">
                <a:solidFill>
                  <a:srgbClr val="B3B3B3"/>
                </a:solidFill>
              </a:rPr>
              <a:t>23. Analysis of Transient CSTRs</a:t>
            </a:r>
          </a:p>
          <a:p>
            <a:pPr marL="1206500" lvl="2">
              <a:buClr>
                <a:srgbClr val="B3B3B3"/>
              </a:buClr>
            </a:pPr>
            <a:r>
              <a:rPr lang="en-US">
                <a:solidFill>
                  <a:srgbClr val="B3B3B3"/>
                </a:solidFill>
              </a:rPr>
              <a:t>24. Multiple Steady States in CSTRs</a:t>
            </a:r>
          </a:p>
          <a:p>
            <a:pPr marL="762000" lvl="1"/>
            <a:r>
              <a:rPr lang="en-US"/>
              <a:t>D. Plug Flow Reactors</a:t>
            </a:r>
          </a:p>
          <a:p>
            <a:pPr marL="1206500" lvl="2"/>
            <a:r>
              <a:rPr lang="en-US"/>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buClr>
                <a:srgbClr val="B3B3B3"/>
              </a:buClr>
            </a:pPr>
            <a:r>
              <a:rPr lang="en-US">
                <a:solidFill>
                  <a:srgbClr val="B3B3B3"/>
                </a:solidFill>
              </a:rPr>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Satisfying the Steady State CSTR</a:t>
            </a:r>
            <a:br>
              <a:rPr lang="en-US"/>
            </a:br>
            <a:r>
              <a:rPr lang="en-US"/>
              <a:t>Energy Balance</a:t>
            </a:r>
          </a:p>
        </p:txBody>
      </p:sp>
      <p:sp>
        <p:nvSpPr>
          <p:cNvPr id="14338" name="Rectangle 2"/>
          <p:cNvSpPr>
            <a:spLocks noChangeArrowheads="1"/>
          </p:cNvSpPr>
          <p:nvPr>
            <p:ph type="body" idx="1"/>
          </p:nvPr>
        </p:nvSpPr>
        <p:spPr>
          <a:ln/>
        </p:spPr>
        <p:txBody>
          <a:bodyPr/>
          <a:lstStyle/>
          <a:p>
            <a:r>
              <a:rPr lang="en-US"/>
              <a:t>Choose an outlet temperature, solve the mole balance design equations, use results to compute two parts of the energy balance, plot the results</a:t>
            </a:r>
          </a:p>
          <a:p>
            <a:r>
              <a:rPr lang="en-US"/>
              <a:t>Energy balance is only satisfied at temperatures where the two curves intersect</a:t>
            </a:r>
          </a:p>
          <a:p>
            <a:r>
              <a:rPr lang="en-US"/>
              <a:t>In this case there are three solutions to the steady state CSTR design equations</a:t>
            </a:r>
          </a:p>
          <a:p>
            <a:pPr marL="762000" lvl="1"/>
            <a:r>
              <a:rPr lang="en-US"/>
              <a:t>In all three cases the outlet temperature and outlet molar flow rates make sense physically</a:t>
            </a:r>
          </a:p>
          <a:p>
            <a:pPr marL="762000" lvl="1"/>
            <a:r>
              <a:rPr lang="en-US"/>
              <a:t>Known as multiplicity of steady states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700" y="2081213"/>
            <a:ext cx="5384800" cy="514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7745413"/>
            <a:ext cx="6413500" cy="99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4341" name="Rectangle 5"/>
          <p:cNvSpPr>
            <a:spLocks/>
          </p:cNvSpPr>
          <p:nvPr/>
        </p:nvSpPr>
        <p:spPr bwMode="auto">
          <a:xfrm>
            <a:off x="330200" y="7594600"/>
            <a:ext cx="3187700" cy="1270000"/>
          </a:xfrm>
          <a:prstGeom prst="rect">
            <a:avLst/>
          </a:prstGeom>
          <a:noFill/>
          <a:ln w="38100" cap="flat">
            <a:solidFill>
              <a:srgbClr val="00408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2" name="Rectangle 6"/>
          <p:cNvSpPr>
            <a:spLocks/>
          </p:cNvSpPr>
          <p:nvPr/>
        </p:nvSpPr>
        <p:spPr bwMode="auto">
          <a:xfrm>
            <a:off x="3797300" y="7594600"/>
            <a:ext cx="3187700" cy="1270000"/>
          </a:xfrm>
          <a:prstGeom prst="rect">
            <a:avLst/>
          </a:prstGeom>
          <a:noFill/>
          <a:ln w="38100" cap="flat">
            <a:solidFill>
              <a:srgbClr val="8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CSTR Steady States</a:t>
            </a:r>
          </a:p>
        </p:txBody>
      </p:sp>
      <p:sp>
        <p:nvSpPr>
          <p:cNvPr id="15362" name="Rectangle 2"/>
          <p:cNvSpPr>
            <a:spLocks noChangeArrowheads="1"/>
          </p:cNvSpPr>
          <p:nvPr>
            <p:ph type="body" idx="1"/>
          </p:nvPr>
        </p:nvSpPr>
        <p:spPr>
          <a:ln/>
        </p:spPr>
        <p:txBody>
          <a:bodyPr/>
          <a:lstStyle/>
          <a:p>
            <a:r>
              <a:rPr lang="en-US" dirty="0"/>
              <a:t>Suppose the system was perturbed slightly away from a given steady state, would it tend naturally to return to that steady state</a:t>
            </a:r>
          </a:p>
          <a:p>
            <a:pPr marL="762000" lvl="1"/>
            <a:r>
              <a:rPr lang="en-US" dirty="0"/>
              <a:t>if so, </a:t>
            </a:r>
            <a:r>
              <a:rPr lang="en-US" dirty="0" smtClean="0"/>
              <a:t>it</a:t>
            </a:r>
            <a:r>
              <a:rPr lang="en-US" dirty="0" smtClean="0">
                <a:latin typeface="Arial"/>
              </a:rPr>
              <a:t>’</a:t>
            </a:r>
            <a:r>
              <a:rPr lang="en-US" dirty="0" smtClean="0"/>
              <a:t>s </a:t>
            </a:r>
            <a:r>
              <a:rPr lang="en-US" dirty="0"/>
              <a:t>a stable steady state (Points A &amp; C)</a:t>
            </a:r>
          </a:p>
          <a:p>
            <a:pPr marL="762000" lvl="1"/>
            <a:r>
              <a:rPr lang="en-US" dirty="0"/>
              <a:t>if not, </a:t>
            </a:r>
            <a:r>
              <a:rPr lang="en-US" dirty="0" smtClean="0"/>
              <a:t>it</a:t>
            </a:r>
            <a:r>
              <a:rPr lang="en-US" dirty="0" smtClean="0">
                <a:latin typeface="Arial"/>
              </a:rPr>
              <a:t>’</a:t>
            </a:r>
            <a:r>
              <a:rPr lang="en-US" dirty="0" smtClean="0"/>
              <a:t>s </a:t>
            </a:r>
            <a:r>
              <a:rPr lang="en-US" dirty="0"/>
              <a:t>an unstable steady state. (Point B)</a:t>
            </a:r>
          </a:p>
          <a:p>
            <a:r>
              <a:rPr lang="en-US" dirty="0"/>
              <a:t>Real systems </a:t>
            </a:r>
            <a:r>
              <a:rPr lang="en-US" dirty="0" smtClean="0"/>
              <a:t>won</a:t>
            </a:r>
            <a:r>
              <a:rPr lang="en-US" dirty="0" smtClean="0">
                <a:latin typeface="Arial"/>
              </a:rPr>
              <a:t>’</a:t>
            </a:r>
            <a:r>
              <a:rPr lang="en-US" dirty="0" smtClean="0"/>
              <a:t>t </a:t>
            </a:r>
            <a:r>
              <a:rPr lang="en-US" dirty="0"/>
              <a:t>operate naturally at an unstable steady state</a:t>
            </a:r>
          </a:p>
          <a:p>
            <a:r>
              <a:rPr lang="en-US" dirty="0"/>
              <a:t>The start-up or most recent transient will determine which steady state is reached</a:t>
            </a:r>
          </a:p>
          <a:p>
            <a:pPr marL="762000" lvl="1"/>
            <a:r>
              <a:rPr lang="en-US" dirty="0"/>
              <a:t>Reactor design must include a safe and efficient start-up procedure that will bring the system to the desired steady state</a:t>
            </a:r>
          </a:p>
          <a:p>
            <a:r>
              <a:rPr lang="en-US" dirty="0"/>
              <a:t>System is typically designed to operate at one of the steady states, not the other</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700" y="2081213"/>
            <a:ext cx="5384800" cy="514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5364" name="Rectangle 4"/>
          <p:cNvSpPr>
            <a:spLocks/>
          </p:cNvSpPr>
          <p:nvPr/>
        </p:nvSpPr>
        <p:spPr bwMode="auto">
          <a:xfrm>
            <a:off x="2444750" y="5175250"/>
            <a:ext cx="279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A</a:t>
            </a:r>
          </a:p>
        </p:txBody>
      </p:sp>
      <p:sp>
        <p:nvSpPr>
          <p:cNvPr id="15365" name="Rectangle 5"/>
          <p:cNvSpPr>
            <a:spLocks/>
          </p:cNvSpPr>
          <p:nvPr/>
        </p:nvSpPr>
        <p:spPr bwMode="auto">
          <a:xfrm>
            <a:off x="3556000" y="4800600"/>
            <a:ext cx="2778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B</a:t>
            </a:r>
          </a:p>
        </p:txBody>
      </p:sp>
      <p:sp>
        <p:nvSpPr>
          <p:cNvPr id="15366" name="Rectangle 6"/>
          <p:cNvSpPr>
            <a:spLocks/>
          </p:cNvSpPr>
          <p:nvPr/>
        </p:nvSpPr>
        <p:spPr bwMode="auto">
          <a:xfrm>
            <a:off x="5156200" y="2908300"/>
            <a:ext cx="2778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C</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24.1</a:t>
            </a:r>
          </a:p>
        </p:txBody>
      </p:sp>
      <p:sp>
        <p:nvSpPr>
          <p:cNvPr id="17410" name="Rectangle 2"/>
          <p:cNvSpPr>
            <a:spLocks noChangeArrowheads="1"/>
          </p:cNvSpPr>
          <p:nvPr>
            <p:ph type="body" idx="1"/>
          </p:nvPr>
        </p:nvSpPr>
        <p:spPr>
          <a:ln/>
        </p:spPr>
        <p:txBody>
          <a:bodyPr/>
          <a:lstStyle/>
          <a:p>
            <a:pPr marL="0" indent="0">
              <a:buNone/>
            </a:pPr>
            <a:r>
              <a:rPr lang="en-US" dirty="0">
                <a:cs typeface="Lucida Grande" charset="0"/>
              </a:rPr>
              <a:t>Consider an adiabatic, steady state CSTR with a fluid volume of 0.4 L. Suppose the liquid phase reaction A → Z takes place in the reactor. The feed to the reactor is at 330 K; it flows at 1 L min</a:t>
            </a:r>
            <a:r>
              <a:rPr lang="en-US" baseline="30000" dirty="0">
                <a:cs typeface="Lucida Grande" charset="0"/>
              </a:rPr>
              <a:t>-1</a:t>
            </a:r>
            <a:r>
              <a:rPr lang="en-US" dirty="0">
                <a:cs typeface="Lucida Grande" charset="0"/>
              </a:rPr>
              <a:t> and it contains 5 </a:t>
            </a:r>
            <a:r>
              <a:rPr lang="en-US" dirty="0" err="1">
                <a:cs typeface="Lucida Grande" charset="0"/>
              </a:rPr>
              <a:t>mol</a:t>
            </a:r>
            <a:r>
              <a:rPr lang="en-US" dirty="0">
                <a:cs typeface="Lucida Grande" charset="0"/>
              </a:rPr>
              <a:t> A L</a:t>
            </a:r>
            <a:r>
              <a:rPr lang="en-US" baseline="30000" dirty="0">
                <a:cs typeface="Lucida Grande" charset="0"/>
              </a:rPr>
              <a:t>-1</a:t>
            </a:r>
            <a:r>
              <a:rPr lang="en-US" dirty="0">
                <a:cs typeface="Lucida Grande" charset="0"/>
              </a:rPr>
              <a:t>. The heat capacity of the solution is 1000 </a:t>
            </a:r>
            <a:r>
              <a:rPr lang="en-US" dirty="0" err="1">
                <a:cs typeface="Lucida Grande" charset="0"/>
              </a:rPr>
              <a:t>cal</a:t>
            </a:r>
            <a:r>
              <a:rPr lang="en-US" dirty="0">
                <a:cs typeface="Lucida Grande" charset="0"/>
              </a:rPr>
              <a:t> L</a:t>
            </a:r>
            <a:r>
              <a:rPr lang="en-US" baseline="30000" dirty="0">
                <a:cs typeface="Lucida Grande" charset="0"/>
              </a:rPr>
              <a:t>-1</a:t>
            </a:r>
            <a:r>
              <a:rPr lang="en-US" dirty="0">
                <a:cs typeface="Lucida Grande" charset="0"/>
              </a:rPr>
              <a:t> K</a:t>
            </a:r>
            <a:r>
              <a:rPr lang="en-US" baseline="30000" dirty="0">
                <a:cs typeface="Lucida Grande" charset="0"/>
              </a:rPr>
              <a:t>-1</a:t>
            </a:r>
            <a:r>
              <a:rPr lang="en-US" dirty="0">
                <a:cs typeface="Lucida Grande" charset="0"/>
              </a:rPr>
              <a:t>, and it independent of both temperature and composition. The reaction is exothermic with a heat of -30,000 </a:t>
            </a:r>
            <a:r>
              <a:rPr lang="en-US" dirty="0" err="1">
                <a:cs typeface="Lucida Grande" charset="0"/>
              </a:rPr>
              <a:t>cal</a:t>
            </a:r>
            <a:r>
              <a:rPr lang="en-US" dirty="0">
                <a:cs typeface="Lucida Grande" charset="0"/>
              </a:rPr>
              <a:t> mol</a:t>
            </a:r>
            <a:r>
              <a:rPr lang="en-US" baseline="30000" dirty="0">
                <a:cs typeface="Lucida Grande" charset="0"/>
              </a:rPr>
              <a:t>-1</a:t>
            </a:r>
            <a:r>
              <a:rPr lang="en-US" dirty="0">
                <a:cs typeface="Lucida Grande" charset="0"/>
              </a:rPr>
              <a:t>. The rate is first order in the concentration of A. The pre-exponential factor equals 4.8 x 10</a:t>
            </a:r>
            <a:r>
              <a:rPr lang="en-US" baseline="30000" dirty="0">
                <a:cs typeface="Lucida Grande" charset="0"/>
              </a:rPr>
              <a:t>13</a:t>
            </a:r>
            <a:r>
              <a:rPr lang="en-US" dirty="0">
                <a:cs typeface="Lucida Grande" charset="0"/>
              </a:rPr>
              <a:t> min</a:t>
            </a:r>
            <a:r>
              <a:rPr lang="en-US" baseline="30000" dirty="0">
                <a:cs typeface="Lucida Grande" charset="0"/>
              </a:rPr>
              <a:t>-1</a:t>
            </a:r>
            <a:r>
              <a:rPr lang="en-US" dirty="0">
                <a:cs typeface="Lucida Grande" charset="0"/>
              </a:rPr>
              <a:t> and the activation energy is 24,000 </a:t>
            </a:r>
            <a:r>
              <a:rPr lang="en-US" dirty="0" err="1">
                <a:cs typeface="Lucida Grande" charset="0"/>
              </a:rPr>
              <a:t>cal</a:t>
            </a:r>
            <a:r>
              <a:rPr lang="en-US" dirty="0">
                <a:cs typeface="Lucida Grande" charset="0"/>
              </a:rPr>
              <a:t> mol</a:t>
            </a:r>
            <a:r>
              <a:rPr lang="en-US" baseline="30000" dirty="0">
                <a:cs typeface="Lucida Grande" charset="0"/>
              </a:rPr>
              <a:t>-1</a:t>
            </a:r>
            <a:r>
              <a:rPr lang="en-US" dirty="0">
                <a:cs typeface="Lucida Grande" charset="0"/>
              </a:rPr>
              <a:t>. </a:t>
            </a:r>
            <a:endParaRPr lang="en-US" dirty="0"/>
          </a:p>
          <a:p>
            <a:endParaRPr lang="en-US" dirty="0"/>
          </a:p>
          <a:p>
            <a:pPr marL="0" indent="0">
              <a:buNone/>
            </a:pPr>
            <a:r>
              <a:rPr lang="en-US" dirty="0"/>
              <a:t>Write the steady-state mole balance on A and the energy balance for this reactor. Set up an Excel spreadsheet where each of the values given above are listed at the top. Then add columns for the outlet temperature, the outlet molar flow rate of A, the heat absorbed term and the heat generated term (see Unit 24). Fill in the temperature column with values from 250 to 550 K in steps of 10 K, and then enter formulae to fill in the other columns. Finally, on the same graph plot the heat absorbed versus T and the heat generated versus T. Call this your base case. Vary each parameter in the problem statement and determine how it affects the plot.</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850" y="876300"/>
            <a:ext cx="12590463" cy="749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Results</a:t>
            </a:r>
          </a:p>
        </p:txBody>
      </p:sp>
      <p:sp>
        <p:nvSpPr>
          <p:cNvPr id="19458" name="Rectangle 2"/>
          <p:cNvSpPr>
            <a:spLocks noChangeArrowheads="1"/>
          </p:cNvSpPr>
          <p:nvPr>
            <p:ph type="body" idx="1"/>
          </p:nvPr>
        </p:nvSpPr>
        <p:spPr>
          <a:xfrm>
            <a:off x="1270000" y="2438400"/>
            <a:ext cx="10464800" cy="6477000"/>
          </a:xfrm>
          <a:ln/>
        </p:spPr>
        <p:txBody>
          <a:bodyPr/>
          <a:lstStyle/>
          <a:p>
            <a:r>
              <a:rPr lang="en-US"/>
              <a:t>Increasing the volumetric flow rate shifts the heat absorbed curve upward</a:t>
            </a:r>
          </a:p>
          <a:p>
            <a:r>
              <a:rPr lang="en-US"/>
              <a:t>Increasing the inlet temperature shifts the heat absorbed curve downward</a:t>
            </a:r>
          </a:p>
          <a:p>
            <a:r>
              <a:rPr lang="en-US"/>
              <a:t>Increasing the inlet concentration increases the size of the step in the heat generated curve</a:t>
            </a:r>
          </a:p>
          <a:p>
            <a:r>
              <a:rPr lang="en-US"/>
              <a:t>Increasing the heat capacity decreases the size of the step in the heat generated curve</a:t>
            </a:r>
          </a:p>
          <a:p>
            <a:r>
              <a:rPr lang="en-US"/>
              <a:t>Increasing the reaction volume shifts the step of the heat generated curve to lower temperature</a:t>
            </a:r>
          </a:p>
          <a:p>
            <a:r>
              <a:rPr lang="en-US"/>
              <a:t>Increasing the heat of reaction (making it less negative) decreases the size of the step in the heat generated curve</a:t>
            </a:r>
          </a:p>
          <a:p>
            <a:r>
              <a:rPr lang="en-US"/>
              <a:t>Increasing the pre-exponential factor shifts the step of the heat generated curve to lower temperature</a:t>
            </a:r>
          </a:p>
          <a:p>
            <a:r>
              <a:rPr lang="en-US"/>
              <a:t>Increasing the activation energy shifts the step of the heat generated curve to higher temperature</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3100" y="1204913"/>
            <a:ext cx="6413500" cy="99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9460" name="Rectangle 4"/>
          <p:cNvSpPr>
            <a:spLocks/>
          </p:cNvSpPr>
          <p:nvPr/>
        </p:nvSpPr>
        <p:spPr bwMode="auto">
          <a:xfrm>
            <a:off x="3162300" y="1054100"/>
            <a:ext cx="3187700" cy="1270000"/>
          </a:xfrm>
          <a:prstGeom prst="rect">
            <a:avLst/>
          </a:prstGeom>
          <a:noFill/>
          <a:ln w="38100" cap="flat">
            <a:solidFill>
              <a:srgbClr val="00408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9461" name="Rectangle 5"/>
          <p:cNvSpPr>
            <a:spLocks/>
          </p:cNvSpPr>
          <p:nvPr/>
        </p:nvSpPr>
        <p:spPr bwMode="auto">
          <a:xfrm>
            <a:off x="6629400" y="1054100"/>
            <a:ext cx="3187700" cy="1270000"/>
          </a:xfrm>
          <a:prstGeom prst="rect">
            <a:avLst/>
          </a:prstGeom>
          <a:noFill/>
          <a:ln w="38100" cap="flat">
            <a:solidFill>
              <a:srgbClr val="8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Activity 24.2</a:t>
            </a:r>
          </a:p>
        </p:txBody>
      </p:sp>
      <p:sp>
        <p:nvSpPr>
          <p:cNvPr id="20482" name="Rectangle 2"/>
          <p:cNvSpPr>
            <a:spLocks noChangeArrowheads="1"/>
          </p:cNvSpPr>
          <p:nvPr>
            <p:ph type="body" idx="1"/>
          </p:nvPr>
        </p:nvSpPr>
        <p:spPr>
          <a:ln/>
        </p:spPr>
        <p:txBody>
          <a:bodyPr/>
          <a:lstStyle/>
          <a:p>
            <a:r>
              <a:rPr lang="en-US"/>
              <a:t>Choose a set of conditions from Activity 24.1 where the reactor displays three steady states</a:t>
            </a:r>
          </a:p>
          <a:p>
            <a:r>
              <a:rPr lang="en-US"/>
              <a:t>Write the steady state mole balance and energy balance design equations for that CSTR</a:t>
            </a:r>
          </a:p>
          <a:p>
            <a:r>
              <a:rPr lang="en-US"/>
              <a:t>Set up a MATLAB or other computer code to solve the design equations and use it to find all three steady states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836</Words>
  <Characters>0</Characters>
  <Application>Microsoft Macintosh PowerPoint</Application>
  <PresentationFormat>Custom</PresentationFormat>
  <Lines>0</Lines>
  <Paragraphs>68</Paragraphs>
  <Slides>10</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10</vt:i4>
      </vt:variant>
    </vt:vector>
  </HeadingPairs>
  <TitlesOfParts>
    <vt:vector size="26" baseType="lpstr">
      <vt:lpstr>Helvetica</vt:lpstr>
      <vt:lpstr>Heiti SC Light</vt:lpstr>
      <vt:lpstr>Heiti SC Medium</vt:lpstr>
      <vt:lpstr>Lucida Grande</vt:lpstr>
      <vt:lpstr>Gill Sans</vt:lpstr>
      <vt:lpstr>Title &amp; Subtitle</vt:lpstr>
      <vt:lpstr>Title &amp; Bullets</vt:lpstr>
      <vt:lpstr>Title &amp; Bullets - Right</vt:lpstr>
      <vt:lpstr>Title - Top</vt:lpstr>
      <vt:lpstr>Blank</vt:lpstr>
      <vt:lpstr>Photo - Horizontal</vt:lpstr>
      <vt:lpstr>Photo - Vertical</vt:lpstr>
      <vt:lpstr>Title &amp; Bullets - Left</vt:lpstr>
      <vt:lpstr>Title &amp; Bullets - 2 Column</vt:lpstr>
      <vt:lpstr>Bullets</vt:lpstr>
      <vt:lpstr>Title, Bullets &amp; Photo</vt:lpstr>
      <vt:lpstr>A First Course on Kinetics and Reaction Engineering</vt:lpstr>
      <vt:lpstr>Where We’re Going</vt:lpstr>
      <vt:lpstr>Satisfying the Steady State CSTR Energy Balance</vt:lpstr>
      <vt:lpstr>CSTR Steady States</vt:lpstr>
      <vt:lpstr>Questions?</vt:lpstr>
      <vt:lpstr>Activity 24.1</vt:lpstr>
      <vt:lpstr>PowerPoint Presentation</vt:lpstr>
      <vt:lpstr>Results</vt:lpstr>
      <vt:lpstr>Activity 24.2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2014-09-15T13:27:38Z</dcterms:modified>
</cp:coreProperties>
</file>