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7" r:id="rId13"/>
    <p:sldId id="259" r:id="rId14"/>
    <p:sldId id="260" r:id="rId15"/>
    <p:sldId id="271" r:id="rId16"/>
    <p:sldId id="261" r:id="rId17"/>
    <p:sldId id="264" r:id="rId18"/>
    <p:sldId id="269" r:id="rId19"/>
    <p:sldId id="258" r:id="rId20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76" y="-10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8059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67432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7177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979980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639367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16459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92200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96723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8101307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845026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9778507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7922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91008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16948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81216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976005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5869671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9495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36869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07982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6537250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744262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1081537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11339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31286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06889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312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8006692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94465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22792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59031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274327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904353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51849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6047673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46249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11402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1904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021742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7911533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88633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00362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305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4640520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9347918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255112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744803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96725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34057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05920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29003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256424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31911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04515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74543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07113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0130630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7818054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9511711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6059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18243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771327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2315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95962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44760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24086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8069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1454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4511066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2820756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0984209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11101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0084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51237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5305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8185394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74521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29976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51517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42226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4751037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4878240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8856849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31847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9263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90407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36405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268514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2217319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62641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49602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31164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8870852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4264272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2055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07000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83255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79442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983708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3246221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194482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52382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38757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482267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315668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6292966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9486943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37601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14955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2498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7618969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39989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3990055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21717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11091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1753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010252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5167963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0775647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83384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6973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23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21. Reaction Engineering of CSTRs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22. Analysis of Steady State CSTRs</a:t>
            </a:r>
          </a:p>
          <a:p>
            <a:pPr marL="1206500" lvl="2"/>
            <a:r>
              <a:rPr lang="en-US"/>
              <a:t>23. Analysis of Transient CSTRs</a:t>
            </a:r>
          </a:p>
          <a:p>
            <a:pPr marL="1206500" lvl="2"/>
            <a:r>
              <a:rPr lang="en-US"/>
              <a:t>24. Multiple Steady States in CSTRs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Transient Behavior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206500"/>
            <a:ext cx="10464800" cy="7810500"/>
          </a:xfrm>
          <a:ln/>
        </p:spPr>
        <p:txBody>
          <a:bodyPr/>
          <a:lstStyle/>
          <a:p>
            <a:r>
              <a:rPr lang="en-US"/>
              <a:t>While processes may be designed to operate at steady state, occasionally they still need to be started up or shut down.</a:t>
            </a:r>
          </a:p>
          <a:p>
            <a:pPr marL="762000" lvl="1"/>
            <a:r>
              <a:rPr lang="en-US"/>
              <a:t>Maintenance of equipment</a:t>
            </a:r>
          </a:p>
          <a:p>
            <a:pPr marL="762000" lvl="1"/>
            <a:r>
              <a:rPr lang="en-US"/>
              <a:t>Interruption of feed, heating or cooling </a:t>
            </a:r>
          </a:p>
          <a:p>
            <a:r>
              <a:rPr lang="en-US"/>
              <a:t>Definitions</a:t>
            </a:r>
          </a:p>
          <a:p>
            <a:pPr marL="762000" lvl="1"/>
            <a:r>
              <a:rPr lang="en-US"/>
              <a:t>System response: values of the dependent variables (outlet molar flow rates and outlet temperature) as a function of time</a:t>
            </a:r>
          </a:p>
          <a:p>
            <a:pPr marL="762000" lvl="1"/>
            <a:r>
              <a:rPr lang="en-US"/>
              <a:t>Operating parameters: everything else in the design equations</a:t>
            </a:r>
          </a:p>
          <a:p>
            <a:pPr marL="1206500" lvl="2"/>
            <a:r>
              <a:rPr lang="en-US"/>
              <a:t>particularly quantities that can change easily (either intentionally or unexpectedly)</a:t>
            </a:r>
          </a:p>
          <a:p>
            <a:r>
              <a:rPr lang="en-US"/>
              <a:t>As soon as an operating parameter of a CSTR is changed, the reactor enters a period of transient behavior</a:t>
            </a:r>
          </a:p>
          <a:p>
            <a:pPr marL="762000" lvl="1"/>
            <a:r>
              <a:rPr lang="en-US"/>
              <a:t>During transient behavior, the outlet molar flow rates and the outlet temperature change over time</a:t>
            </a:r>
          </a:p>
          <a:p>
            <a:r>
              <a:rPr lang="en-US"/>
              <a:t>The transient behavior will end</a:t>
            </a:r>
          </a:p>
          <a:p>
            <a:pPr marL="762000" lvl="1"/>
            <a:r>
              <a:rPr lang="en-US"/>
              <a:t>When (if) the system reaches a new steady state</a:t>
            </a:r>
          </a:p>
          <a:p>
            <a:pPr marL="1206500" lvl="2"/>
            <a:r>
              <a:rPr lang="en-US"/>
              <a:t>The outlet molar flow rates and temperature approach steady state values over time</a:t>
            </a:r>
          </a:p>
          <a:p>
            <a:pPr marL="1206500" lvl="2"/>
            <a:r>
              <a:rPr lang="en-US"/>
              <a:t>The steady state corresponds to the new operating parameters (those in effect after the most recent change)</a:t>
            </a:r>
          </a:p>
          <a:p>
            <a:pPr marL="762000" lvl="1"/>
            <a:r>
              <a:rPr lang="en-US"/>
              <a:t>When another operating parameter is changed (causing a new period of transient behavior to begin)</a:t>
            </a:r>
          </a:p>
          <a:p>
            <a:pPr marL="762000" lvl="1"/>
            <a:r>
              <a:rPr lang="en-US"/>
              <a:t>Never; the system could go into a state where the response variables undergo sustained periodic oscillations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Transient Analysis of CSTRs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Write a mole balance for every reactant and product of the reactions taking place</a:t>
            </a:r>
          </a:p>
          <a:p>
            <a:pPr marL="762000" lvl="1"/>
            <a:r>
              <a:rPr lang="en-US"/>
              <a:t> </a:t>
            </a:r>
          </a:p>
          <a:p>
            <a:pPr>
              <a:spcBef>
                <a:spcPts val="3800"/>
              </a:spcBef>
            </a:pPr>
            <a:r>
              <a:rPr lang="en-US"/>
              <a:t>Write an energy balance on the reaction volume</a:t>
            </a:r>
          </a:p>
          <a:p>
            <a:pPr marL="762000" lvl="1">
              <a:spcBef>
                <a:spcPts val="3500"/>
              </a:spcBef>
            </a:pPr>
            <a:r>
              <a:rPr lang="en-US"/>
              <a:t> </a:t>
            </a:r>
          </a:p>
          <a:p>
            <a:pPr>
              <a:spcBef>
                <a:spcPts val="4100"/>
              </a:spcBef>
            </a:pPr>
            <a:r>
              <a:rPr lang="en-US"/>
              <a:t>If necessary, write an energy balance on the heat transfer fluid, e. g.</a:t>
            </a:r>
          </a:p>
          <a:p>
            <a:pPr marL="762000" lvl="1">
              <a:spcBef>
                <a:spcPts val="1300"/>
              </a:spcBef>
            </a:pPr>
            <a:r>
              <a:rPr lang="en-US"/>
              <a:t> </a:t>
            </a:r>
          </a:p>
          <a:p>
            <a:pPr>
              <a:spcBef>
                <a:spcPts val="2000"/>
              </a:spcBef>
            </a:pPr>
            <a:r>
              <a:rPr lang="en-US"/>
              <a:t>If necessary, add ODEs or eliminate dependent variables so the number of dependent variables and equations are equal</a:t>
            </a:r>
          </a:p>
          <a:p>
            <a:r>
              <a:rPr lang="en-US"/>
              <a:t>Assuming a numerical solution</a:t>
            </a:r>
          </a:p>
          <a:p>
            <a:pPr marL="762000" lvl="1"/>
            <a:r>
              <a:rPr lang="en-US"/>
              <a:t>Identify the independent variable and its initial value</a:t>
            </a:r>
          </a:p>
          <a:p>
            <a:pPr marL="762000" lvl="1"/>
            <a:r>
              <a:rPr lang="en-US"/>
              <a:t>Identify the dependent variables and their initial values</a:t>
            </a:r>
          </a:p>
          <a:p>
            <a:pPr marL="762000" lvl="1"/>
            <a:r>
              <a:rPr lang="en-US"/>
              <a:t>Write code to evaluate each design equation (ODE) given the values of the independent and dependent variables</a:t>
            </a:r>
          </a:p>
          <a:p>
            <a:pPr marL="762000" lvl="1"/>
            <a:r>
              <a:rPr lang="en-US"/>
              <a:t>Solve numerically and use the results to complete the requested design or engineering task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2184400"/>
            <a:ext cx="3916363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3556000"/>
            <a:ext cx="9893300" cy="131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5143500"/>
            <a:ext cx="4065588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23.1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2082800"/>
            <a:ext cx="4114800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82800"/>
            <a:ext cx="4114800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Rectangle 4"/>
          <p:cNvSpPr>
            <a:spLocks/>
          </p:cNvSpPr>
          <p:nvPr/>
        </p:nvSpPr>
        <p:spPr bwMode="auto">
          <a:xfrm>
            <a:off x="2154238" y="1562100"/>
            <a:ext cx="25876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Prior Steady State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8474075" y="1562100"/>
            <a:ext cx="1960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Feed Change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735013" y="3270250"/>
            <a:ext cx="108108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red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1</a:t>
            </a:r>
          </a:p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T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50 ºC</a:t>
            </a:r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5092700" y="2692400"/>
            <a:ext cx="10795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red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1</a:t>
            </a:r>
          </a:p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T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50 ºC</a:t>
            </a:r>
          </a:p>
        </p:txBody>
      </p:sp>
      <p:sp>
        <p:nvSpPr>
          <p:cNvPr id="17416" name="Rectangle 8"/>
          <p:cNvSpPr>
            <a:spLocks/>
          </p:cNvSpPr>
          <p:nvPr/>
        </p:nvSpPr>
        <p:spPr bwMode="auto">
          <a:xfrm>
            <a:off x="6718300" y="3276600"/>
            <a:ext cx="10795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red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0</a:t>
            </a:r>
          </a:p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T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25 ºC</a:t>
            </a:r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7854950" y="3181350"/>
            <a:ext cx="279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</a:p>
        </p:txBody>
      </p:sp>
      <p:sp>
        <p:nvSpPr>
          <p:cNvPr id="17418" name="Rectangle 10"/>
          <p:cNvSpPr>
            <a:spLocks/>
          </p:cNvSpPr>
          <p:nvPr/>
        </p:nvSpPr>
        <p:spPr bwMode="auto">
          <a:xfrm>
            <a:off x="9309100" y="3416300"/>
            <a:ext cx="2778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ea typeface="ＭＳ Ｐゴシック" charset="0"/>
                <a:cs typeface="Helvetica" charset="0"/>
              </a:rPr>
              <a:t>B</a:t>
            </a:r>
          </a:p>
        </p:txBody>
      </p:sp>
      <p:sp>
        <p:nvSpPr>
          <p:cNvPr id="17419" name="Rectangle 11"/>
          <p:cNvSpPr>
            <a:spLocks noChangeArrowheads="1"/>
          </p:cNvSpPr>
          <p:nvPr>
            <p:ph type="body" idx="1"/>
          </p:nvPr>
        </p:nvSpPr>
        <p:spPr>
          <a:xfrm>
            <a:off x="1270000" y="5245100"/>
            <a:ext cx="10464800" cy="3670300"/>
          </a:xfrm>
          <a:ln/>
        </p:spPr>
        <p:txBody>
          <a:bodyPr/>
          <a:lstStyle/>
          <a:p>
            <a:r>
              <a:rPr lang="en-US"/>
              <a:t>Suppose a stirred tank is operating at steady state as shown on the left (there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s no reaction), when the inlet composition is suddenly changed</a:t>
            </a:r>
          </a:p>
          <a:p>
            <a:pPr marL="762000" lvl="1"/>
            <a:r>
              <a:rPr lang="en-US"/>
              <a:t>The inlet concentration of red coloring changes from 1 to 0 mol L</a:t>
            </a:r>
            <a:r>
              <a:rPr lang="en-US" baseline="32000"/>
              <a:t>-1</a:t>
            </a:r>
            <a:endParaRPr lang="en-US"/>
          </a:p>
          <a:p>
            <a:pPr marL="762000" lvl="1"/>
            <a:r>
              <a:rPr lang="en-US"/>
              <a:t>The temperature of the inlet flow stream changes from 50 ºC to 25 ºC</a:t>
            </a:r>
          </a:p>
          <a:p>
            <a:r>
              <a:rPr lang="en-US"/>
              <a:t>Assuming the transient will continue until a new steady state is reached, describe how the concentration of red coloring and the temperature will vary at the points labeled A, B and C if the fluid is a constant density liquid</a:t>
            </a:r>
          </a:p>
          <a:p>
            <a:r>
              <a:rPr lang="en-US"/>
              <a:t>Write a transient mole balance on the red coloring</a:t>
            </a:r>
          </a:p>
          <a:p>
            <a:pPr marL="762000" lvl="1"/>
            <a:r>
              <a:rPr lang="en-US"/>
              <a:t>What initial condition is needed to solve this equation?</a:t>
            </a:r>
          </a:p>
        </p:txBody>
      </p:sp>
      <p:sp>
        <p:nvSpPr>
          <p:cNvPr id="17420" name="Rectangle 12"/>
          <p:cNvSpPr>
            <a:spLocks/>
          </p:cNvSpPr>
          <p:nvPr/>
        </p:nvSpPr>
        <p:spPr bwMode="auto">
          <a:xfrm>
            <a:off x="11112500" y="2832100"/>
            <a:ext cx="2778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700" y="2070100"/>
            <a:ext cx="4114800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0" y="2070100"/>
            <a:ext cx="4114800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23.1</a:t>
            </a:r>
          </a:p>
        </p:txBody>
      </p:sp>
      <p:sp>
        <p:nvSpPr>
          <p:cNvPr id="20484" name="Rectangle 4"/>
          <p:cNvSpPr>
            <a:spLocks/>
          </p:cNvSpPr>
          <p:nvPr/>
        </p:nvSpPr>
        <p:spPr bwMode="auto">
          <a:xfrm>
            <a:off x="2154238" y="1562100"/>
            <a:ext cx="2587625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Prior Steady State</a:t>
            </a:r>
          </a:p>
        </p:txBody>
      </p:sp>
      <p:sp>
        <p:nvSpPr>
          <p:cNvPr id="20485" name="Rectangle 5"/>
          <p:cNvSpPr>
            <a:spLocks/>
          </p:cNvSpPr>
          <p:nvPr/>
        </p:nvSpPr>
        <p:spPr bwMode="auto">
          <a:xfrm>
            <a:off x="8474075" y="1562100"/>
            <a:ext cx="1960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>
                <a:solidFill>
                  <a:schemeClr val="tx1"/>
                </a:solidFill>
                <a:ea typeface="ＭＳ Ｐゴシック" charset="0"/>
                <a:cs typeface="Helvetica" charset="0"/>
              </a:rPr>
              <a:t>Feed Change</a:t>
            </a:r>
          </a:p>
        </p:txBody>
      </p:sp>
      <p:sp>
        <p:nvSpPr>
          <p:cNvPr id="20486" name="Rectangle 6"/>
          <p:cNvSpPr>
            <a:spLocks/>
          </p:cNvSpPr>
          <p:nvPr/>
        </p:nvSpPr>
        <p:spPr bwMode="auto">
          <a:xfrm>
            <a:off x="735013" y="3270250"/>
            <a:ext cx="1081087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red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1</a:t>
            </a:r>
          </a:p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T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50 ºC</a:t>
            </a:r>
          </a:p>
        </p:txBody>
      </p:sp>
      <p:sp>
        <p:nvSpPr>
          <p:cNvPr id="20487" name="Rectangle 7"/>
          <p:cNvSpPr>
            <a:spLocks/>
          </p:cNvSpPr>
          <p:nvPr/>
        </p:nvSpPr>
        <p:spPr bwMode="auto">
          <a:xfrm>
            <a:off x="5092700" y="2692400"/>
            <a:ext cx="10795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red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1</a:t>
            </a:r>
          </a:p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T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50 ºC</a:t>
            </a:r>
          </a:p>
        </p:txBody>
      </p:sp>
      <p:sp>
        <p:nvSpPr>
          <p:cNvPr id="20488" name="Rectangle 8"/>
          <p:cNvSpPr>
            <a:spLocks/>
          </p:cNvSpPr>
          <p:nvPr/>
        </p:nvSpPr>
        <p:spPr bwMode="auto">
          <a:xfrm>
            <a:off x="6718300" y="3276600"/>
            <a:ext cx="10795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  <a:r>
              <a:rPr lang="en-US" sz="1800" i="1" baseline="-6000">
                <a:solidFill>
                  <a:schemeClr val="tx1"/>
                </a:solidFill>
                <a:ea typeface="ＭＳ Ｐゴシック" charset="0"/>
                <a:cs typeface="Helvetica" charset="0"/>
              </a:rPr>
              <a:t>red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0</a:t>
            </a:r>
          </a:p>
          <a:p>
            <a:r>
              <a:rPr lang="en-US" sz="1800" i="1">
                <a:solidFill>
                  <a:schemeClr val="tx1"/>
                </a:solidFill>
                <a:ea typeface="ＭＳ Ｐゴシック" charset="0"/>
                <a:cs typeface="Helvetica" charset="0"/>
              </a:rPr>
              <a:t>T</a:t>
            </a:r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 = 25 ºC</a:t>
            </a:r>
          </a:p>
        </p:txBody>
      </p:sp>
      <p:sp>
        <p:nvSpPr>
          <p:cNvPr id="20489" name="Rectangle 9"/>
          <p:cNvSpPr>
            <a:spLocks/>
          </p:cNvSpPr>
          <p:nvPr/>
        </p:nvSpPr>
        <p:spPr bwMode="auto">
          <a:xfrm>
            <a:off x="7854950" y="3181350"/>
            <a:ext cx="279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ea typeface="ＭＳ Ｐゴシック" charset="0"/>
                <a:cs typeface="Helvetica" charset="0"/>
              </a:rPr>
              <a:t>A</a:t>
            </a:r>
          </a:p>
        </p:txBody>
      </p:sp>
      <p:sp>
        <p:nvSpPr>
          <p:cNvPr id="20490" name="Rectangle 10"/>
          <p:cNvSpPr>
            <a:spLocks/>
          </p:cNvSpPr>
          <p:nvPr/>
        </p:nvSpPr>
        <p:spPr bwMode="auto">
          <a:xfrm>
            <a:off x="9309100" y="3416300"/>
            <a:ext cx="2778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ea typeface="ＭＳ Ｐゴシック" charset="0"/>
                <a:cs typeface="Helvetica" charset="0"/>
              </a:rPr>
              <a:t>B</a:t>
            </a:r>
          </a:p>
        </p:txBody>
      </p:sp>
      <p:sp>
        <p:nvSpPr>
          <p:cNvPr id="20491" name="Rectangle 11"/>
          <p:cNvSpPr>
            <a:spLocks noChangeArrowheads="1"/>
          </p:cNvSpPr>
          <p:nvPr>
            <p:ph type="body" idx="1"/>
          </p:nvPr>
        </p:nvSpPr>
        <p:spPr>
          <a:xfrm>
            <a:off x="1270000" y="5245100"/>
            <a:ext cx="10464800" cy="3670300"/>
          </a:xfrm>
          <a:ln/>
        </p:spPr>
        <p:txBody>
          <a:bodyPr/>
          <a:lstStyle/>
          <a:p>
            <a:r>
              <a:rPr lang="en-US"/>
              <a:t>Suppose a stirred tank is operating at steady state as shown on the left, when the inlet composition is suddenly changed</a:t>
            </a:r>
          </a:p>
          <a:p>
            <a:pPr marL="762000" lvl="1"/>
            <a:r>
              <a:rPr lang="en-US"/>
              <a:t>The inlet concentration of red coloring changes from 1 to 0 mol L</a:t>
            </a:r>
            <a:r>
              <a:rPr lang="en-US" baseline="32000"/>
              <a:t>-1</a:t>
            </a:r>
            <a:endParaRPr lang="en-US"/>
          </a:p>
          <a:p>
            <a:pPr marL="762000" lvl="1"/>
            <a:r>
              <a:rPr lang="en-US"/>
              <a:t>The temperature of the inlet flow stream changes from 50 ºC to 25 ºC</a:t>
            </a:r>
          </a:p>
          <a:p>
            <a:r>
              <a:rPr lang="en-US"/>
              <a:t>Assuming the transient will continue until a new steady state is reached, describe how the concentration of red coloring and the temperature will vary at the points labeled A, B and C if </a:t>
            </a:r>
            <a:r>
              <a:rPr lang="en-US" b="1" i="1"/>
              <a:t>the fluid is an ideal gas</a:t>
            </a:r>
            <a:endParaRPr lang="en-US"/>
          </a:p>
          <a:p>
            <a:r>
              <a:rPr lang="en-US"/>
              <a:t>Write a transient mole balance on the red coloring</a:t>
            </a:r>
          </a:p>
          <a:p>
            <a:pPr marL="762000" lvl="1"/>
            <a:r>
              <a:rPr lang="en-US"/>
              <a:t>What initial condition is needed to solve this equation?</a:t>
            </a:r>
          </a:p>
        </p:txBody>
      </p:sp>
      <p:sp>
        <p:nvSpPr>
          <p:cNvPr id="20492" name="Rectangle 12"/>
          <p:cNvSpPr>
            <a:spLocks/>
          </p:cNvSpPr>
          <p:nvPr/>
        </p:nvSpPr>
        <p:spPr bwMode="auto">
          <a:xfrm>
            <a:off x="11112500" y="2832100"/>
            <a:ext cx="2778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800" b="1">
                <a:solidFill>
                  <a:schemeClr val="tx1"/>
                </a:solidFill>
                <a:ea typeface="ＭＳ Ｐゴシック" charset="0"/>
                <a:cs typeface="Helvetica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23.2</a:t>
            </a:r>
          </a:p>
        </p:txBody>
      </p:sp>
      <p:sp>
        <p:nvSpPr>
          <p:cNvPr id="24578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358900"/>
            <a:ext cx="10464800" cy="7696200"/>
          </a:xfrm>
          <a:ln/>
        </p:spPr>
        <p:txBody>
          <a:bodyPr/>
          <a:lstStyle/>
          <a:p>
            <a:pPr>
              <a:tabLst>
                <a:tab pos="9732963" algn="r"/>
                <a:tab pos="9732963" algn="r"/>
                <a:tab pos="9732963" algn="r"/>
              </a:tabLst>
            </a:pPr>
            <a:r>
              <a:rPr lang="en-US"/>
              <a:t>Example 23.1 described a steady state CSTR where the rate of liquid-phase reaction (1) is adequately described by the rate expression given in equation (2). Reactant A is fed to a steady state CSTR at a rate of 0.01 lbmol min</a:t>
            </a:r>
            <a:r>
              <a:rPr lang="en-US" baseline="32000"/>
              <a:t>-1</a:t>
            </a:r>
            <a:r>
              <a:rPr lang="en-US"/>
              <a:t>, and reactant B is fed at a rate of 0.25 lbmol min</a:t>
            </a:r>
            <a:r>
              <a:rPr lang="en-US" baseline="32000"/>
              <a:t>-1</a:t>
            </a:r>
            <a:r>
              <a:rPr lang="en-US"/>
              <a:t>. This corresponds to an inlet volumetric flow rate of 0.08 ft</a:t>
            </a:r>
            <a:r>
              <a:rPr lang="en-US" baseline="32000"/>
              <a:t>3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. The CSTR has a fluid volume of 18 ft</a:t>
            </a:r>
            <a:r>
              <a:rPr lang="en-US" baseline="32000"/>
              <a:t>3</a:t>
            </a:r>
            <a:r>
              <a:rPr lang="en-US"/>
              <a:t>, and it operates adiabatically. The heat of reaction may be taken to be constant and equal to -1.7 x 10</a:t>
            </a:r>
            <a:r>
              <a:rPr lang="en-US" baseline="32000"/>
              <a:t>4</a:t>
            </a:r>
            <a:r>
              <a:rPr lang="en-US"/>
              <a:t> BTU lbmol</a:t>
            </a:r>
            <a:r>
              <a:rPr lang="en-US" baseline="32000"/>
              <a:t>-1</a:t>
            </a:r>
            <a:r>
              <a:rPr lang="en-US"/>
              <a:t>. The heat capacities of A, B and Z are equal to 1000, 180 and 1200 BTU lbmol</a:t>
            </a:r>
            <a:r>
              <a:rPr lang="en-US" baseline="32000"/>
              <a:t>-1</a:t>
            </a:r>
            <a:r>
              <a:rPr lang="en-US"/>
              <a:t> °R</a:t>
            </a:r>
            <a:r>
              <a:rPr lang="en-US" baseline="32000"/>
              <a:t>-1</a:t>
            </a:r>
            <a:r>
              <a:rPr lang="en-US"/>
              <a:t>, respectively, and they may be considered to be independent of temperature. If this reactor was operating at 650 °R and the volumetric flow rate was suddenly doubled, how would the conversion change?. </a:t>
            </a:r>
          </a:p>
          <a:p>
            <a:pPr>
              <a:tabLst>
                <a:tab pos="9732963" algn="r"/>
                <a:tab pos="9732963" algn="r"/>
                <a:tab pos="9732963" algn="r"/>
              </a:tabLst>
            </a:pPr>
            <a:r>
              <a:rPr lang="en-US">
                <a:ea typeface="ヒラギノ角ゴ ProN W3" charset="0"/>
                <a:cs typeface="ヒラギノ角ゴ ProN W3" charset="0"/>
              </a:rPr>
              <a:t>A + B ⇄ Z</a:t>
            </a:r>
            <a:r>
              <a:rPr lang="en-US"/>
              <a:t>	(1)</a:t>
            </a:r>
          </a:p>
          <a:p>
            <a:pPr>
              <a:spcBef>
                <a:spcPts val="9200"/>
              </a:spcBef>
              <a:tabLst>
                <a:tab pos="9732963" algn="r"/>
                <a:tab pos="9732963" algn="r"/>
                <a:tab pos="9732963" algn="r"/>
              </a:tabLst>
            </a:pPr>
            <a:r>
              <a:rPr lang="en-US"/>
              <a:t>	(2)</a:t>
            </a:r>
          </a:p>
          <a:p>
            <a:pPr>
              <a:spcBef>
                <a:spcPts val="1000"/>
              </a:spcBef>
              <a:tabLst>
                <a:tab pos="9732963" algn="r"/>
                <a:tab pos="9732963" algn="r"/>
                <a:tab pos="9732963" algn="r"/>
              </a:tabLst>
            </a:pPr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918200"/>
            <a:ext cx="7267575" cy="284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969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/>
              <a:t>C. Continuous Flow Stirred Tank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21. Reaction Engineering of CSTRs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22. Analysis of Steady State CSTRs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23. Analysis of Transient CSTRs</a:t>
            </a:r>
          </a:p>
          <a:p>
            <a:pPr marL="1206500" lvl="2"/>
            <a:r>
              <a:rPr lang="en-US"/>
              <a:t>24. Multiple Steady States in CSTRs</a:t>
            </a:r>
          </a:p>
          <a:p>
            <a:pPr marL="762000" lvl="1"/>
            <a:r>
              <a:rPr lang="en-US"/>
              <a:t>D. Plug Flow Reactors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972</Words>
  <Characters>0</Characters>
  <Application>Microsoft Macintosh PowerPoint</Application>
  <PresentationFormat>Custom</PresentationFormat>
  <Lines>0</Lines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9</vt:i4>
      </vt:variant>
    </vt:vector>
  </HeadingPairs>
  <TitlesOfParts>
    <vt:vector size="26" baseType="lpstr">
      <vt:lpstr>Helvetica</vt:lpstr>
      <vt:lpstr>Heiti SC Light</vt:lpstr>
      <vt:lpstr>Heiti SC Medium</vt:lpstr>
      <vt:lpstr>Lucida Grande</vt:lpstr>
      <vt:lpstr>Gill Sans</vt:lpstr>
      <vt:lpstr>ヒラギノ角ゴ ProN W3</vt:lpstr>
      <vt:lpstr>Title &amp; Subtitle</vt:lpstr>
      <vt:lpstr>Title &amp; Bullets</vt:lpstr>
      <vt:lpstr>Title - Top</vt:lpstr>
      <vt:lpstr>Photo - Horizontal</vt:lpstr>
      <vt:lpstr>Photo - Vertical</vt:lpstr>
      <vt:lpstr>Bullets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Transient Behavior</vt:lpstr>
      <vt:lpstr>Transient Analysis of CSTRs</vt:lpstr>
      <vt:lpstr>Questions?</vt:lpstr>
      <vt:lpstr>Activity 23.1</vt:lpstr>
      <vt:lpstr>Activity 23.1</vt:lpstr>
      <vt:lpstr>Activity 23.2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2014-08-13T15:35:52Z</dcterms:modified>
</cp:coreProperties>
</file>