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sldIdLst>
    <p:sldId id="256" r:id="rId12"/>
    <p:sldId id="257" r:id="rId13"/>
    <p:sldId id="259" r:id="rId14"/>
    <p:sldId id="260" r:id="rId15"/>
    <p:sldId id="271" r:id="rId16"/>
    <p:sldId id="261" r:id="rId17"/>
    <p:sldId id="262" r:id="rId18"/>
    <p:sldId id="263" r:id="rId19"/>
    <p:sldId id="268" r:id="rId20"/>
    <p:sldId id="264" r:id="rId21"/>
    <p:sldId id="265" r:id="rId22"/>
    <p:sldId id="266" r:id="rId23"/>
    <p:sldId id="267" r:id="rId24"/>
    <p:sldId id="269" r:id="rId25"/>
    <p:sldId id="270" r:id="rId26"/>
    <p:sldId id="272" r:id="rId27"/>
    <p:sldId id="275" r:id="rId28"/>
    <p:sldId id="276" r:id="rId29"/>
    <p:sldId id="258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Heiti SC Light" charset="0"/>
        <a:cs typeface="Heiti SC Light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7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503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8894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65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823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5837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48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598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7658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4016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6645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971156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13034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8037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726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726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677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044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7056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809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456099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5143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118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613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2532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57000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1729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068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127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6071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7592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87730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499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540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124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18059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8658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750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3249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716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3908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976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216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24296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2416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1361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917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6285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78045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7662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73920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847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41300"/>
            <a:ext cx="2925762" cy="847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41300"/>
            <a:ext cx="8624888" cy="8470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7837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37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704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32109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6252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436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5760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884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3750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81946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082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204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853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72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4823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97330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505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293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111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379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98618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91087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8365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1220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254000"/>
            <a:ext cx="146685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254000"/>
            <a:ext cx="424815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395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924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2716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65348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717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918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6682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6240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4461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561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1154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74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613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61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30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54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331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09172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7150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548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390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301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88673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35168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26962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939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2505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044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3828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483358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76508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0342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159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2633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24572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66765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75734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3207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617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1004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5049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667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17592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8701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322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777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8349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0251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44779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279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844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1293813" y="8985250"/>
            <a:ext cx="3840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© 2014 Carl Lund,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Heiti SC Medium" charset="0"/>
          <a:cs typeface="Heiti SC Medium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5024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82700" y="16510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12900"/>
            <a:ext cx="104648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413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7978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1612900"/>
            <a:ext cx="5867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254000"/>
            <a:ext cx="5867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31800"/>
            <a:ext cx="104648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51000"/>
            <a:ext cx="10464800" cy="728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Heiti SC Light" charset="0"/>
          <a:cs typeface="Heiti SC Light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7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emf"/><Relationship Id="rId13" Type="http://schemas.openxmlformats.org/officeDocument/2006/relationships/image" Target="../media/image35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9.emf"/><Relationship Id="rId5" Type="http://schemas.openxmlformats.org/officeDocument/2006/relationships/image" Target="../media/image33.emf"/><Relationship Id="rId6" Type="http://schemas.openxmlformats.org/officeDocument/2006/relationships/image" Target="../media/image28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Relationship Id="rId11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 First Course on Kinetics and Reaction Engineering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Class 23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0701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701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23.1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2154238" y="1562100"/>
            <a:ext cx="258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Prior Steady State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8474075" y="1562100"/>
            <a:ext cx="1960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Feed Change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735013" y="3270250"/>
            <a:ext cx="10810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5092700" y="26924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6718300" y="32766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25 ºC</a:t>
            </a:r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7854950" y="3181350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</a:p>
        </p:txBody>
      </p:sp>
      <p:sp>
        <p:nvSpPr>
          <p:cNvPr id="21514" name="Rectangle 10"/>
          <p:cNvSpPr>
            <a:spLocks/>
          </p:cNvSpPr>
          <p:nvPr/>
        </p:nvSpPr>
        <p:spPr bwMode="auto">
          <a:xfrm>
            <a:off x="9309100" y="34163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</a:p>
        </p:txBody>
      </p:sp>
      <p:sp>
        <p:nvSpPr>
          <p:cNvPr id="21515" name="Rectangle 11"/>
          <p:cNvSpPr>
            <a:spLocks noChangeArrowheads="1"/>
          </p:cNvSpPr>
          <p:nvPr>
            <p:ph type="body" idx="1"/>
          </p:nvPr>
        </p:nvSpPr>
        <p:spPr>
          <a:xfrm>
            <a:off x="1270000" y="5245100"/>
            <a:ext cx="10464800" cy="3670300"/>
          </a:xfrm>
          <a:ln/>
        </p:spPr>
        <p:txBody>
          <a:bodyPr/>
          <a:lstStyle/>
          <a:p>
            <a:r>
              <a:rPr lang="en-US"/>
              <a:t>Suppose a stirred tank is operating at steady state as shown on the left, when the inlet composition is suddenly changed</a:t>
            </a:r>
          </a:p>
          <a:p>
            <a:pPr marL="762000" lvl="1"/>
            <a:r>
              <a:rPr lang="en-US"/>
              <a:t>The inlet concentration of red coloring changes from 1 to 0 mol L</a:t>
            </a:r>
            <a:r>
              <a:rPr lang="en-US" baseline="32000"/>
              <a:t>-1</a:t>
            </a:r>
            <a:endParaRPr lang="en-US"/>
          </a:p>
          <a:p>
            <a:pPr marL="762000" lvl="1"/>
            <a:r>
              <a:rPr lang="en-US"/>
              <a:t>The temperature of the inlet flow stream changes from 50 ºC to 25 ºC</a:t>
            </a:r>
          </a:p>
          <a:p>
            <a:r>
              <a:rPr lang="en-US"/>
              <a:t>Assuming the transient will continue until a new steady state is reached, describe how the concentration of red coloring and the temperature will vary at the points labeled A, B and C if </a:t>
            </a:r>
            <a:r>
              <a:rPr lang="en-US" b="1" i="1"/>
              <a:t>the fluid is an ideal gas</a:t>
            </a:r>
            <a:endParaRPr lang="en-US"/>
          </a:p>
          <a:p>
            <a:r>
              <a:rPr lang="en-US"/>
              <a:t>Write a transient mole balance on the red coloring</a:t>
            </a:r>
          </a:p>
          <a:p>
            <a:pPr marL="762000" lvl="1"/>
            <a:r>
              <a:rPr lang="en-US"/>
              <a:t>What initial condition is needed to solve this equation?</a:t>
            </a:r>
          </a:p>
        </p:txBody>
      </p:sp>
      <p:sp>
        <p:nvSpPr>
          <p:cNvPr id="21516" name="Rectangle 12"/>
          <p:cNvSpPr>
            <a:spLocks/>
          </p:cNvSpPr>
          <p:nvPr/>
        </p:nvSpPr>
        <p:spPr bwMode="auto">
          <a:xfrm>
            <a:off x="11112500" y="28321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0701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701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Qualitative Analysis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2154238" y="1562100"/>
            <a:ext cx="258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Prior Steady State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8474075" y="1562100"/>
            <a:ext cx="1960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Feed Change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35013" y="3270250"/>
            <a:ext cx="10810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5092700" y="26924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6718300" y="32766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25 ºC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7854950" y="3181350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9309100" y="34163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</a:p>
        </p:txBody>
      </p:sp>
      <p:sp>
        <p:nvSpPr>
          <p:cNvPr id="22539" name="Rectangle 11"/>
          <p:cNvSpPr>
            <a:spLocks noChangeArrowheads="1"/>
          </p:cNvSpPr>
          <p:nvPr>
            <p:ph type="body" idx="1"/>
          </p:nvPr>
        </p:nvSpPr>
        <p:spPr>
          <a:xfrm>
            <a:off x="1270000" y="5245100"/>
            <a:ext cx="10464800" cy="3670300"/>
          </a:xfrm>
          <a:ln/>
        </p:spPr>
        <p:txBody>
          <a:bodyPr/>
          <a:lstStyle/>
          <a:p>
            <a:r>
              <a:rPr lang="en-US"/>
              <a:t>At point A</a:t>
            </a:r>
          </a:p>
          <a:p>
            <a:pPr marL="762000" lvl="1"/>
            <a:r>
              <a:rPr lang="en-US" i="1"/>
              <a:t>C</a:t>
            </a:r>
            <a:r>
              <a:rPr lang="en-US" i="1" baseline="-6000"/>
              <a:t>red</a:t>
            </a:r>
            <a:r>
              <a:rPr lang="en-US"/>
              <a:t> will be constant and equal to 0</a:t>
            </a:r>
          </a:p>
          <a:p>
            <a:pPr marL="762000" lvl="1"/>
            <a:r>
              <a:rPr lang="en-US" i="1"/>
              <a:t>T</a:t>
            </a:r>
            <a:r>
              <a:rPr lang="en-US"/>
              <a:t> will be constant and equal to 25 ºC</a:t>
            </a:r>
          </a:p>
          <a:p>
            <a:r>
              <a:rPr lang="en-US"/>
              <a:t>At point B</a:t>
            </a:r>
          </a:p>
          <a:p>
            <a:pPr marL="762000" lvl="1"/>
            <a:r>
              <a:rPr lang="en-US" i="1"/>
              <a:t>C</a:t>
            </a:r>
            <a:r>
              <a:rPr lang="en-US" i="1" baseline="-6000"/>
              <a:t>red</a:t>
            </a:r>
            <a:r>
              <a:rPr lang="en-US"/>
              <a:t> will initially equal 1 mol L</a:t>
            </a:r>
            <a:r>
              <a:rPr lang="en-US" baseline="32000"/>
              <a:t>-1</a:t>
            </a:r>
            <a:r>
              <a:rPr lang="en-US"/>
              <a:t>, and it will continually decrease until it becomes equal to 0 mol L</a:t>
            </a:r>
            <a:r>
              <a:rPr lang="en-US" baseline="32000"/>
              <a:t>-1</a:t>
            </a:r>
            <a:endParaRPr lang="en-US"/>
          </a:p>
          <a:p>
            <a:pPr marL="762000" lvl="1"/>
            <a:r>
              <a:rPr lang="en-US" i="1"/>
              <a:t>T</a:t>
            </a:r>
            <a:r>
              <a:rPr lang="en-US"/>
              <a:t> will will initially equal 50 ºC, and it will continually decrease until it becomes equal to 25 ºC</a:t>
            </a:r>
          </a:p>
          <a:p>
            <a:r>
              <a:rPr lang="en-US"/>
              <a:t>At point C</a:t>
            </a:r>
          </a:p>
          <a:p>
            <a:pPr marL="762000" lvl="1"/>
            <a:r>
              <a:rPr lang="en-US" i="1"/>
              <a:t>C</a:t>
            </a:r>
            <a:r>
              <a:rPr lang="en-US" i="1" baseline="-6000"/>
              <a:t>red</a:t>
            </a:r>
            <a:r>
              <a:rPr lang="en-US"/>
              <a:t> and </a:t>
            </a:r>
            <a:r>
              <a:rPr lang="en-US" i="1"/>
              <a:t>T</a:t>
            </a:r>
            <a:r>
              <a:rPr lang="en-US"/>
              <a:t> will be the same as they are at point B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11112500" y="28321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0701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701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Transient Mole Balance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2154238" y="1562100"/>
            <a:ext cx="258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Prior Steady State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8474075" y="1562100"/>
            <a:ext cx="1960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Feed Change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735013" y="3270250"/>
            <a:ext cx="10810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5092700" y="26924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6718300" y="32766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25 ºC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7854950" y="3181350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9309100" y="34163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</a:p>
        </p:txBody>
      </p:sp>
      <p:sp>
        <p:nvSpPr>
          <p:cNvPr id="23563" name="Rectangle 11"/>
          <p:cNvSpPr>
            <a:spLocks noChangeArrowheads="1"/>
          </p:cNvSpPr>
          <p:nvPr>
            <p:ph type="body" idx="1"/>
          </p:nvPr>
        </p:nvSpPr>
        <p:spPr>
          <a:xfrm>
            <a:off x="1270000" y="5245100"/>
            <a:ext cx="10464800" cy="3670300"/>
          </a:xfrm>
          <a:ln/>
        </p:spPr>
        <p:txBody>
          <a:bodyPr/>
          <a:lstStyle/>
          <a:p>
            <a:r>
              <a:rPr lang="en-US"/>
              <a:t>General mole balance:</a:t>
            </a:r>
          </a:p>
          <a:p>
            <a:pPr marL="762000" lvl="1"/>
            <a:r>
              <a:rPr lang="en-US"/>
              <a:t>As before</a:t>
            </a:r>
          </a:p>
          <a:p>
            <a:pPr marL="1206500" lvl="2"/>
            <a:r>
              <a:rPr lang="en-US"/>
              <a:t>no reaction so last term is zero</a:t>
            </a:r>
          </a:p>
          <a:p>
            <a:pPr marL="1206500" lvl="2"/>
            <a:r>
              <a:rPr lang="en-US"/>
              <a:t>reaction volume is constant so its derivative is zero</a:t>
            </a:r>
          </a:p>
          <a:p>
            <a:pPr marL="762000" lvl="1"/>
            <a:r>
              <a:rPr lang="en-US"/>
              <a:t>The temperature is changing; pressure and total molar flow rates are constant</a:t>
            </a:r>
          </a:p>
          <a:p>
            <a:pPr marL="1206500" lvl="2"/>
            <a:r>
              <a:rPr lang="en-US"/>
              <a:t>the volumetric flow rate must also change over time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11112500" y="28321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029200"/>
            <a:ext cx="71532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594600"/>
            <a:ext cx="3914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Two Approaches to Solving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2209800"/>
            <a:ext cx="10464800" cy="6705600"/>
          </a:xfrm>
          <a:ln/>
        </p:spPr>
        <p:txBody>
          <a:bodyPr/>
          <a:lstStyle/>
          <a:p>
            <a:r>
              <a:rPr lang="en-US"/>
              <a:t>Express the volumetric flow rate in terms of the other dependent variables and eliminate its derivative</a:t>
            </a:r>
          </a:p>
          <a:p>
            <a:pPr marL="762000" lvl="1">
              <a:spcBef>
                <a:spcPts val="1300"/>
              </a:spcBef>
            </a:pPr>
            <a:r>
              <a:rPr lang="en-US"/>
              <a:t> </a:t>
            </a:r>
          </a:p>
          <a:p>
            <a:pPr marL="762000" lvl="1">
              <a:spcBef>
                <a:spcPts val="3600"/>
              </a:spcBef>
            </a:pPr>
            <a:r>
              <a:rPr lang="en-US"/>
              <a:t>                         where </a:t>
            </a:r>
            <a:r>
              <a:rPr lang="en-US" i="1"/>
              <a:t>f</a:t>
            </a:r>
            <a:r>
              <a:rPr lang="en-US"/>
              <a:t> is a known analytic function of the dependent variables (from the</a:t>
            </a:r>
            <a:br>
              <a:rPr lang="en-US"/>
            </a:br>
            <a:r>
              <a:rPr lang="en-US"/>
              <a:t>                         energy balance)</a:t>
            </a:r>
          </a:p>
          <a:p>
            <a:pPr marL="762000" lvl="1"/>
            <a:r>
              <a:rPr lang="en-US"/>
              <a:t>Substituting the known function eliminates the derivative of     from the ODE at the top of the page</a:t>
            </a:r>
          </a:p>
          <a:p>
            <a:r>
              <a:rPr lang="en-US"/>
              <a:t>Add another differential equation</a:t>
            </a:r>
          </a:p>
          <a:p>
            <a:pPr marL="762000" lvl="1">
              <a:spcBef>
                <a:spcPts val="2500"/>
              </a:spcBef>
            </a:pPr>
            <a:r>
              <a:rPr lang="en-US"/>
              <a:t> </a:t>
            </a:r>
          </a:p>
          <a:p>
            <a:pPr marL="762000" lvl="1">
              <a:spcBef>
                <a:spcPts val="3000"/>
              </a:spcBef>
            </a:pPr>
            <a:r>
              <a:rPr lang="en-US"/>
              <a:t>Some ODE solvers (including fsolve in MATLAB) allow the ODEs to be written in matrix form</a:t>
            </a:r>
          </a:p>
          <a:p>
            <a:pPr marL="1206500" lvl="2">
              <a:spcBef>
                <a:spcPts val="1600"/>
              </a:spcBef>
            </a:pPr>
            <a:r>
              <a:rPr lang="en-US"/>
              <a:t> </a:t>
            </a:r>
          </a:p>
          <a:p>
            <a:pPr marL="762000" lvl="1">
              <a:spcBef>
                <a:spcPts val="1600"/>
              </a:spcBef>
            </a:pPr>
            <a:r>
              <a:rPr lang="en-US"/>
              <a:t>Otherwise substitute as above in the original ODE (top of page) and substitute </a:t>
            </a:r>
            <a:r>
              <a:rPr lang="en-US" i="1"/>
              <a:t>f</a:t>
            </a:r>
            <a:r>
              <a:rPr lang="en-US"/>
              <a:t> from above in the ODE here to get the equations in the desired form for numerical solution</a:t>
            </a:r>
          </a:p>
          <a:p>
            <a:pPr marL="1206500" lvl="2">
              <a:spcBef>
                <a:spcPts val="1600"/>
              </a:spcBef>
            </a:pPr>
            <a:r>
              <a:rPr lang="en-US"/>
              <a:t>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041400"/>
            <a:ext cx="39163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70200"/>
            <a:ext cx="46196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79825"/>
            <a:ext cx="1651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4492625"/>
            <a:ext cx="24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5562600"/>
            <a:ext cx="1930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7988300"/>
            <a:ext cx="16176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6743700"/>
            <a:ext cx="19573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23.2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358900"/>
            <a:ext cx="10464800" cy="7696200"/>
          </a:xfrm>
          <a:ln/>
        </p:spPr>
        <p:txBody>
          <a:bodyPr/>
          <a:lstStyle/>
          <a:p>
            <a:pPr>
              <a:tabLst>
                <a:tab pos="9732963" algn="r"/>
                <a:tab pos="9732963" algn="r"/>
                <a:tab pos="9732963" algn="r"/>
              </a:tabLst>
            </a:pPr>
            <a:r>
              <a:rPr lang="en-US"/>
              <a:t>Example 23.1 described a steady state CSTR where the rate of liquid-phase reaction (1) is adequately described by the rate expression given in equation (2). Reactant A is fed to a steady state CSTR at a rate of 0.01 lbmol min</a:t>
            </a:r>
            <a:r>
              <a:rPr lang="en-US" baseline="32000"/>
              <a:t>-1</a:t>
            </a:r>
            <a:r>
              <a:rPr lang="en-US"/>
              <a:t>, and reactant B is fed at a rate of 0.25 lbmol min</a:t>
            </a:r>
            <a:r>
              <a:rPr lang="en-US" baseline="32000"/>
              <a:t>-1</a:t>
            </a:r>
            <a:r>
              <a:rPr lang="en-US"/>
              <a:t>. This corresponds to an inlet volumetric flow rate of 0.08 ft</a:t>
            </a:r>
            <a:r>
              <a:rPr lang="en-US" baseline="32000"/>
              <a:t>3</a:t>
            </a:r>
            <a:r>
              <a:rPr lang="en-US"/>
              <a:t> min</a:t>
            </a:r>
            <a:r>
              <a:rPr lang="en-US" baseline="32000"/>
              <a:t>-1</a:t>
            </a:r>
            <a:r>
              <a:rPr lang="en-US"/>
              <a:t>. The CSTR has a fluid volume of 18 ft</a:t>
            </a:r>
            <a:r>
              <a:rPr lang="en-US" baseline="32000"/>
              <a:t>3</a:t>
            </a:r>
            <a:r>
              <a:rPr lang="en-US"/>
              <a:t>, and it operates adiabatically. The heat of reaction may be taken to be constant and equal to -1.7 x 10</a:t>
            </a:r>
            <a:r>
              <a:rPr lang="en-US" baseline="32000"/>
              <a:t>4</a:t>
            </a:r>
            <a:r>
              <a:rPr lang="en-US"/>
              <a:t> BTU lbmol</a:t>
            </a:r>
            <a:r>
              <a:rPr lang="en-US" baseline="32000"/>
              <a:t>-1</a:t>
            </a:r>
            <a:r>
              <a:rPr lang="en-US"/>
              <a:t>. The heat capacities of A, B and Z are equal to 1000, 180 and 1200 BTU lbmol</a:t>
            </a:r>
            <a:r>
              <a:rPr lang="en-US" baseline="32000"/>
              <a:t>-1</a:t>
            </a:r>
            <a:r>
              <a:rPr lang="en-US"/>
              <a:t> °R</a:t>
            </a:r>
            <a:r>
              <a:rPr lang="en-US" baseline="32000"/>
              <a:t>-1</a:t>
            </a:r>
            <a:r>
              <a:rPr lang="en-US"/>
              <a:t>, respectively, and they may be considered to be independent of temperature. If this reactor was operating at 650 °R and the volumetric flow rate was suddenly doubled, how would the conversion change?. </a:t>
            </a:r>
          </a:p>
          <a:p>
            <a:pPr>
              <a:tabLst>
                <a:tab pos="9732963" algn="r"/>
                <a:tab pos="9732963" algn="r"/>
                <a:tab pos="9732963" algn="r"/>
              </a:tabLst>
            </a:pPr>
            <a:r>
              <a:rPr lang="en-US">
                <a:ea typeface="ヒラギノ角ゴ ProN W3" charset="0"/>
                <a:cs typeface="ヒラギノ角ゴ ProN W3" charset="0"/>
              </a:rPr>
              <a:t>A + B ⇄ Z</a:t>
            </a:r>
            <a:r>
              <a:rPr lang="en-US"/>
              <a:t>	(1)</a:t>
            </a:r>
          </a:p>
          <a:p>
            <a:pPr>
              <a:spcBef>
                <a:spcPts val="9200"/>
              </a:spcBef>
              <a:tabLst>
                <a:tab pos="9732963" algn="r"/>
                <a:tab pos="9732963" algn="r"/>
                <a:tab pos="9732963" algn="r"/>
              </a:tabLst>
            </a:pPr>
            <a:r>
              <a:rPr lang="en-US"/>
              <a:t>	(2)</a:t>
            </a:r>
          </a:p>
          <a:p>
            <a:pPr>
              <a:spcBef>
                <a:spcPts val="1000"/>
              </a:spcBef>
              <a:tabLst>
                <a:tab pos="9732963" algn="r"/>
                <a:tab pos="9732963" algn="r"/>
                <a:tab pos="9732963" algn="r"/>
              </a:tabLst>
            </a:pPr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18200"/>
            <a:ext cx="72675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Schematic Diagram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7825"/>
            <a:ext cx="3200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/>
          </p:cNvSpPr>
          <p:nvPr/>
        </p:nvSpPr>
        <p:spPr bwMode="auto">
          <a:xfrm>
            <a:off x="3157538" y="1657350"/>
            <a:ext cx="1468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ヒラギノ角ゴ ProN W3" charset="0"/>
                <a:cs typeface="ヒラギノ角ゴ ProN W3" charset="0"/>
              </a:rPr>
              <a:t>1: A + B ⇄ Z;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6253163" y="5295900"/>
            <a:ext cx="10556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V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18 ft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3</a:t>
            </a:r>
            <a:endParaRPr lang="en-US" sz="1800">
              <a:solidFill>
                <a:schemeClr val="tx1"/>
              </a:solidFill>
              <a:ea typeface="ＭＳ Ｐゴシック" charset="0"/>
              <a:cs typeface="Helvetica" charset="0"/>
            </a:endParaRPr>
          </a:p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Ẇ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≈ 0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09888" y="3289300"/>
            <a:ext cx="25638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= 0.08 ft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3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 -1</a:t>
            </a:r>
            <a:endParaRPr lang="en-US" sz="1800" i="1">
              <a:solidFill>
                <a:schemeClr val="tx1"/>
              </a:solidFill>
              <a:ea typeface="ＭＳ Ｐゴシック" charset="0"/>
              <a:cs typeface="Helvetica" charset="0"/>
            </a:endParaRP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650 ºR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0.01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 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0.25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Z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9300"/>
            <a:ext cx="342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/>
          </p:cNvSpPr>
          <p:nvPr/>
        </p:nvSpPr>
        <p:spPr bwMode="auto">
          <a:xfrm>
            <a:off x="8339138" y="2952750"/>
            <a:ext cx="2762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 =       (constant </a:t>
            </a:r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ρ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liquid)</a:t>
            </a:r>
            <a:endParaRPr lang="en-US" sz="1800" i="1">
              <a:solidFill>
                <a:schemeClr val="tx1"/>
              </a:solidFill>
              <a:ea typeface="ＭＳ Ｐゴシック" charset="0"/>
              <a:cs typeface="Helvetica" charset="0"/>
            </a:endParaRP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653 ºR</a:t>
            </a: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0.0005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</a:t>
            </a: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0.2405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  <a:endParaRPr lang="en-US" sz="1800">
              <a:solidFill>
                <a:schemeClr val="tx1"/>
              </a:solidFill>
              <a:ea typeface="ＭＳ Ｐゴシック" charset="0"/>
              <a:cs typeface="Helvetica" charset="0"/>
            </a:endParaRP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Z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0.0095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971800"/>
            <a:ext cx="2571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104900"/>
            <a:ext cx="50038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2984500"/>
            <a:ext cx="342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562600"/>
            <a:ext cx="2571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2"/>
          <p:cNvSpPr>
            <a:spLocks/>
          </p:cNvSpPr>
          <p:nvPr/>
        </p:nvSpPr>
        <p:spPr bwMode="auto">
          <a:xfrm>
            <a:off x="290513" y="2755900"/>
            <a:ext cx="26558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Initial Steady State</a:t>
            </a:r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>
            <a:off x="279400" y="5969000"/>
            <a:ext cx="4603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Change of Operating Parameters</a:t>
            </a: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34113"/>
            <a:ext cx="32004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Rectangle 15"/>
          <p:cNvSpPr>
            <a:spLocks/>
          </p:cNvSpPr>
          <p:nvPr/>
        </p:nvSpPr>
        <p:spPr bwMode="auto">
          <a:xfrm>
            <a:off x="2819400" y="6591300"/>
            <a:ext cx="25638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= 0.16 ft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3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 -1</a:t>
            </a:r>
            <a:endParaRPr lang="en-US" sz="1800" i="1">
              <a:solidFill>
                <a:schemeClr val="tx1"/>
              </a:solidFill>
              <a:ea typeface="ＭＳ Ｐゴシック" charset="0"/>
              <a:cs typeface="Helvetica" charset="0"/>
            </a:endParaRP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650 ºR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0.02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 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0.5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Z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 lbmol min</a:t>
            </a:r>
            <a:r>
              <a:rPr lang="en-US" sz="1800" baseline="32000">
                <a:solidFill>
                  <a:schemeClr val="tx1"/>
                </a:solidFill>
                <a:ea typeface="ＭＳ Ｐゴシック" charset="0"/>
                <a:cs typeface="Helvetica" charset="0"/>
              </a:rPr>
              <a:t>-1</a:t>
            </a:r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591300"/>
            <a:ext cx="342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Rectangle 17"/>
          <p:cNvSpPr>
            <a:spLocks/>
          </p:cNvSpPr>
          <p:nvPr/>
        </p:nvSpPr>
        <p:spPr bwMode="auto">
          <a:xfrm>
            <a:off x="8255000" y="6261100"/>
            <a:ext cx="2762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   =       (constant </a:t>
            </a:r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ρ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liquid)</a:t>
            </a:r>
            <a:endParaRPr lang="en-US" sz="1800" i="1">
              <a:solidFill>
                <a:schemeClr val="tx1"/>
              </a:solidFill>
              <a:ea typeface="ＭＳ Ｐゴシック" charset="0"/>
              <a:cs typeface="Helvetica" charset="0"/>
            </a:endParaRP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</a:t>
            </a: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   </a:t>
            </a: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</a:t>
            </a:r>
          </a:p>
          <a:p>
            <a:pPr algn="l"/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ṅ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Z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</a:t>
            </a:r>
          </a:p>
        </p:txBody>
      </p:sp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273800"/>
            <a:ext cx="2571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286500"/>
            <a:ext cx="342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Design Equations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155700"/>
            <a:ext cx="584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1244600"/>
            <a:ext cx="314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705100"/>
            <a:ext cx="287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708400"/>
            <a:ext cx="287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829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11700"/>
            <a:ext cx="287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8989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9022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829300"/>
            <a:ext cx="10134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7696200"/>
            <a:ext cx="6781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80518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562100"/>
            <a:ext cx="381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Numerical Solution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66800"/>
            <a:ext cx="287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70100"/>
            <a:ext cx="287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073400"/>
            <a:ext cx="287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6781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>
            <p:ph type="body" idx="1"/>
          </p:nvPr>
        </p:nvSpPr>
        <p:spPr>
          <a:xfrm>
            <a:off x="1270000" y="5816600"/>
            <a:ext cx="10464800" cy="3098800"/>
          </a:xfrm>
          <a:ln/>
        </p:spPr>
        <p:txBody>
          <a:bodyPr/>
          <a:lstStyle/>
          <a:p>
            <a:r>
              <a:rPr lang="en-US"/>
              <a:t>Initial values given above</a:t>
            </a:r>
          </a:p>
          <a:p>
            <a:r>
              <a:rPr lang="en-US"/>
              <a:t>Code to evaluate derivatives</a:t>
            </a:r>
          </a:p>
          <a:p>
            <a:pPr marL="762000" lvl="1"/>
            <a:r>
              <a:rPr lang="en-US"/>
              <a:t>Only variable quantity in ODEs is </a:t>
            </a:r>
            <a:r>
              <a:rPr lang="en-US" i="1"/>
              <a:t>r</a:t>
            </a:r>
            <a:r>
              <a:rPr lang="en-US" baseline="-6000"/>
              <a:t>1</a:t>
            </a:r>
            <a:endParaRPr lang="en-US"/>
          </a:p>
          <a:p>
            <a:pPr>
              <a:spcBef>
                <a:spcPts val="12000"/>
              </a:spcBef>
            </a:pPr>
            <a:r>
              <a:rPr lang="en-US"/>
              <a:t>Solve for many values of </a:t>
            </a:r>
            <a:r>
              <a:rPr lang="en-US" i="1"/>
              <a:t>t</a:t>
            </a:r>
            <a:r>
              <a:rPr lang="en-US"/>
              <a:t> and plot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2446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2606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32639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974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6705600"/>
            <a:ext cx="807878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7213600"/>
            <a:ext cx="9921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057400"/>
            <a:ext cx="71120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Where </a:t>
            </a:r>
            <a:r>
              <a:rPr lang="en-US" smtClean="0"/>
              <a:t>We</a:t>
            </a:r>
            <a:r>
              <a:rPr lang="en-US" smtClean="0">
                <a:latin typeface="Arial"/>
              </a:rPr>
              <a:t>’</a:t>
            </a:r>
            <a:r>
              <a:rPr lang="en-US" smtClean="0"/>
              <a:t>re </a:t>
            </a:r>
            <a:r>
              <a:rPr lang="en-US"/>
              <a:t>Going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r>
              <a:rPr lang="en-US"/>
              <a:t>Part III - Chemical Reaction Engineering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A. Ideal Reactors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B. Perfectly Mixed Batch Reactors</a:t>
            </a:r>
          </a:p>
          <a:p>
            <a:pPr marL="762000" lvl="1"/>
            <a:r>
              <a:rPr lang="en-US"/>
              <a:t>C. Continuous Flow Stirred Tank Reactors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21. Reaction Engineering of CSTRs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22. Analysis of Steady State CSTRs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23. Analysis of Transient CSTRs</a:t>
            </a:r>
          </a:p>
          <a:p>
            <a:pPr marL="1206500" lvl="2"/>
            <a:r>
              <a:rPr lang="en-US"/>
              <a:t>24. Multiple Steady States in CSTRs</a:t>
            </a:r>
          </a:p>
          <a:p>
            <a:pPr marL="762000" lvl="1"/>
            <a:r>
              <a:rPr lang="en-US"/>
              <a:t>D. Plug Flow Reactors</a:t>
            </a:r>
          </a:p>
          <a:p>
            <a:pPr marL="762000" lvl="1"/>
            <a:r>
              <a:rPr lang="en-US"/>
              <a:t>E. Matching Reactors to Reactions</a:t>
            </a:r>
          </a:p>
          <a:p>
            <a:r>
              <a:rPr lang="en-US"/>
              <a:t>Part IV - Non-Ideal Reactions and Reactors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Where </a:t>
            </a:r>
            <a:r>
              <a:rPr lang="en-US" dirty="0" smtClean="0"/>
              <a:t>We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re </a:t>
            </a:r>
            <a:r>
              <a:rPr lang="en-US" dirty="0"/>
              <a:t>Going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r>
              <a:rPr lang="en-US"/>
              <a:t>Part III - Chemical Reaction Engineering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A. Ideal Reactors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B. Perfectly Mixed Batch Reactors</a:t>
            </a:r>
          </a:p>
          <a:p>
            <a:pPr marL="762000" lvl="1"/>
            <a:r>
              <a:rPr lang="en-US"/>
              <a:t>C. Continuous Flow Stirred Tank Reactors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21. Reaction Engineering of CSTRs</a:t>
            </a:r>
          </a:p>
          <a:p>
            <a:pPr marL="1206500" lvl="2"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22. Analysis of Steady State CSTRs</a:t>
            </a:r>
          </a:p>
          <a:p>
            <a:pPr marL="1206500" lvl="2"/>
            <a:r>
              <a:rPr lang="en-US"/>
              <a:t>23. Analysis of Transient CSTRs</a:t>
            </a:r>
          </a:p>
          <a:p>
            <a:pPr marL="1206500" lvl="2"/>
            <a:r>
              <a:rPr lang="en-US"/>
              <a:t>24. Multiple Steady States in CSTRs</a:t>
            </a:r>
          </a:p>
          <a:p>
            <a:pPr marL="762000" lvl="1"/>
            <a:r>
              <a:rPr lang="en-US"/>
              <a:t>D. Plug Flow Reactors</a:t>
            </a:r>
          </a:p>
          <a:p>
            <a:pPr marL="762000" lvl="1"/>
            <a:r>
              <a:rPr lang="en-US"/>
              <a:t>E. Matching Reactors to Reactions</a:t>
            </a:r>
          </a:p>
          <a:p>
            <a:r>
              <a:rPr lang="en-US"/>
              <a:t>Part IV - Non-Ideal Reactions and Reactors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Transient Behavior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1206500"/>
            <a:ext cx="10464800" cy="7810500"/>
          </a:xfrm>
          <a:ln/>
        </p:spPr>
        <p:txBody>
          <a:bodyPr/>
          <a:lstStyle/>
          <a:p>
            <a:r>
              <a:rPr lang="en-US"/>
              <a:t>While processes may be designed to operate at steady state, occasionally they still need to be started up or shut down.</a:t>
            </a:r>
          </a:p>
          <a:p>
            <a:pPr marL="762000" lvl="1"/>
            <a:r>
              <a:rPr lang="en-US"/>
              <a:t>Maintenance of equipment</a:t>
            </a:r>
          </a:p>
          <a:p>
            <a:pPr marL="762000" lvl="1"/>
            <a:r>
              <a:rPr lang="en-US"/>
              <a:t>Interruption of feed, heating or cooling </a:t>
            </a:r>
          </a:p>
          <a:p>
            <a:r>
              <a:rPr lang="en-US"/>
              <a:t>Definitions</a:t>
            </a:r>
          </a:p>
          <a:p>
            <a:pPr marL="762000" lvl="1"/>
            <a:r>
              <a:rPr lang="en-US"/>
              <a:t>System response: values of the dependent variables (outlet molar flow rates and outlet temperature) as a function of time</a:t>
            </a:r>
          </a:p>
          <a:p>
            <a:pPr marL="762000" lvl="1"/>
            <a:r>
              <a:rPr lang="en-US"/>
              <a:t>Operating parameters: everything else in the design equations</a:t>
            </a:r>
          </a:p>
          <a:p>
            <a:pPr marL="1206500" lvl="2"/>
            <a:r>
              <a:rPr lang="en-US"/>
              <a:t>particularly quantities that can change easily (either intentionally or unexpectedly)</a:t>
            </a:r>
          </a:p>
          <a:p>
            <a:r>
              <a:rPr lang="en-US"/>
              <a:t>As soon as an operating parameter of a CSTR is changed, the reactor enters a period of transient behavior</a:t>
            </a:r>
          </a:p>
          <a:p>
            <a:pPr marL="762000" lvl="1"/>
            <a:r>
              <a:rPr lang="en-US"/>
              <a:t>During transient behavior, the outlet molar flow rates and the outlet temperature change over time</a:t>
            </a:r>
          </a:p>
          <a:p>
            <a:r>
              <a:rPr lang="en-US"/>
              <a:t>The transient behavior will end</a:t>
            </a:r>
          </a:p>
          <a:p>
            <a:pPr marL="762000" lvl="1"/>
            <a:r>
              <a:rPr lang="en-US"/>
              <a:t>When (if) the system reaches a new steady state</a:t>
            </a:r>
          </a:p>
          <a:p>
            <a:pPr marL="1206500" lvl="2"/>
            <a:r>
              <a:rPr lang="en-US"/>
              <a:t>The outlet molar flow rates and temperature approach steady state values over time</a:t>
            </a:r>
          </a:p>
          <a:p>
            <a:pPr marL="1206500" lvl="2"/>
            <a:r>
              <a:rPr lang="en-US"/>
              <a:t>The steady state corresponds to the new operating parameters (those in effect after the most recent change)</a:t>
            </a:r>
          </a:p>
          <a:p>
            <a:pPr marL="762000" lvl="1"/>
            <a:r>
              <a:rPr lang="en-US"/>
              <a:t>When another operating parameter is changed (causing a new period of transient behavior to begin)</a:t>
            </a:r>
          </a:p>
          <a:p>
            <a:pPr marL="762000" lvl="1"/>
            <a:r>
              <a:rPr lang="en-US"/>
              <a:t>Never; the system could go into a state where the response variables undergo sustained periodic oscillations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Transient Analysis of CSTRs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Write a mole balance for every reactant and product of the reactions taking place</a:t>
            </a:r>
          </a:p>
          <a:p>
            <a:pPr marL="762000" lvl="1"/>
            <a:r>
              <a:rPr lang="en-US"/>
              <a:t> </a:t>
            </a:r>
          </a:p>
          <a:p>
            <a:pPr>
              <a:spcBef>
                <a:spcPts val="3800"/>
              </a:spcBef>
            </a:pPr>
            <a:r>
              <a:rPr lang="en-US"/>
              <a:t>Write an energy balance on the reaction volume</a:t>
            </a:r>
          </a:p>
          <a:p>
            <a:pPr marL="762000" lvl="1">
              <a:spcBef>
                <a:spcPts val="3500"/>
              </a:spcBef>
            </a:pPr>
            <a:r>
              <a:rPr lang="en-US"/>
              <a:t> </a:t>
            </a:r>
          </a:p>
          <a:p>
            <a:pPr>
              <a:spcBef>
                <a:spcPts val="4100"/>
              </a:spcBef>
            </a:pPr>
            <a:r>
              <a:rPr lang="en-US"/>
              <a:t>If necessary, write an energy balance on the heat transfer fluid, e. g.</a:t>
            </a:r>
          </a:p>
          <a:p>
            <a:pPr marL="762000" lvl="1">
              <a:spcBef>
                <a:spcPts val="1300"/>
              </a:spcBef>
            </a:pPr>
            <a:r>
              <a:rPr lang="en-US"/>
              <a:t> </a:t>
            </a:r>
          </a:p>
          <a:p>
            <a:pPr>
              <a:spcBef>
                <a:spcPts val="2000"/>
              </a:spcBef>
            </a:pPr>
            <a:r>
              <a:rPr lang="en-US"/>
              <a:t>If necessary, add ODEs or eliminate dependent variables so the number of dependent variables and equations are equal</a:t>
            </a:r>
          </a:p>
          <a:p>
            <a:r>
              <a:rPr lang="en-US"/>
              <a:t>Assuming a numerical solution</a:t>
            </a:r>
          </a:p>
          <a:p>
            <a:pPr marL="762000" lvl="1"/>
            <a:r>
              <a:rPr lang="en-US"/>
              <a:t>Identify the independent variable and its initial value</a:t>
            </a:r>
          </a:p>
          <a:p>
            <a:pPr marL="762000" lvl="1"/>
            <a:r>
              <a:rPr lang="en-US"/>
              <a:t>Identify the dependent variables and their initial values</a:t>
            </a:r>
          </a:p>
          <a:p>
            <a:pPr marL="762000" lvl="1"/>
            <a:r>
              <a:rPr lang="en-US"/>
              <a:t>Write code to evaluate each design equation (ODE) given the values of the independent and dependent variables</a:t>
            </a:r>
          </a:p>
          <a:p>
            <a:pPr marL="762000" lvl="1"/>
            <a:r>
              <a:rPr lang="en-US"/>
              <a:t>Solve numerically and use the results to complete the requested design or engineering task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184400"/>
            <a:ext cx="391636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556000"/>
            <a:ext cx="98933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143500"/>
            <a:ext cx="4065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1270000" y="4521200"/>
            <a:ext cx="10464800" cy="698500"/>
          </a:xfrm>
          <a:ln/>
        </p:spPr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23.1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/>
          </p:cNvSpPr>
          <p:nvPr/>
        </p:nvSpPr>
        <p:spPr bwMode="auto">
          <a:xfrm>
            <a:off x="2154238" y="1562100"/>
            <a:ext cx="258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Prior Steady State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8474075" y="1562100"/>
            <a:ext cx="1960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Feed Change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735013" y="3270250"/>
            <a:ext cx="10810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5092700" y="26924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6718300" y="32766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25 ºC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7854950" y="3181350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9309100" y="34163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</a:p>
        </p:txBody>
      </p:sp>
      <p:sp>
        <p:nvSpPr>
          <p:cNvPr id="17419" name="Rectangle 11"/>
          <p:cNvSpPr>
            <a:spLocks noChangeArrowheads="1"/>
          </p:cNvSpPr>
          <p:nvPr>
            <p:ph type="body" idx="1"/>
          </p:nvPr>
        </p:nvSpPr>
        <p:spPr>
          <a:xfrm>
            <a:off x="1270000" y="5245100"/>
            <a:ext cx="10464800" cy="3670300"/>
          </a:xfrm>
          <a:ln/>
        </p:spPr>
        <p:txBody>
          <a:bodyPr/>
          <a:lstStyle/>
          <a:p>
            <a:r>
              <a:rPr lang="en-US"/>
              <a:t>Suppose a stirred tank is operating at steady state as shown on the left (there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no reaction), when the inlet composition is suddenly changed</a:t>
            </a:r>
          </a:p>
          <a:p>
            <a:pPr marL="762000" lvl="1"/>
            <a:r>
              <a:rPr lang="en-US"/>
              <a:t>The inlet concentration of red coloring changes from 1 to 0 mol L</a:t>
            </a:r>
            <a:r>
              <a:rPr lang="en-US" baseline="32000"/>
              <a:t>-1</a:t>
            </a:r>
            <a:endParaRPr lang="en-US"/>
          </a:p>
          <a:p>
            <a:pPr marL="762000" lvl="1"/>
            <a:r>
              <a:rPr lang="en-US"/>
              <a:t>The temperature of the inlet flow stream changes from 50 ºC to 25 ºC</a:t>
            </a:r>
          </a:p>
          <a:p>
            <a:r>
              <a:rPr lang="en-US"/>
              <a:t>Assuming the transient will continue until a new steady state is reached, describe how the concentration of red coloring and the temperature will vary at the points labeled A, B and C if the fluid is a constant density liquid</a:t>
            </a:r>
          </a:p>
          <a:p>
            <a:r>
              <a:rPr lang="en-US"/>
              <a:t>Write a transient mole balance on the red coloring</a:t>
            </a:r>
          </a:p>
          <a:p>
            <a:pPr marL="762000" lvl="1"/>
            <a:r>
              <a:rPr lang="en-US"/>
              <a:t>What initial condition is needed to solve this equation?</a:t>
            </a:r>
          </a:p>
        </p:txBody>
      </p:sp>
      <p:sp>
        <p:nvSpPr>
          <p:cNvPr id="17420" name="Rectangle 12"/>
          <p:cNvSpPr>
            <a:spLocks/>
          </p:cNvSpPr>
          <p:nvPr/>
        </p:nvSpPr>
        <p:spPr bwMode="auto">
          <a:xfrm>
            <a:off x="11112500" y="28321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Qualitative Analysis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2154238" y="1562100"/>
            <a:ext cx="258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Prior Steady State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474075" y="1562100"/>
            <a:ext cx="1960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Feed Change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735013" y="3270250"/>
            <a:ext cx="10810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92700" y="26924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6718300" y="32766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25 ºC</a:t>
            </a: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7854950" y="3181350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9309100" y="34163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</a:p>
        </p:txBody>
      </p:sp>
      <p:sp>
        <p:nvSpPr>
          <p:cNvPr id="18443" name="Rectangle 11"/>
          <p:cNvSpPr>
            <a:spLocks noChangeArrowheads="1"/>
          </p:cNvSpPr>
          <p:nvPr>
            <p:ph type="body" idx="1"/>
          </p:nvPr>
        </p:nvSpPr>
        <p:spPr>
          <a:xfrm>
            <a:off x="1270000" y="5245100"/>
            <a:ext cx="10464800" cy="3670300"/>
          </a:xfrm>
          <a:ln/>
        </p:spPr>
        <p:txBody>
          <a:bodyPr/>
          <a:lstStyle/>
          <a:p>
            <a:r>
              <a:rPr lang="en-US"/>
              <a:t>At point A</a:t>
            </a:r>
          </a:p>
          <a:p>
            <a:pPr marL="762000" lvl="1"/>
            <a:r>
              <a:rPr lang="en-US" i="1"/>
              <a:t>C</a:t>
            </a:r>
            <a:r>
              <a:rPr lang="en-US" i="1" baseline="-6000"/>
              <a:t>red</a:t>
            </a:r>
            <a:r>
              <a:rPr lang="en-US"/>
              <a:t> will be constant and equal to 0 mol L</a:t>
            </a:r>
            <a:r>
              <a:rPr lang="en-US" baseline="32000"/>
              <a:t>-1</a:t>
            </a:r>
            <a:endParaRPr lang="en-US"/>
          </a:p>
          <a:p>
            <a:pPr marL="762000" lvl="1"/>
            <a:r>
              <a:rPr lang="en-US" i="1"/>
              <a:t>T</a:t>
            </a:r>
            <a:r>
              <a:rPr lang="en-US"/>
              <a:t> will be constant and equal to 25 ºC</a:t>
            </a:r>
          </a:p>
          <a:p>
            <a:r>
              <a:rPr lang="en-US"/>
              <a:t>At point B</a:t>
            </a:r>
          </a:p>
          <a:p>
            <a:pPr marL="762000" lvl="1"/>
            <a:r>
              <a:rPr lang="en-US" i="1"/>
              <a:t>C</a:t>
            </a:r>
            <a:r>
              <a:rPr lang="en-US" i="1" baseline="-6000"/>
              <a:t>red</a:t>
            </a:r>
            <a:r>
              <a:rPr lang="en-US"/>
              <a:t> will initially equal 1 mol L</a:t>
            </a:r>
            <a:r>
              <a:rPr lang="en-US" baseline="32000"/>
              <a:t>-1</a:t>
            </a:r>
            <a:r>
              <a:rPr lang="en-US"/>
              <a:t>, and it will continually decrease until it becomes equal to 0 mol L</a:t>
            </a:r>
            <a:r>
              <a:rPr lang="en-US" baseline="32000"/>
              <a:t>-1</a:t>
            </a:r>
            <a:endParaRPr lang="en-US"/>
          </a:p>
          <a:p>
            <a:pPr marL="762000" lvl="1"/>
            <a:r>
              <a:rPr lang="en-US" i="1"/>
              <a:t>T</a:t>
            </a:r>
            <a:r>
              <a:rPr lang="en-US"/>
              <a:t> will will initially equal 50 ºC, and it will continually decrease until it becomes equal to 25 ºC</a:t>
            </a:r>
          </a:p>
          <a:p>
            <a:r>
              <a:rPr lang="en-US"/>
              <a:t>At point C</a:t>
            </a:r>
          </a:p>
          <a:p>
            <a:pPr marL="762000" lvl="1"/>
            <a:r>
              <a:rPr lang="en-US" i="1"/>
              <a:t>C</a:t>
            </a:r>
            <a:r>
              <a:rPr lang="en-US" i="1" baseline="-6000"/>
              <a:t>red</a:t>
            </a:r>
            <a:r>
              <a:rPr lang="en-US"/>
              <a:t> and </a:t>
            </a:r>
            <a:r>
              <a:rPr lang="en-US" i="1"/>
              <a:t>T</a:t>
            </a:r>
            <a:r>
              <a:rPr lang="en-US"/>
              <a:t> will be the same as they are at point B</a:t>
            </a:r>
          </a:p>
        </p:txBody>
      </p:sp>
      <p:sp>
        <p:nvSpPr>
          <p:cNvPr id="18444" name="Rectangle 12"/>
          <p:cNvSpPr>
            <a:spLocks/>
          </p:cNvSpPr>
          <p:nvPr/>
        </p:nvSpPr>
        <p:spPr bwMode="auto">
          <a:xfrm>
            <a:off x="11112500" y="28321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Mole Balance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2154238" y="1562100"/>
            <a:ext cx="258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Prior Steady State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8474075" y="1562100"/>
            <a:ext cx="1960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Feed Change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735013" y="3270250"/>
            <a:ext cx="10810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092700" y="26924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6718300" y="32766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25 ºC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7854950" y="3181350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9309100" y="34163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</a:p>
        </p:txBody>
      </p:sp>
      <p:sp>
        <p:nvSpPr>
          <p:cNvPr id="19467" name="Rectangle 11"/>
          <p:cNvSpPr>
            <a:spLocks noChangeArrowheads="1"/>
          </p:cNvSpPr>
          <p:nvPr>
            <p:ph type="body" idx="1"/>
          </p:nvPr>
        </p:nvSpPr>
        <p:spPr>
          <a:xfrm>
            <a:off x="1270000" y="5245100"/>
            <a:ext cx="10464800" cy="3670300"/>
          </a:xfrm>
          <a:ln/>
        </p:spPr>
        <p:txBody>
          <a:bodyPr/>
          <a:lstStyle/>
          <a:p>
            <a:r>
              <a:rPr lang="en-US"/>
              <a:t>General mole balance:</a:t>
            </a:r>
          </a:p>
        </p:txBody>
      </p:sp>
      <p:sp>
        <p:nvSpPr>
          <p:cNvPr id="19468" name="Rectangle 12"/>
          <p:cNvSpPr>
            <a:spLocks/>
          </p:cNvSpPr>
          <p:nvPr/>
        </p:nvSpPr>
        <p:spPr bwMode="auto">
          <a:xfrm>
            <a:off x="11112500" y="28321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029200"/>
            <a:ext cx="71532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Mole Balance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82800"/>
            <a:ext cx="411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2154238" y="1562100"/>
            <a:ext cx="25876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Prior Steady State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8474075" y="1562100"/>
            <a:ext cx="1960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" charset="0"/>
              </a:rPr>
              <a:t>Feed Change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735013" y="3270250"/>
            <a:ext cx="10810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5092700" y="26924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1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50 ºC</a:t>
            </a:r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>
            <a:off x="6718300" y="3276600"/>
            <a:ext cx="1079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  <a:r>
              <a:rPr lang="en-US" sz="1800" i="1" baseline="-6000">
                <a:solidFill>
                  <a:schemeClr val="tx1"/>
                </a:solidFill>
                <a:ea typeface="ＭＳ Ｐゴシック" charset="0"/>
                <a:cs typeface="Helvetica" charset="0"/>
              </a:rPr>
              <a:t>red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0</a:t>
            </a:r>
          </a:p>
          <a:p>
            <a:r>
              <a:rPr lang="en-US" sz="1800" i="1">
                <a:solidFill>
                  <a:schemeClr val="tx1"/>
                </a:solidFill>
                <a:ea typeface="ＭＳ Ｐゴシック" charset="0"/>
                <a:cs typeface="Helvetica" charset="0"/>
              </a:rPr>
              <a:t>T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 = 25 ºC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7854950" y="3181350"/>
            <a:ext cx="27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A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9309100" y="34163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B</a:t>
            </a:r>
          </a:p>
        </p:txBody>
      </p:sp>
      <p:sp>
        <p:nvSpPr>
          <p:cNvPr id="20491" name="Rectangle 11"/>
          <p:cNvSpPr>
            <a:spLocks noChangeArrowheads="1"/>
          </p:cNvSpPr>
          <p:nvPr>
            <p:ph type="body" idx="1"/>
          </p:nvPr>
        </p:nvSpPr>
        <p:spPr>
          <a:xfrm>
            <a:off x="1270000" y="5245100"/>
            <a:ext cx="10464800" cy="3670300"/>
          </a:xfrm>
          <a:ln/>
        </p:spPr>
        <p:txBody>
          <a:bodyPr/>
          <a:lstStyle/>
          <a:p>
            <a:r>
              <a:rPr lang="en-US"/>
              <a:t>General mole balance:</a:t>
            </a:r>
          </a:p>
          <a:p>
            <a:pPr marL="762000" lvl="1">
              <a:spcBef>
                <a:spcPts val="1600"/>
              </a:spcBef>
            </a:pPr>
            <a:r>
              <a:rPr lang="en-US"/>
              <a:t>No reaction, so last term equals zero</a:t>
            </a:r>
          </a:p>
          <a:p>
            <a:pPr marL="762000" lvl="1"/>
            <a:r>
              <a:rPr lang="en-US"/>
              <a:t>Constant density fluid and reactor initially full, so </a:t>
            </a:r>
            <a:r>
              <a:rPr lang="en-US" i="1"/>
              <a:t>V</a:t>
            </a:r>
            <a:r>
              <a:rPr lang="en-US"/>
              <a:t> and     are constant</a:t>
            </a:r>
          </a:p>
          <a:p>
            <a:pPr marL="1206500" lvl="2"/>
            <a:r>
              <a:rPr lang="en-US"/>
              <a:t>Their derivatives are then equal to zero</a:t>
            </a:r>
          </a:p>
          <a:p>
            <a:pPr>
              <a:spcBef>
                <a:spcPts val="1600"/>
              </a:spcBef>
            </a:pPr>
            <a:r>
              <a:rPr lang="en-US"/>
              <a:t>Mole balance after simplification: </a:t>
            </a:r>
          </a:p>
          <a:p>
            <a:pPr marL="762000" lvl="1">
              <a:spcBef>
                <a:spcPts val="2400"/>
              </a:spcBef>
            </a:pPr>
            <a:r>
              <a:rPr lang="en-US"/>
              <a:t>Initial condition is the value of </a:t>
            </a:r>
            <a:r>
              <a:rPr lang="en-US" i="1"/>
              <a:t>ṅ</a:t>
            </a:r>
            <a:r>
              <a:rPr lang="en-US" i="1" baseline="-6000"/>
              <a:t>red</a:t>
            </a:r>
            <a:r>
              <a:rPr lang="en-US"/>
              <a:t> at </a:t>
            </a:r>
            <a:r>
              <a:rPr lang="en-US" i="1"/>
              <a:t>t</a:t>
            </a:r>
            <a:r>
              <a:rPr lang="en-US"/>
              <a:t> = 0</a:t>
            </a:r>
          </a:p>
          <a:p>
            <a:pPr marL="762000" lvl="1">
              <a:spcBef>
                <a:spcPts val="1000"/>
              </a:spcBef>
            </a:pPr>
            <a:endParaRPr lang="en-US"/>
          </a:p>
        </p:txBody>
      </p:sp>
      <p:sp>
        <p:nvSpPr>
          <p:cNvPr id="20492" name="Rectangle 12"/>
          <p:cNvSpPr>
            <a:spLocks/>
          </p:cNvSpPr>
          <p:nvPr/>
        </p:nvSpPr>
        <p:spPr bwMode="auto">
          <a:xfrm>
            <a:off x="11112500" y="2832100"/>
            <a:ext cx="27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ea typeface="ＭＳ Ｐゴシック" charset="0"/>
                <a:cs typeface="Helvetica" charset="0"/>
              </a:rPr>
              <a:t>C</a:t>
            </a:r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5029200"/>
            <a:ext cx="715327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6181725"/>
            <a:ext cx="24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807200"/>
            <a:ext cx="63166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8039100"/>
            <a:ext cx="8901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"/>
        <a:ea typeface="Heiti SC Medium"/>
        <a:cs typeface="Heiti SC Medium"/>
      </a:majorFont>
      <a:minorFont>
        <a:latin typeface="Helvetica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"/>
        <a:ea typeface="Heiti SC Light"/>
        <a:cs typeface="Heiti SC Light"/>
      </a:majorFont>
      <a:minorFont>
        <a:latin typeface="Helvetic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Heiti SC Light" charset="0"/>
            <a:cs typeface="Heiti SC Light" charset="0"/>
            <a:sym typeface="Helvetic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1598</Words>
  <Characters>0</Characters>
  <Application>Microsoft Macintosh PowerPoint</Application>
  <PresentationFormat>Custom</PresentationFormat>
  <Lines>0</Lines>
  <Paragraphs>234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Helvetica</vt:lpstr>
      <vt:lpstr>Heiti SC Light</vt:lpstr>
      <vt:lpstr>Heiti SC Medium</vt:lpstr>
      <vt:lpstr>Lucida Grande</vt:lpstr>
      <vt:lpstr>Gill Sans</vt:lpstr>
      <vt:lpstr>ヒラギノ角ゴ ProN W3</vt:lpstr>
      <vt:lpstr>Title &amp; Subtitle</vt:lpstr>
      <vt:lpstr>Title &amp; Bullets</vt:lpstr>
      <vt:lpstr>Title - Top</vt:lpstr>
      <vt:lpstr>Photo - Horizontal</vt:lpstr>
      <vt:lpstr>Photo - Vertical</vt:lpstr>
      <vt:lpstr>Bullets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 First Course on Kinetics and Reaction Engineering</vt:lpstr>
      <vt:lpstr>Where We’re Going</vt:lpstr>
      <vt:lpstr>Transient Behavior</vt:lpstr>
      <vt:lpstr>Transient Analysis of CSTRs</vt:lpstr>
      <vt:lpstr>Questions?</vt:lpstr>
      <vt:lpstr>Activity 23.1</vt:lpstr>
      <vt:lpstr>Qualitative Analysis</vt:lpstr>
      <vt:lpstr>Mole Balance</vt:lpstr>
      <vt:lpstr>Mole Balance</vt:lpstr>
      <vt:lpstr>Activity 23.1</vt:lpstr>
      <vt:lpstr>Qualitative Analysis</vt:lpstr>
      <vt:lpstr>Transient Mole Balance</vt:lpstr>
      <vt:lpstr>Two Approaches to Solving</vt:lpstr>
      <vt:lpstr>Activity 23.2</vt:lpstr>
      <vt:lpstr>Schematic Diagram</vt:lpstr>
      <vt:lpstr>Design Equations</vt:lpstr>
      <vt:lpstr>Numerical Solution</vt:lpstr>
      <vt:lpstr>Results</vt:lpstr>
      <vt:lpstr>Where We’re Going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Course on Kinetics and Reaction Engineering</dc:title>
  <dc:subject/>
  <dc:creator/>
  <cp:keywords/>
  <dc:description/>
  <cp:lastModifiedBy>Carl Lund</cp:lastModifiedBy>
  <cp:revision>1</cp:revision>
  <dcterms:modified xsi:type="dcterms:W3CDTF">2014-08-13T15:46:16Z</dcterms:modified>
</cp:coreProperties>
</file>