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</p:sldMasterIdLst>
  <p:sldIdLst>
    <p:sldId id="256" r:id="rId12"/>
    <p:sldId id="257" r:id="rId13"/>
    <p:sldId id="259" r:id="rId14"/>
    <p:sldId id="260" r:id="rId15"/>
    <p:sldId id="271" r:id="rId16"/>
    <p:sldId id="261" r:id="rId17"/>
    <p:sldId id="264" r:id="rId18"/>
    <p:sldId id="269" r:id="rId19"/>
    <p:sldId id="258" r:id="rId20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5pPr>
    <a:lvl6pPr marL="22860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6pPr>
    <a:lvl7pPr marL="27432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7pPr>
    <a:lvl8pPr marL="32004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8pPr>
    <a:lvl9pPr marL="36576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976" y="-104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9.xml"/><Relationship Id="rId20" Type="http://schemas.openxmlformats.org/officeDocument/2006/relationships/slide" Target="slides/slide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" Target="slides/slide1.xml"/><Relationship Id="rId13" Type="http://schemas.openxmlformats.org/officeDocument/2006/relationships/slide" Target="slides/slide2.xml"/><Relationship Id="rId14" Type="http://schemas.openxmlformats.org/officeDocument/2006/relationships/slide" Target="slides/slide3.xml"/><Relationship Id="rId15" Type="http://schemas.openxmlformats.org/officeDocument/2006/relationships/slide" Target="slides/slide4.xml"/><Relationship Id="rId16" Type="http://schemas.openxmlformats.org/officeDocument/2006/relationships/slide" Target="slides/slide5.xml"/><Relationship Id="rId17" Type="http://schemas.openxmlformats.org/officeDocument/2006/relationships/slide" Target="slides/slide6.xml"/><Relationship Id="rId18" Type="http://schemas.openxmlformats.org/officeDocument/2006/relationships/slide" Target="slides/slide7.xml"/><Relationship Id="rId19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28059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167432"/>
      </p:ext>
    </p:extLst>
  </p:cSld>
  <p:clrMapOvr>
    <a:masterClrMapping/>
  </p:clrMapOvr>
  <p:transition xmlns:p14="http://schemas.microsoft.com/office/powerpoint/2010/main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57177"/>
      </p:ext>
    </p:extLst>
  </p:cSld>
  <p:clrMapOvr>
    <a:masterClrMapping/>
  </p:clrMapOvr>
  <p:transition xmlns:p14="http://schemas.microsoft.com/office/powerpoint/2010/main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979980"/>
      </p:ext>
    </p:extLst>
  </p:cSld>
  <p:clrMapOvr>
    <a:masterClrMapping/>
  </p:clrMapOvr>
  <p:transition xmlns:p14="http://schemas.microsoft.com/office/powerpoint/2010/main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639367"/>
      </p:ext>
    </p:extLst>
  </p:cSld>
  <p:clrMapOvr>
    <a:masterClrMapping/>
  </p:clrMapOvr>
  <p:transition xmlns:p14="http://schemas.microsoft.com/office/powerpoint/2010/main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24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948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116459"/>
      </p:ext>
    </p:extLst>
  </p:cSld>
  <p:clrMapOvr>
    <a:masterClrMapping/>
  </p:clrMapOvr>
  <p:transition xmlns:p14="http://schemas.microsoft.com/office/powerpoint/2010/main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492200"/>
      </p:ext>
    </p:extLst>
  </p:cSld>
  <p:clrMapOvr>
    <a:masterClrMapping/>
  </p:clrMapOvr>
  <p:transition xmlns:p14="http://schemas.microsoft.com/office/powerpoint/2010/main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296723"/>
      </p:ext>
    </p:extLst>
  </p:cSld>
  <p:clrMapOvr>
    <a:masterClrMapping/>
  </p:clrMapOvr>
  <p:transition xmlns:p14="http://schemas.microsoft.com/office/powerpoint/2010/main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8101307"/>
      </p:ext>
    </p:extLst>
  </p:cSld>
  <p:clrMapOvr>
    <a:masterClrMapping/>
  </p:clrMapOvr>
  <p:transition xmlns:p14="http://schemas.microsoft.com/office/powerpoint/2010/main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5845026"/>
      </p:ext>
    </p:extLst>
  </p:cSld>
  <p:clrMapOvr>
    <a:masterClrMapping/>
  </p:clrMapOvr>
  <p:transition xmlns:p14="http://schemas.microsoft.com/office/powerpoint/2010/main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09778507"/>
      </p:ext>
    </p:extLst>
  </p:cSld>
  <p:clrMapOvr>
    <a:masterClrMapping/>
  </p:clrMapOvr>
  <p:transition xmlns:p14="http://schemas.microsoft.com/office/powerpoint/2010/main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279221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1638300"/>
            <a:ext cx="2616200" cy="7264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1638300"/>
            <a:ext cx="7696200" cy="7264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191008"/>
      </p:ext>
    </p:extLst>
  </p:cSld>
  <p:clrMapOvr>
    <a:masterClrMapping/>
  </p:clrMapOvr>
  <p:transition xmlns:p14="http://schemas.microsoft.com/office/powerpoint/2010/main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816948"/>
      </p:ext>
    </p:extLst>
  </p:cSld>
  <p:clrMapOvr>
    <a:masterClrMapping/>
  </p:clrMapOvr>
  <p:transition xmlns:p14="http://schemas.microsoft.com/office/powerpoint/2010/main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381216"/>
      </p:ext>
    </p:extLst>
  </p:cSld>
  <p:clrMapOvr>
    <a:masterClrMapping/>
  </p:clrMapOvr>
  <p:transition xmlns:p14="http://schemas.microsoft.com/office/powerpoint/2010/main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976005"/>
      </p:ext>
    </p:extLst>
  </p:cSld>
  <p:clrMapOvr>
    <a:masterClrMapping/>
  </p:clrMapOvr>
  <p:transition xmlns:p14="http://schemas.microsoft.com/office/powerpoint/2010/main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95869671"/>
      </p:ext>
    </p:extLst>
  </p:cSld>
  <p:clrMapOvr>
    <a:masterClrMapping/>
  </p:clrMapOvr>
  <p:transition xmlns:p14="http://schemas.microsoft.com/office/powerpoint/2010/main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2700" y="16510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75100" y="16510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494952"/>
      </p:ext>
    </p:extLst>
  </p:cSld>
  <p:clrMapOvr>
    <a:masterClrMapping/>
  </p:clrMapOvr>
  <p:transition xmlns:p14="http://schemas.microsoft.com/office/powerpoint/2010/main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736869"/>
      </p:ext>
    </p:extLst>
  </p:cSld>
  <p:clrMapOvr>
    <a:masterClrMapping/>
  </p:clrMapOvr>
  <p:transition xmlns:p14="http://schemas.microsoft.com/office/powerpoint/2010/main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407982"/>
      </p:ext>
    </p:extLst>
  </p:cSld>
  <p:clrMapOvr>
    <a:masterClrMapping/>
  </p:clrMapOvr>
  <p:transition xmlns:p14="http://schemas.microsoft.com/office/powerpoint/2010/main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537250"/>
      </p:ext>
    </p:extLst>
  </p:cSld>
  <p:clrMapOvr>
    <a:masterClrMapping/>
  </p:clrMapOvr>
  <p:transition xmlns:p14="http://schemas.microsoft.com/office/powerpoint/2010/main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4744262"/>
      </p:ext>
    </p:extLst>
  </p:cSld>
  <p:clrMapOvr>
    <a:masterClrMapping/>
  </p:clrMapOvr>
  <p:transition xmlns:p14="http://schemas.microsoft.com/office/powerpoint/2010/main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01081537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911339"/>
      </p:ext>
    </p:extLst>
  </p:cSld>
  <p:clrMapOvr>
    <a:masterClrMapping/>
  </p:clrMapOvr>
  <p:transition xmlns:p14="http://schemas.microsoft.com/office/powerpoint/2010/main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531286"/>
      </p:ext>
    </p:extLst>
  </p:cSld>
  <p:clrMapOvr>
    <a:masterClrMapping/>
  </p:clrMapOvr>
  <p:transition xmlns:p14="http://schemas.microsoft.com/office/powerpoint/2010/main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106889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642312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98006692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394465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27929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959031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2274327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09043531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551849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6047673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462496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711402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1904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021742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47911533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488633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000362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93305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4640520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9347918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95255112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76744803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296725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41300"/>
            <a:ext cx="2925762" cy="8470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41300"/>
            <a:ext cx="8624888" cy="84709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234057"/>
      </p:ext>
    </p:extLst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105920"/>
      </p:ext>
    </p:extLst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929003"/>
      </p:ext>
    </p:extLst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11256424"/>
      </p:ext>
    </p:extLst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731911"/>
      </p:ext>
    </p:extLst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604515"/>
      </p:ext>
    </p:extLst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745437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307113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0130630"/>
      </p:ext>
    </p:extLst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7818054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89511711"/>
      </p:ext>
    </p:extLst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26059"/>
      </p:ext>
    </p:extLst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218243"/>
      </p:ext>
    </p:extLst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771327"/>
      </p:ext>
    </p:extLst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32315"/>
      </p:ext>
    </p:extLst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1995962"/>
      </p:ext>
    </p:extLst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612900"/>
            <a:ext cx="28575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1612900"/>
            <a:ext cx="28575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944760"/>
      </p:ext>
    </p:extLst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924086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8069"/>
      </p:ext>
    </p:extLst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961454"/>
      </p:ext>
    </p:extLst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4511066"/>
      </p:ext>
    </p:extLst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2820756"/>
      </p:ext>
    </p:extLst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50984209"/>
      </p:ext>
    </p:extLst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411101"/>
      </p:ext>
    </p:extLst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254000"/>
            <a:ext cx="146685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254000"/>
            <a:ext cx="424815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480084"/>
      </p:ext>
    </p:extLst>
  </p:cSld>
  <p:clrMapOvr>
    <a:masterClrMapping/>
  </p:clrMapOvr>
  <p:transition xmlns:p14="http://schemas.microsoft.com/office/powerpoint/2010/main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551237"/>
      </p:ext>
    </p:extLst>
  </p:cSld>
  <p:clrMapOvr>
    <a:masterClrMapping/>
  </p:clrMapOvr>
  <p:transition xmlns:p14="http://schemas.microsoft.com/office/powerpoint/2010/main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245305"/>
      </p:ext>
    </p:extLst>
  </p:cSld>
  <p:clrMapOvr>
    <a:masterClrMapping/>
  </p:clrMapOvr>
  <p:transition xmlns:p14="http://schemas.microsoft.com/office/powerpoint/2010/main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68185394"/>
      </p:ext>
    </p:extLst>
  </p:cSld>
  <p:clrMapOvr>
    <a:masterClrMapping/>
  </p:clrMapOvr>
  <p:transition xmlns:p14="http://schemas.microsoft.com/office/powerpoint/2010/main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431800"/>
            <a:ext cx="5156200" cy="857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431800"/>
            <a:ext cx="5156200" cy="857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574521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929976"/>
      </p:ext>
    </p:extLst>
  </p:cSld>
  <p:clrMapOvr>
    <a:masterClrMapping/>
  </p:clrMapOvr>
  <p:transition xmlns:p14="http://schemas.microsoft.com/office/powerpoint/2010/main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51517"/>
      </p:ext>
    </p:extLst>
  </p:cSld>
  <p:clrMapOvr>
    <a:masterClrMapping/>
  </p:clrMapOvr>
  <p:transition xmlns:p14="http://schemas.microsoft.com/office/powerpoint/2010/main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42226"/>
      </p:ext>
    </p:extLst>
  </p:cSld>
  <p:clrMapOvr>
    <a:masterClrMapping/>
  </p:clrMapOvr>
  <p:transition xmlns:p14="http://schemas.microsoft.com/office/powerpoint/2010/main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4751037"/>
      </p:ext>
    </p:extLst>
  </p:cSld>
  <p:clrMapOvr>
    <a:masterClrMapping/>
  </p:clrMapOvr>
  <p:transition xmlns:p14="http://schemas.microsoft.com/office/powerpoint/2010/main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64878240"/>
      </p:ext>
    </p:extLst>
  </p:cSld>
  <p:clrMapOvr>
    <a:masterClrMapping/>
  </p:clrMapOvr>
  <p:transition xmlns:p14="http://schemas.microsoft.com/office/powerpoint/2010/main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98856849"/>
      </p:ext>
    </p:extLst>
  </p:cSld>
  <p:clrMapOvr>
    <a:masterClrMapping/>
  </p:clrMapOvr>
  <p:transition xmlns:p14="http://schemas.microsoft.com/office/powerpoint/2010/main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031847"/>
      </p:ext>
    </p:extLst>
  </p:cSld>
  <p:clrMapOvr>
    <a:masterClrMapping/>
  </p:clrMapOvr>
  <p:transition xmlns:p14="http://schemas.microsoft.com/office/powerpoint/2010/main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6137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6137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299263"/>
      </p:ext>
    </p:extLst>
  </p:cSld>
  <p:clrMapOvr>
    <a:masterClrMapping/>
  </p:clrMapOvr>
  <p:transition xmlns:p14="http://schemas.microsoft.com/office/powerpoint/2010/main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590407"/>
      </p:ext>
    </p:extLst>
  </p:cSld>
  <p:clrMapOvr>
    <a:masterClrMapping/>
  </p:clrMapOvr>
  <p:transition xmlns:p14="http://schemas.microsoft.com/office/powerpoint/2010/main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036405"/>
      </p:ext>
    </p:extLst>
  </p:cSld>
  <p:clrMapOvr>
    <a:masterClrMapping/>
  </p:clrMapOvr>
  <p:transition xmlns:p14="http://schemas.microsoft.com/office/powerpoint/2010/main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82685142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2217319"/>
      </p:ext>
    </p:extLst>
  </p:cSld>
  <p:clrMapOvr>
    <a:masterClrMapping/>
  </p:clrMapOvr>
  <p:transition xmlns:p14="http://schemas.microsoft.com/office/powerpoint/2010/main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062641"/>
      </p:ext>
    </p:extLst>
  </p:cSld>
  <p:clrMapOvr>
    <a:masterClrMapping/>
  </p:clrMapOvr>
  <p:transition xmlns:p14="http://schemas.microsoft.com/office/powerpoint/2010/main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149602"/>
      </p:ext>
    </p:extLst>
  </p:cSld>
  <p:clrMapOvr>
    <a:masterClrMapping/>
  </p:clrMapOvr>
  <p:transition xmlns:p14="http://schemas.microsoft.com/office/powerpoint/2010/main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631164"/>
      </p:ext>
    </p:extLst>
  </p:cSld>
  <p:clrMapOvr>
    <a:masterClrMapping/>
  </p:clrMapOvr>
  <p:transition xmlns:p14="http://schemas.microsoft.com/office/powerpoint/2010/main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8870852"/>
      </p:ext>
    </p:extLst>
  </p:cSld>
  <p:clrMapOvr>
    <a:masterClrMapping/>
  </p:clrMapOvr>
  <p:transition xmlns:p14="http://schemas.microsoft.com/office/powerpoint/2010/main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54264272"/>
      </p:ext>
    </p:extLst>
  </p:cSld>
  <p:clrMapOvr>
    <a:masterClrMapping/>
  </p:clrMapOvr>
  <p:transition xmlns:p14="http://schemas.microsoft.com/office/powerpoint/2010/main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52062055"/>
      </p:ext>
    </p:extLst>
  </p:cSld>
  <p:clrMapOvr>
    <a:masterClrMapping/>
  </p:clrMapOvr>
  <p:transition xmlns:p14="http://schemas.microsoft.com/office/powerpoint/2010/main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807000"/>
      </p:ext>
    </p:extLst>
  </p:cSld>
  <p:clrMapOvr>
    <a:masterClrMapping/>
  </p:clrMapOvr>
  <p:transition xmlns:p14="http://schemas.microsoft.com/office/powerpoint/2010/main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383255"/>
      </p:ext>
    </p:extLst>
  </p:cSld>
  <p:clrMapOvr>
    <a:masterClrMapping/>
  </p:clrMapOvr>
  <p:transition xmlns:p14="http://schemas.microsoft.com/office/powerpoint/2010/main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979442"/>
      </p:ext>
    </p:extLst>
  </p:cSld>
  <p:clrMapOvr>
    <a:masterClrMapping/>
  </p:clrMapOvr>
  <p:transition xmlns:p14="http://schemas.microsoft.com/office/powerpoint/2010/main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983708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83246221"/>
      </p:ext>
    </p:extLst>
  </p:cSld>
  <p:clrMapOvr>
    <a:masterClrMapping/>
  </p:clrMapOvr>
  <p:transition xmlns:p14="http://schemas.microsoft.com/office/powerpoint/2010/main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41944823"/>
      </p:ext>
    </p:extLst>
  </p:cSld>
  <p:clrMapOvr>
    <a:masterClrMapping/>
  </p:clrMapOvr>
  <p:transition xmlns:p14="http://schemas.microsoft.com/office/powerpoint/2010/main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852382"/>
      </p:ext>
    </p:extLst>
  </p:cSld>
  <p:clrMapOvr>
    <a:masterClrMapping/>
  </p:clrMapOvr>
  <p:transition xmlns:p14="http://schemas.microsoft.com/office/powerpoint/2010/main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038757"/>
      </p:ext>
    </p:extLst>
  </p:cSld>
  <p:clrMapOvr>
    <a:masterClrMapping/>
  </p:clrMapOvr>
  <p:transition xmlns:p14="http://schemas.microsoft.com/office/powerpoint/2010/main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482267"/>
      </p:ext>
    </p:extLst>
  </p:cSld>
  <p:clrMapOvr>
    <a:masterClrMapping/>
  </p:clrMapOvr>
  <p:transition xmlns:p14="http://schemas.microsoft.com/office/powerpoint/2010/main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315668"/>
      </p:ext>
    </p:extLst>
  </p:cSld>
  <p:clrMapOvr>
    <a:masterClrMapping/>
  </p:clrMapOvr>
  <p:transition xmlns:p14="http://schemas.microsoft.com/office/powerpoint/2010/main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6292966"/>
      </p:ext>
    </p:extLst>
  </p:cSld>
  <p:clrMapOvr>
    <a:masterClrMapping/>
  </p:clrMapOvr>
  <p:transition xmlns:p14="http://schemas.microsoft.com/office/powerpoint/2010/main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9486943"/>
      </p:ext>
    </p:extLst>
  </p:cSld>
  <p:clrMapOvr>
    <a:masterClrMapping/>
  </p:clrMapOvr>
  <p:transition xmlns:p14="http://schemas.microsoft.com/office/powerpoint/2010/main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937601"/>
      </p:ext>
    </p:extLst>
  </p:cSld>
  <p:clrMapOvr>
    <a:masterClrMapping/>
  </p:clrMapOvr>
  <p:transition xmlns:p14="http://schemas.microsoft.com/office/powerpoint/2010/main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714955"/>
      </p:ext>
    </p:extLst>
  </p:cSld>
  <p:clrMapOvr>
    <a:masterClrMapping/>
  </p:clrMapOvr>
  <p:transition xmlns:p14="http://schemas.microsoft.com/office/powerpoint/2010/main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924988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7618969"/>
      </p:ext>
    </p:extLst>
  </p:cSld>
  <p:clrMapOvr>
    <a:masterClrMapping/>
  </p:clrMapOvr>
  <p:transition xmlns:p14="http://schemas.microsoft.com/office/powerpoint/2010/main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9989"/>
      </p:ext>
    </p:extLst>
  </p:cSld>
  <p:clrMapOvr>
    <a:masterClrMapping/>
  </p:clrMapOvr>
  <p:transition xmlns:p14="http://schemas.microsoft.com/office/powerpoint/2010/main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13990055"/>
      </p:ext>
    </p:extLst>
  </p:cSld>
  <p:clrMapOvr>
    <a:masterClrMapping/>
  </p:clrMapOvr>
  <p:transition xmlns:p14="http://schemas.microsoft.com/office/powerpoint/2010/main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51000"/>
            <a:ext cx="5156200" cy="728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51000"/>
            <a:ext cx="5156200" cy="728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221717"/>
      </p:ext>
    </p:extLst>
  </p:cSld>
  <p:clrMapOvr>
    <a:masterClrMapping/>
  </p:clrMapOvr>
  <p:transition xmlns:p14="http://schemas.microsoft.com/office/powerpoint/2010/main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011091"/>
      </p:ext>
    </p:extLst>
  </p:cSld>
  <p:clrMapOvr>
    <a:masterClrMapping/>
  </p:clrMapOvr>
  <p:transition xmlns:p14="http://schemas.microsoft.com/office/powerpoint/2010/main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81753"/>
      </p:ext>
    </p:extLst>
  </p:cSld>
  <p:clrMapOvr>
    <a:masterClrMapping/>
  </p:clrMapOvr>
  <p:transition xmlns:p14="http://schemas.microsoft.com/office/powerpoint/2010/main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1010252"/>
      </p:ext>
    </p:extLst>
  </p:cSld>
  <p:clrMapOvr>
    <a:masterClrMapping/>
  </p:clrMapOvr>
  <p:transition xmlns:p14="http://schemas.microsoft.com/office/powerpoint/2010/main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65167963"/>
      </p:ext>
    </p:extLst>
  </p:cSld>
  <p:clrMapOvr>
    <a:masterClrMapping/>
  </p:clrMapOvr>
  <p:transition xmlns:p14="http://schemas.microsoft.com/office/powerpoint/2010/main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00775647"/>
      </p:ext>
    </p:extLst>
  </p:cSld>
  <p:clrMapOvr>
    <a:masterClrMapping/>
  </p:clrMapOvr>
  <p:transition xmlns:p14="http://schemas.microsoft.com/office/powerpoint/2010/main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083384"/>
      </p:ext>
    </p:extLst>
  </p:cSld>
  <p:clrMapOvr>
    <a:masterClrMapping/>
  </p:clrMapOvr>
  <p:transition xmlns:p14="http://schemas.microsoft.com/office/powerpoint/2010/main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8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8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469738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387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102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1638300"/>
            <a:ext cx="104648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027" name="Rectangle 3"/>
          <p:cNvSpPr>
            <a:spLocks/>
          </p:cNvSpPr>
          <p:nvPr/>
        </p:nvSpPr>
        <p:spPr bwMode="auto">
          <a:xfrm>
            <a:off x="1293813" y="8985250"/>
            <a:ext cx="3840162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ea typeface="ＭＳ Ｐゴシック" charset="0"/>
                <a:cs typeface="Helvetica" charset="0"/>
              </a:rPr>
              <a:t>© 2014 Carl Lund, all rights reserved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024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5024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126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82700" y="16510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12900"/>
            <a:ext cx="104648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205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413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77978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635000" y="1612900"/>
            <a:ext cx="5867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512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635000" y="254000"/>
            <a:ext cx="58674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431800"/>
            <a:ext cx="10464800" cy="857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819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51000"/>
            <a:ext cx="10464800" cy="728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921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A First Course on Kinetics and Reaction Engineering</a:t>
            </a:r>
          </a:p>
        </p:txBody>
      </p:sp>
      <p:sp>
        <p:nvSpPr>
          <p:cNvPr id="12290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Class 23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dirty="0"/>
              <a:t>Where </a:t>
            </a:r>
            <a:r>
              <a:rPr lang="en-US" dirty="0" smtClean="0"/>
              <a:t>We</a:t>
            </a:r>
            <a:r>
              <a:rPr lang="en-US" dirty="0" smtClean="0">
                <a:latin typeface="Arial"/>
              </a:rPr>
              <a:t>’</a:t>
            </a:r>
            <a:r>
              <a:rPr lang="en-US" dirty="0" smtClean="0"/>
              <a:t>re </a:t>
            </a:r>
            <a:r>
              <a:rPr lang="en-US" dirty="0"/>
              <a:t>Going</a:t>
            </a:r>
          </a:p>
        </p:txBody>
      </p:sp>
      <p:sp>
        <p:nvSpPr>
          <p:cNvPr id="13314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Part I - Chemical Reactions</a:t>
            </a:r>
          </a:p>
          <a:p>
            <a:pPr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Part II - Chemical Reaction Kinetics</a:t>
            </a:r>
          </a:p>
          <a:p>
            <a:r>
              <a:rPr lang="en-US"/>
              <a:t>Part III - Chemical Reaction Engineering</a:t>
            </a:r>
          </a:p>
          <a:p>
            <a:pPr marL="762000" lvl="1"/>
            <a:r>
              <a:rPr lang="en-US">
                <a:solidFill>
                  <a:srgbClr val="B3B3B3"/>
                </a:solidFill>
              </a:rPr>
              <a:t>A. Ideal Reactors</a:t>
            </a:r>
          </a:p>
          <a:p>
            <a:pPr marL="762000" lvl="1"/>
            <a:r>
              <a:rPr lang="en-US">
                <a:solidFill>
                  <a:srgbClr val="B3B3B3"/>
                </a:solidFill>
              </a:rPr>
              <a:t>B. Perfectly Mixed Batch Reactors</a:t>
            </a:r>
          </a:p>
          <a:p>
            <a:pPr marL="762000" lvl="1"/>
            <a:r>
              <a:rPr lang="en-US"/>
              <a:t>C. Continuous Flow Stirred Tank Reactors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21. Reaction Engineering of CSTRs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22. Analysis of Steady State CSTRs</a:t>
            </a:r>
          </a:p>
          <a:p>
            <a:pPr marL="1206500" lvl="2"/>
            <a:r>
              <a:rPr lang="en-US"/>
              <a:t>23. Analysis of Transient CSTRs</a:t>
            </a:r>
          </a:p>
          <a:p>
            <a:pPr marL="1206500" lvl="2"/>
            <a:r>
              <a:rPr lang="en-US"/>
              <a:t>24. Multiple Steady States in CSTRs</a:t>
            </a:r>
          </a:p>
          <a:p>
            <a:pPr marL="762000" lvl="1"/>
            <a:r>
              <a:rPr lang="en-US"/>
              <a:t>D. Plug Flow Reactors</a:t>
            </a:r>
          </a:p>
          <a:p>
            <a:pPr marL="762000" lvl="1"/>
            <a:r>
              <a:rPr lang="en-US"/>
              <a:t>E. Matching Reactors to Reactions</a:t>
            </a:r>
          </a:p>
          <a:p>
            <a:r>
              <a:rPr lang="en-US"/>
              <a:t>Part IV - Non-Ideal Reactions and Reactors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Transient Behavior</a:t>
            </a:r>
          </a:p>
        </p:txBody>
      </p:sp>
      <p:sp>
        <p:nvSpPr>
          <p:cNvPr id="14338" name="Rectangle 2"/>
          <p:cNvSpPr>
            <a:spLocks noChangeArrowheads="1"/>
          </p:cNvSpPr>
          <p:nvPr>
            <p:ph type="body" idx="1"/>
          </p:nvPr>
        </p:nvSpPr>
        <p:spPr>
          <a:xfrm>
            <a:off x="1270000" y="1206500"/>
            <a:ext cx="10464800" cy="7810500"/>
          </a:xfrm>
          <a:ln/>
        </p:spPr>
        <p:txBody>
          <a:bodyPr/>
          <a:lstStyle/>
          <a:p>
            <a:r>
              <a:rPr lang="en-US"/>
              <a:t>While processes may be designed to operate at steady state, occasionally they still need to be started up or shut down.</a:t>
            </a:r>
          </a:p>
          <a:p>
            <a:pPr marL="762000" lvl="1"/>
            <a:r>
              <a:rPr lang="en-US"/>
              <a:t>Maintenance of equipment</a:t>
            </a:r>
          </a:p>
          <a:p>
            <a:pPr marL="762000" lvl="1"/>
            <a:r>
              <a:rPr lang="en-US"/>
              <a:t>Interruption of feed, heating or cooling </a:t>
            </a:r>
          </a:p>
          <a:p>
            <a:r>
              <a:rPr lang="en-US"/>
              <a:t>Definitions</a:t>
            </a:r>
          </a:p>
          <a:p>
            <a:pPr marL="762000" lvl="1"/>
            <a:r>
              <a:rPr lang="en-US"/>
              <a:t>System response: values of the dependent variables (outlet molar flow rates and outlet temperature) as a function of time</a:t>
            </a:r>
          </a:p>
          <a:p>
            <a:pPr marL="762000" lvl="1"/>
            <a:r>
              <a:rPr lang="en-US"/>
              <a:t>Operating parameters: everything else in the design equations</a:t>
            </a:r>
          </a:p>
          <a:p>
            <a:pPr marL="1206500" lvl="2"/>
            <a:r>
              <a:rPr lang="en-US"/>
              <a:t>particularly quantities that can change easily (either intentionally or unexpectedly)</a:t>
            </a:r>
          </a:p>
          <a:p>
            <a:r>
              <a:rPr lang="en-US"/>
              <a:t>As soon as an operating parameter of a CSTR is changed, the reactor enters a period of transient behavior</a:t>
            </a:r>
          </a:p>
          <a:p>
            <a:pPr marL="762000" lvl="1"/>
            <a:r>
              <a:rPr lang="en-US"/>
              <a:t>During transient behavior, the outlet molar flow rates and the outlet temperature change over time</a:t>
            </a:r>
          </a:p>
          <a:p>
            <a:r>
              <a:rPr lang="en-US"/>
              <a:t>The transient behavior will end</a:t>
            </a:r>
          </a:p>
          <a:p>
            <a:pPr marL="762000" lvl="1"/>
            <a:r>
              <a:rPr lang="en-US"/>
              <a:t>When (if) the system reaches a new steady state</a:t>
            </a:r>
          </a:p>
          <a:p>
            <a:pPr marL="1206500" lvl="2"/>
            <a:r>
              <a:rPr lang="en-US"/>
              <a:t>The outlet molar flow rates and temperature approach steady state values over time</a:t>
            </a:r>
          </a:p>
          <a:p>
            <a:pPr marL="1206500" lvl="2"/>
            <a:r>
              <a:rPr lang="en-US"/>
              <a:t>The steady state corresponds to the new operating parameters (those in effect after the most recent change)</a:t>
            </a:r>
          </a:p>
          <a:p>
            <a:pPr marL="762000" lvl="1"/>
            <a:r>
              <a:rPr lang="en-US"/>
              <a:t>When another operating parameter is changed (causing a new period of transient behavior to begin)</a:t>
            </a:r>
          </a:p>
          <a:p>
            <a:pPr marL="762000" lvl="1"/>
            <a:r>
              <a:rPr lang="en-US"/>
              <a:t>Never; the system could go into a state where the response variables undergo sustained periodic oscillations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Transient Analysis of CSTRs</a:t>
            </a:r>
          </a:p>
        </p:txBody>
      </p:sp>
      <p:sp>
        <p:nvSpPr>
          <p:cNvPr id="15362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Write a mole balance for every reactant and product of the reactions taking place</a:t>
            </a:r>
          </a:p>
          <a:p>
            <a:pPr marL="762000" lvl="1"/>
            <a:r>
              <a:rPr lang="en-US"/>
              <a:t> </a:t>
            </a:r>
          </a:p>
          <a:p>
            <a:pPr>
              <a:spcBef>
                <a:spcPts val="3800"/>
              </a:spcBef>
            </a:pPr>
            <a:r>
              <a:rPr lang="en-US"/>
              <a:t>Write an energy balance on the reaction volume</a:t>
            </a:r>
          </a:p>
          <a:p>
            <a:pPr marL="762000" lvl="1">
              <a:spcBef>
                <a:spcPts val="3500"/>
              </a:spcBef>
            </a:pPr>
            <a:r>
              <a:rPr lang="en-US"/>
              <a:t> </a:t>
            </a:r>
          </a:p>
          <a:p>
            <a:pPr>
              <a:spcBef>
                <a:spcPts val="4100"/>
              </a:spcBef>
            </a:pPr>
            <a:r>
              <a:rPr lang="en-US"/>
              <a:t>If necessary, write an energy balance on the heat transfer fluid, e. g.</a:t>
            </a:r>
          </a:p>
          <a:p>
            <a:pPr marL="762000" lvl="1">
              <a:spcBef>
                <a:spcPts val="1300"/>
              </a:spcBef>
            </a:pPr>
            <a:r>
              <a:rPr lang="en-US"/>
              <a:t> </a:t>
            </a:r>
          </a:p>
          <a:p>
            <a:pPr>
              <a:spcBef>
                <a:spcPts val="2000"/>
              </a:spcBef>
            </a:pPr>
            <a:r>
              <a:rPr lang="en-US"/>
              <a:t>If necessary, add ODEs or eliminate dependent variables so the number of dependent variables and equations are equal</a:t>
            </a:r>
          </a:p>
          <a:p>
            <a:r>
              <a:rPr lang="en-US"/>
              <a:t>Assuming a numerical solution</a:t>
            </a:r>
          </a:p>
          <a:p>
            <a:pPr marL="762000" lvl="1"/>
            <a:r>
              <a:rPr lang="en-US"/>
              <a:t>Identify the independent variable and its initial value</a:t>
            </a:r>
          </a:p>
          <a:p>
            <a:pPr marL="762000" lvl="1"/>
            <a:r>
              <a:rPr lang="en-US"/>
              <a:t>Identify the dependent variables and their initial values</a:t>
            </a:r>
          </a:p>
          <a:p>
            <a:pPr marL="762000" lvl="1"/>
            <a:r>
              <a:rPr lang="en-US"/>
              <a:t>Write code to evaluate each design equation (ODE) given the values of the independent and dependent variables</a:t>
            </a:r>
          </a:p>
          <a:p>
            <a:pPr marL="762000" lvl="1"/>
            <a:r>
              <a:rPr lang="en-US"/>
              <a:t>Solve numerically and use the results to complete the requested design or engineering task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0" y="2184400"/>
            <a:ext cx="3916363" cy="109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100" y="3556000"/>
            <a:ext cx="9893300" cy="131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100" y="5143500"/>
            <a:ext cx="406558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>
            <p:ph type="title"/>
          </p:nvPr>
        </p:nvSpPr>
        <p:spPr>
          <a:xfrm>
            <a:off x="1270000" y="4521200"/>
            <a:ext cx="10464800" cy="698500"/>
          </a:xfrm>
          <a:ln/>
        </p:spPr>
        <p:txBody>
          <a:bodyPr/>
          <a:lstStyle/>
          <a:p>
            <a:r>
              <a:rPr lang="en-US"/>
              <a:t>Questions?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Activity 23.1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4300" y="2082800"/>
            <a:ext cx="4114800" cy="304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2082800"/>
            <a:ext cx="4114800" cy="304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Rectangle 4"/>
          <p:cNvSpPr>
            <a:spLocks/>
          </p:cNvSpPr>
          <p:nvPr/>
        </p:nvSpPr>
        <p:spPr bwMode="auto">
          <a:xfrm>
            <a:off x="2154238" y="1562100"/>
            <a:ext cx="2587625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>
                <a:solidFill>
                  <a:schemeClr val="tx1"/>
                </a:solidFill>
                <a:ea typeface="ＭＳ Ｐゴシック" charset="0"/>
                <a:cs typeface="Helvetica" charset="0"/>
              </a:rPr>
              <a:t>Prior Steady State</a:t>
            </a:r>
          </a:p>
        </p:txBody>
      </p:sp>
      <p:sp>
        <p:nvSpPr>
          <p:cNvPr id="17413" name="Rectangle 5"/>
          <p:cNvSpPr>
            <a:spLocks/>
          </p:cNvSpPr>
          <p:nvPr/>
        </p:nvSpPr>
        <p:spPr bwMode="auto">
          <a:xfrm>
            <a:off x="8474075" y="1562100"/>
            <a:ext cx="1960563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>
                <a:solidFill>
                  <a:schemeClr val="tx1"/>
                </a:solidFill>
                <a:ea typeface="ＭＳ Ｐゴシック" charset="0"/>
                <a:cs typeface="Helvetica" charset="0"/>
              </a:rPr>
              <a:t>Feed Change</a:t>
            </a:r>
          </a:p>
        </p:txBody>
      </p:sp>
      <p:sp>
        <p:nvSpPr>
          <p:cNvPr id="17414" name="Rectangle 6"/>
          <p:cNvSpPr>
            <a:spLocks/>
          </p:cNvSpPr>
          <p:nvPr/>
        </p:nvSpPr>
        <p:spPr bwMode="auto">
          <a:xfrm>
            <a:off x="735013" y="3270250"/>
            <a:ext cx="1081087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 i="1">
                <a:solidFill>
                  <a:schemeClr val="tx1"/>
                </a:solidFill>
                <a:ea typeface="ＭＳ Ｐゴシック" charset="0"/>
                <a:cs typeface="Helvetica" charset="0"/>
              </a:rPr>
              <a:t>C</a:t>
            </a:r>
            <a:r>
              <a:rPr lang="en-US" sz="1800" i="1" baseline="-6000">
                <a:solidFill>
                  <a:schemeClr val="tx1"/>
                </a:solidFill>
                <a:ea typeface="ＭＳ Ｐゴシック" charset="0"/>
                <a:cs typeface="Helvetica" charset="0"/>
              </a:rPr>
              <a:t>red</a:t>
            </a:r>
            <a:r>
              <a:rPr lang="en-US" sz="1800">
                <a:solidFill>
                  <a:schemeClr val="tx1"/>
                </a:solidFill>
                <a:ea typeface="ＭＳ Ｐゴシック" charset="0"/>
                <a:cs typeface="Helvetica" charset="0"/>
              </a:rPr>
              <a:t> = 1</a:t>
            </a:r>
          </a:p>
          <a:p>
            <a:r>
              <a:rPr lang="en-US" sz="1800" i="1">
                <a:solidFill>
                  <a:schemeClr val="tx1"/>
                </a:solidFill>
                <a:ea typeface="ＭＳ Ｐゴシック" charset="0"/>
                <a:cs typeface="Helvetica" charset="0"/>
              </a:rPr>
              <a:t>T</a:t>
            </a:r>
            <a:r>
              <a:rPr lang="en-US" sz="1800">
                <a:solidFill>
                  <a:schemeClr val="tx1"/>
                </a:solidFill>
                <a:ea typeface="ＭＳ Ｐゴシック" charset="0"/>
                <a:cs typeface="Helvetica" charset="0"/>
              </a:rPr>
              <a:t> = 50 ºC</a:t>
            </a:r>
          </a:p>
        </p:txBody>
      </p:sp>
      <p:sp>
        <p:nvSpPr>
          <p:cNvPr id="17415" name="Rectangle 7"/>
          <p:cNvSpPr>
            <a:spLocks/>
          </p:cNvSpPr>
          <p:nvPr/>
        </p:nvSpPr>
        <p:spPr bwMode="auto">
          <a:xfrm>
            <a:off x="5092700" y="2692400"/>
            <a:ext cx="10795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 i="1">
                <a:solidFill>
                  <a:schemeClr val="tx1"/>
                </a:solidFill>
                <a:ea typeface="ＭＳ Ｐゴシック" charset="0"/>
                <a:cs typeface="Helvetica" charset="0"/>
              </a:rPr>
              <a:t>C</a:t>
            </a:r>
            <a:r>
              <a:rPr lang="en-US" sz="1800" i="1" baseline="-6000">
                <a:solidFill>
                  <a:schemeClr val="tx1"/>
                </a:solidFill>
                <a:ea typeface="ＭＳ Ｐゴシック" charset="0"/>
                <a:cs typeface="Helvetica" charset="0"/>
              </a:rPr>
              <a:t>red</a:t>
            </a:r>
            <a:r>
              <a:rPr lang="en-US" sz="1800">
                <a:solidFill>
                  <a:schemeClr val="tx1"/>
                </a:solidFill>
                <a:ea typeface="ＭＳ Ｐゴシック" charset="0"/>
                <a:cs typeface="Helvetica" charset="0"/>
              </a:rPr>
              <a:t> = 1</a:t>
            </a:r>
          </a:p>
          <a:p>
            <a:r>
              <a:rPr lang="en-US" sz="1800" i="1">
                <a:solidFill>
                  <a:schemeClr val="tx1"/>
                </a:solidFill>
                <a:ea typeface="ＭＳ Ｐゴシック" charset="0"/>
                <a:cs typeface="Helvetica" charset="0"/>
              </a:rPr>
              <a:t>T</a:t>
            </a:r>
            <a:r>
              <a:rPr lang="en-US" sz="1800">
                <a:solidFill>
                  <a:schemeClr val="tx1"/>
                </a:solidFill>
                <a:ea typeface="ＭＳ Ｐゴシック" charset="0"/>
                <a:cs typeface="Helvetica" charset="0"/>
              </a:rPr>
              <a:t> = 50 ºC</a:t>
            </a:r>
          </a:p>
        </p:txBody>
      </p:sp>
      <p:sp>
        <p:nvSpPr>
          <p:cNvPr id="17416" name="Rectangle 8"/>
          <p:cNvSpPr>
            <a:spLocks/>
          </p:cNvSpPr>
          <p:nvPr/>
        </p:nvSpPr>
        <p:spPr bwMode="auto">
          <a:xfrm>
            <a:off x="6718300" y="3276600"/>
            <a:ext cx="10795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 i="1">
                <a:solidFill>
                  <a:schemeClr val="tx1"/>
                </a:solidFill>
                <a:ea typeface="ＭＳ Ｐゴシック" charset="0"/>
                <a:cs typeface="Helvetica" charset="0"/>
              </a:rPr>
              <a:t>C</a:t>
            </a:r>
            <a:r>
              <a:rPr lang="en-US" sz="1800" i="1" baseline="-6000">
                <a:solidFill>
                  <a:schemeClr val="tx1"/>
                </a:solidFill>
                <a:ea typeface="ＭＳ Ｐゴシック" charset="0"/>
                <a:cs typeface="Helvetica" charset="0"/>
              </a:rPr>
              <a:t>red</a:t>
            </a:r>
            <a:r>
              <a:rPr lang="en-US" sz="1800">
                <a:solidFill>
                  <a:schemeClr val="tx1"/>
                </a:solidFill>
                <a:ea typeface="ＭＳ Ｐゴシック" charset="0"/>
                <a:cs typeface="Helvetica" charset="0"/>
              </a:rPr>
              <a:t> = 0</a:t>
            </a:r>
          </a:p>
          <a:p>
            <a:r>
              <a:rPr lang="en-US" sz="1800" i="1">
                <a:solidFill>
                  <a:schemeClr val="tx1"/>
                </a:solidFill>
                <a:ea typeface="ＭＳ Ｐゴシック" charset="0"/>
                <a:cs typeface="Helvetica" charset="0"/>
              </a:rPr>
              <a:t>T</a:t>
            </a:r>
            <a:r>
              <a:rPr lang="en-US" sz="1800">
                <a:solidFill>
                  <a:schemeClr val="tx1"/>
                </a:solidFill>
                <a:ea typeface="ＭＳ Ｐゴシック" charset="0"/>
                <a:cs typeface="Helvetica" charset="0"/>
              </a:rPr>
              <a:t> = 25 ºC</a:t>
            </a:r>
          </a:p>
        </p:txBody>
      </p:sp>
      <p:sp>
        <p:nvSpPr>
          <p:cNvPr id="17417" name="Rectangle 9"/>
          <p:cNvSpPr>
            <a:spLocks/>
          </p:cNvSpPr>
          <p:nvPr/>
        </p:nvSpPr>
        <p:spPr bwMode="auto">
          <a:xfrm>
            <a:off x="7854950" y="3181350"/>
            <a:ext cx="279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 b="1">
                <a:solidFill>
                  <a:schemeClr val="tx1"/>
                </a:solidFill>
                <a:ea typeface="ＭＳ Ｐゴシック" charset="0"/>
                <a:cs typeface="Helvetica" charset="0"/>
              </a:rPr>
              <a:t>A</a:t>
            </a:r>
          </a:p>
        </p:txBody>
      </p:sp>
      <p:sp>
        <p:nvSpPr>
          <p:cNvPr id="17418" name="Rectangle 10"/>
          <p:cNvSpPr>
            <a:spLocks/>
          </p:cNvSpPr>
          <p:nvPr/>
        </p:nvSpPr>
        <p:spPr bwMode="auto">
          <a:xfrm>
            <a:off x="9309100" y="3416300"/>
            <a:ext cx="277813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 b="1">
                <a:solidFill>
                  <a:schemeClr val="tx1"/>
                </a:solidFill>
                <a:ea typeface="ＭＳ Ｐゴシック" charset="0"/>
                <a:cs typeface="Helvetica" charset="0"/>
              </a:rPr>
              <a:t>B</a:t>
            </a:r>
          </a:p>
        </p:txBody>
      </p:sp>
      <p:sp>
        <p:nvSpPr>
          <p:cNvPr id="17419" name="Rectangle 11"/>
          <p:cNvSpPr>
            <a:spLocks noChangeArrowheads="1"/>
          </p:cNvSpPr>
          <p:nvPr>
            <p:ph type="body" idx="1"/>
          </p:nvPr>
        </p:nvSpPr>
        <p:spPr>
          <a:xfrm>
            <a:off x="1270000" y="5245100"/>
            <a:ext cx="10464800" cy="3670300"/>
          </a:xfrm>
          <a:ln/>
        </p:spPr>
        <p:txBody>
          <a:bodyPr/>
          <a:lstStyle/>
          <a:p>
            <a:r>
              <a:rPr lang="en-US"/>
              <a:t>Suppose a stirred tank is operating at steady state as shown on the left (there</a:t>
            </a:r>
            <a:r>
              <a:rPr lang="ja-JP" altLang="en-US">
                <a:latin typeface="Arial"/>
              </a:rPr>
              <a:t>’</a:t>
            </a:r>
            <a:r>
              <a:rPr lang="en-US"/>
              <a:t>s no reaction), when the inlet composition is suddenly changed</a:t>
            </a:r>
          </a:p>
          <a:p>
            <a:pPr marL="762000" lvl="1"/>
            <a:r>
              <a:rPr lang="en-US"/>
              <a:t>The inlet concentration of red coloring changes from 1 to 0 mol L</a:t>
            </a:r>
            <a:r>
              <a:rPr lang="en-US" baseline="32000"/>
              <a:t>-1</a:t>
            </a:r>
            <a:endParaRPr lang="en-US"/>
          </a:p>
          <a:p>
            <a:pPr marL="762000" lvl="1"/>
            <a:r>
              <a:rPr lang="en-US"/>
              <a:t>The temperature of the inlet flow stream changes from 50 ºC to 25 ºC</a:t>
            </a:r>
          </a:p>
          <a:p>
            <a:r>
              <a:rPr lang="en-US"/>
              <a:t>Assuming the transient will continue until a new steady state is reached, describe how the concentration of red coloring and the temperature will vary at the points labeled A, B and C if the fluid is a constant density liquid</a:t>
            </a:r>
          </a:p>
          <a:p>
            <a:r>
              <a:rPr lang="en-US"/>
              <a:t>Write a transient mole balance on the red coloring</a:t>
            </a:r>
          </a:p>
          <a:p>
            <a:pPr marL="762000" lvl="1"/>
            <a:r>
              <a:rPr lang="en-US"/>
              <a:t>What initial condition is needed to solve this equation?</a:t>
            </a:r>
          </a:p>
        </p:txBody>
      </p:sp>
      <p:sp>
        <p:nvSpPr>
          <p:cNvPr id="17420" name="Rectangle 12"/>
          <p:cNvSpPr>
            <a:spLocks/>
          </p:cNvSpPr>
          <p:nvPr/>
        </p:nvSpPr>
        <p:spPr bwMode="auto">
          <a:xfrm>
            <a:off x="11112500" y="2832100"/>
            <a:ext cx="277813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 b="1">
                <a:solidFill>
                  <a:schemeClr val="tx1"/>
                </a:solidFill>
                <a:ea typeface="ＭＳ Ｐゴシック" charset="0"/>
                <a:cs typeface="Helvetica" charset="0"/>
              </a:rPr>
              <a:t>C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700" y="2070100"/>
            <a:ext cx="4114800" cy="304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0" y="2070100"/>
            <a:ext cx="4114800" cy="304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Rectangle 3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Activity 23.1</a:t>
            </a:r>
          </a:p>
        </p:txBody>
      </p:sp>
      <p:sp>
        <p:nvSpPr>
          <p:cNvPr id="20484" name="Rectangle 4"/>
          <p:cNvSpPr>
            <a:spLocks/>
          </p:cNvSpPr>
          <p:nvPr/>
        </p:nvSpPr>
        <p:spPr bwMode="auto">
          <a:xfrm>
            <a:off x="2154238" y="1562100"/>
            <a:ext cx="2587625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>
                <a:solidFill>
                  <a:schemeClr val="tx1"/>
                </a:solidFill>
                <a:ea typeface="ＭＳ Ｐゴシック" charset="0"/>
                <a:cs typeface="Helvetica" charset="0"/>
              </a:rPr>
              <a:t>Prior Steady State</a:t>
            </a:r>
          </a:p>
        </p:txBody>
      </p:sp>
      <p:sp>
        <p:nvSpPr>
          <p:cNvPr id="20485" name="Rectangle 5"/>
          <p:cNvSpPr>
            <a:spLocks/>
          </p:cNvSpPr>
          <p:nvPr/>
        </p:nvSpPr>
        <p:spPr bwMode="auto">
          <a:xfrm>
            <a:off x="8474075" y="1562100"/>
            <a:ext cx="1960563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>
                <a:solidFill>
                  <a:schemeClr val="tx1"/>
                </a:solidFill>
                <a:ea typeface="ＭＳ Ｐゴシック" charset="0"/>
                <a:cs typeface="Helvetica" charset="0"/>
              </a:rPr>
              <a:t>Feed Change</a:t>
            </a:r>
          </a:p>
        </p:txBody>
      </p:sp>
      <p:sp>
        <p:nvSpPr>
          <p:cNvPr id="20486" name="Rectangle 6"/>
          <p:cNvSpPr>
            <a:spLocks/>
          </p:cNvSpPr>
          <p:nvPr/>
        </p:nvSpPr>
        <p:spPr bwMode="auto">
          <a:xfrm>
            <a:off x="735013" y="3270250"/>
            <a:ext cx="1081087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 i="1">
                <a:solidFill>
                  <a:schemeClr val="tx1"/>
                </a:solidFill>
                <a:ea typeface="ＭＳ Ｐゴシック" charset="0"/>
                <a:cs typeface="Helvetica" charset="0"/>
              </a:rPr>
              <a:t>C</a:t>
            </a:r>
            <a:r>
              <a:rPr lang="en-US" sz="1800" i="1" baseline="-6000">
                <a:solidFill>
                  <a:schemeClr val="tx1"/>
                </a:solidFill>
                <a:ea typeface="ＭＳ Ｐゴシック" charset="0"/>
                <a:cs typeface="Helvetica" charset="0"/>
              </a:rPr>
              <a:t>red</a:t>
            </a:r>
            <a:r>
              <a:rPr lang="en-US" sz="1800">
                <a:solidFill>
                  <a:schemeClr val="tx1"/>
                </a:solidFill>
                <a:ea typeface="ＭＳ Ｐゴシック" charset="0"/>
                <a:cs typeface="Helvetica" charset="0"/>
              </a:rPr>
              <a:t> = 1</a:t>
            </a:r>
          </a:p>
          <a:p>
            <a:r>
              <a:rPr lang="en-US" sz="1800" i="1">
                <a:solidFill>
                  <a:schemeClr val="tx1"/>
                </a:solidFill>
                <a:ea typeface="ＭＳ Ｐゴシック" charset="0"/>
                <a:cs typeface="Helvetica" charset="0"/>
              </a:rPr>
              <a:t>T</a:t>
            </a:r>
            <a:r>
              <a:rPr lang="en-US" sz="1800">
                <a:solidFill>
                  <a:schemeClr val="tx1"/>
                </a:solidFill>
                <a:ea typeface="ＭＳ Ｐゴシック" charset="0"/>
                <a:cs typeface="Helvetica" charset="0"/>
              </a:rPr>
              <a:t> = 50 ºC</a:t>
            </a:r>
          </a:p>
        </p:txBody>
      </p:sp>
      <p:sp>
        <p:nvSpPr>
          <p:cNvPr id="20487" name="Rectangle 7"/>
          <p:cNvSpPr>
            <a:spLocks/>
          </p:cNvSpPr>
          <p:nvPr/>
        </p:nvSpPr>
        <p:spPr bwMode="auto">
          <a:xfrm>
            <a:off x="5092700" y="2692400"/>
            <a:ext cx="10795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 i="1">
                <a:solidFill>
                  <a:schemeClr val="tx1"/>
                </a:solidFill>
                <a:ea typeface="ＭＳ Ｐゴシック" charset="0"/>
                <a:cs typeface="Helvetica" charset="0"/>
              </a:rPr>
              <a:t>C</a:t>
            </a:r>
            <a:r>
              <a:rPr lang="en-US" sz="1800" i="1" baseline="-6000">
                <a:solidFill>
                  <a:schemeClr val="tx1"/>
                </a:solidFill>
                <a:ea typeface="ＭＳ Ｐゴシック" charset="0"/>
                <a:cs typeface="Helvetica" charset="0"/>
              </a:rPr>
              <a:t>red</a:t>
            </a:r>
            <a:r>
              <a:rPr lang="en-US" sz="1800">
                <a:solidFill>
                  <a:schemeClr val="tx1"/>
                </a:solidFill>
                <a:ea typeface="ＭＳ Ｐゴシック" charset="0"/>
                <a:cs typeface="Helvetica" charset="0"/>
              </a:rPr>
              <a:t> = 1</a:t>
            </a:r>
          </a:p>
          <a:p>
            <a:r>
              <a:rPr lang="en-US" sz="1800" i="1">
                <a:solidFill>
                  <a:schemeClr val="tx1"/>
                </a:solidFill>
                <a:ea typeface="ＭＳ Ｐゴシック" charset="0"/>
                <a:cs typeface="Helvetica" charset="0"/>
              </a:rPr>
              <a:t>T</a:t>
            </a:r>
            <a:r>
              <a:rPr lang="en-US" sz="1800">
                <a:solidFill>
                  <a:schemeClr val="tx1"/>
                </a:solidFill>
                <a:ea typeface="ＭＳ Ｐゴシック" charset="0"/>
                <a:cs typeface="Helvetica" charset="0"/>
              </a:rPr>
              <a:t> = 50 ºC</a:t>
            </a:r>
          </a:p>
        </p:txBody>
      </p:sp>
      <p:sp>
        <p:nvSpPr>
          <p:cNvPr id="20488" name="Rectangle 8"/>
          <p:cNvSpPr>
            <a:spLocks/>
          </p:cNvSpPr>
          <p:nvPr/>
        </p:nvSpPr>
        <p:spPr bwMode="auto">
          <a:xfrm>
            <a:off x="6718300" y="3276600"/>
            <a:ext cx="10795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 i="1">
                <a:solidFill>
                  <a:schemeClr val="tx1"/>
                </a:solidFill>
                <a:ea typeface="ＭＳ Ｐゴシック" charset="0"/>
                <a:cs typeface="Helvetica" charset="0"/>
              </a:rPr>
              <a:t>C</a:t>
            </a:r>
            <a:r>
              <a:rPr lang="en-US" sz="1800" i="1" baseline="-6000">
                <a:solidFill>
                  <a:schemeClr val="tx1"/>
                </a:solidFill>
                <a:ea typeface="ＭＳ Ｐゴシック" charset="0"/>
                <a:cs typeface="Helvetica" charset="0"/>
              </a:rPr>
              <a:t>red</a:t>
            </a:r>
            <a:r>
              <a:rPr lang="en-US" sz="1800">
                <a:solidFill>
                  <a:schemeClr val="tx1"/>
                </a:solidFill>
                <a:ea typeface="ＭＳ Ｐゴシック" charset="0"/>
                <a:cs typeface="Helvetica" charset="0"/>
              </a:rPr>
              <a:t> = 0</a:t>
            </a:r>
          </a:p>
          <a:p>
            <a:r>
              <a:rPr lang="en-US" sz="1800" i="1">
                <a:solidFill>
                  <a:schemeClr val="tx1"/>
                </a:solidFill>
                <a:ea typeface="ＭＳ Ｐゴシック" charset="0"/>
                <a:cs typeface="Helvetica" charset="0"/>
              </a:rPr>
              <a:t>T</a:t>
            </a:r>
            <a:r>
              <a:rPr lang="en-US" sz="1800">
                <a:solidFill>
                  <a:schemeClr val="tx1"/>
                </a:solidFill>
                <a:ea typeface="ＭＳ Ｐゴシック" charset="0"/>
                <a:cs typeface="Helvetica" charset="0"/>
              </a:rPr>
              <a:t> = 25 ºC</a:t>
            </a:r>
          </a:p>
        </p:txBody>
      </p:sp>
      <p:sp>
        <p:nvSpPr>
          <p:cNvPr id="20489" name="Rectangle 9"/>
          <p:cNvSpPr>
            <a:spLocks/>
          </p:cNvSpPr>
          <p:nvPr/>
        </p:nvSpPr>
        <p:spPr bwMode="auto">
          <a:xfrm>
            <a:off x="7854950" y="3181350"/>
            <a:ext cx="279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 b="1">
                <a:solidFill>
                  <a:schemeClr val="tx1"/>
                </a:solidFill>
                <a:ea typeface="ＭＳ Ｐゴシック" charset="0"/>
                <a:cs typeface="Helvetica" charset="0"/>
              </a:rPr>
              <a:t>A</a:t>
            </a:r>
          </a:p>
        </p:txBody>
      </p:sp>
      <p:sp>
        <p:nvSpPr>
          <p:cNvPr id="20490" name="Rectangle 10"/>
          <p:cNvSpPr>
            <a:spLocks/>
          </p:cNvSpPr>
          <p:nvPr/>
        </p:nvSpPr>
        <p:spPr bwMode="auto">
          <a:xfrm>
            <a:off x="9309100" y="3416300"/>
            <a:ext cx="277813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 b="1">
                <a:solidFill>
                  <a:schemeClr val="tx1"/>
                </a:solidFill>
                <a:ea typeface="ＭＳ Ｐゴシック" charset="0"/>
                <a:cs typeface="Helvetica" charset="0"/>
              </a:rPr>
              <a:t>B</a:t>
            </a:r>
          </a:p>
        </p:txBody>
      </p:sp>
      <p:sp>
        <p:nvSpPr>
          <p:cNvPr id="20491" name="Rectangle 11"/>
          <p:cNvSpPr>
            <a:spLocks noChangeArrowheads="1"/>
          </p:cNvSpPr>
          <p:nvPr>
            <p:ph type="body" idx="1"/>
          </p:nvPr>
        </p:nvSpPr>
        <p:spPr>
          <a:xfrm>
            <a:off x="1270000" y="5245100"/>
            <a:ext cx="10464800" cy="3670300"/>
          </a:xfrm>
          <a:ln/>
        </p:spPr>
        <p:txBody>
          <a:bodyPr/>
          <a:lstStyle/>
          <a:p>
            <a:r>
              <a:rPr lang="en-US"/>
              <a:t>Suppose a stirred tank is operating at steady state as shown on the left, when the inlet composition is suddenly changed</a:t>
            </a:r>
          </a:p>
          <a:p>
            <a:pPr marL="762000" lvl="1"/>
            <a:r>
              <a:rPr lang="en-US"/>
              <a:t>The inlet concentration of red coloring changes from 1 to 0 mol L</a:t>
            </a:r>
            <a:r>
              <a:rPr lang="en-US" baseline="32000"/>
              <a:t>-1</a:t>
            </a:r>
            <a:endParaRPr lang="en-US"/>
          </a:p>
          <a:p>
            <a:pPr marL="762000" lvl="1"/>
            <a:r>
              <a:rPr lang="en-US"/>
              <a:t>The temperature of the inlet flow stream changes from 50 ºC to 25 ºC</a:t>
            </a:r>
          </a:p>
          <a:p>
            <a:r>
              <a:rPr lang="en-US"/>
              <a:t>Assuming the transient will continue until a new steady state is reached, describe how the concentration of red coloring and the temperature will vary at the points labeled A, B and C if </a:t>
            </a:r>
            <a:r>
              <a:rPr lang="en-US" b="1" i="1"/>
              <a:t>the fluid is an ideal gas</a:t>
            </a:r>
            <a:endParaRPr lang="en-US"/>
          </a:p>
          <a:p>
            <a:r>
              <a:rPr lang="en-US"/>
              <a:t>Write a transient mole balance on the red coloring</a:t>
            </a:r>
          </a:p>
          <a:p>
            <a:pPr marL="762000" lvl="1"/>
            <a:r>
              <a:rPr lang="en-US"/>
              <a:t>What initial condition is needed to solve this equation?</a:t>
            </a:r>
          </a:p>
        </p:txBody>
      </p:sp>
      <p:sp>
        <p:nvSpPr>
          <p:cNvPr id="20492" name="Rectangle 12"/>
          <p:cNvSpPr>
            <a:spLocks/>
          </p:cNvSpPr>
          <p:nvPr/>
        </p:nvSpPr>
        <p:spPr bwMode="auto">
          <a:xfrm>
            <a:off x="11112500" y="2832100"/>
            <a:ext cx="277813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 b="1">
                <a:solidFill>
                  <a:schemeClr val="tx1"/>
                </a:solidFill>
                <a:ea typeface="ＭＳ Ｐゴシック" charset="0"/>
                <a:cs typeface="Helvetica" charset="0"/>
              </a:rPr>
              <a:t>C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Activity 23.2</a:t>
            </a:r>
          </a:p>
        </p:txBody>
      </p:sp>
      <p:sp>
        <p:nvSpPr>
          <p:cNvPr id="24578" name="Rectangle 2"/>
          <p:cNvSpPr>
            <a:spLocks noChangeArrowheads="1"/>
          </p:cNvSpPr>
          <p:nvPr>
            <p:ph type="body" idx="1"/>
          </p:nvPr>
        </p:nvSpPr>
        <p:spPr>
          <a:xfrm>
            <a:off x="1270000" y="1358900"/>
            <a:ext cx="10464800" cy="7696200"/>
          </a:xfrm>
          <a:ln/>
        </p:spPr>
        <p:txBody>
          <a:bodyPr/>
          <a:lstStyle/>
          <a:p>
            <a:pPr>
              <a:tabLst>
                <a:tab pos="9732963" algn="r"/>
                <a:tab pos="9732963" algn="r"/>
                <a:tab pos="9732963" algn="r"/>
              </a:tabLst>
            </a:pPr>
            <a:r>
              <a:rPr lang="en-US"/>
              <a:t>Example 23.1 described a steady state CSTR where the rate of liquid-phase reaction (1) is adequately described by the rate expression given in equation (2). Reactant A is fed to a steady state CSTR at a rate of 0.01 lbmol min</a:t>
            </a:r>
            <a:r>
              <a:rPr lang="en-US" baseline="32000"/>
              <a:t>-1</a:t>
            </a:r>
            <a:r>
              <a:rPr lang="en-US"/>
              <a:t>, and reactant B is fed at a rate of 0.25 lbmol min</a:t>
            </a:r>
            <a:r>
              <a:rPr lang="en-US" baseline="32000"/>
              <a:t>-1</a:t>
            </a:r>
            <a:r>
              <a:rPr lang="en-US"/>
              <a:t>. This corresponds to an inlet volumetric flow rate of 0.08 ft</a:t>
            </a:r>
            <a:r>
              <a:rPr lang="en-US" baseline="32000"/>
              <a:t>3</a:t>
            </a:r>
            <a:r>
              <a:rPr lang="en-US"/>
              <a:t> min</a:t>
            </a:r>
            <a:r>
              <a:rPr lang="en-US" baseline="32000"/>
              <a:t>-1</a:t>
            </a:r>
            <a:r>
              <a:rPr lang="en-US"/>
              <a:t>. The CSTR has a fluid volume of 18 ft</a:t>
            </a:r>
            <a:r>
              <a:rPr lang="en-US" baseline="32000"/>
              <a:t>3</a:t>
            </a:r>
            <a:r>
              <a:rPr lang="en-US"/>
              <a:t>, and it operates adiabatically. The heat of reaction may be taken to be constant and equal to -1.7 x 10</a:t>
            </a:r>
            <a:r>
              <a:rPr lang="en-US" baseline="32000"/>
              <a:t>4</a:t>
            </a:r>
            <a:r>
              <a:rPr lang="en-US"/>
              <a:t> BTU lbmol</a:t>
            </a:r>
            <a:r>
              <a:rPr lang="en-US" baseline="32000"/>
              <a:t>-1</a:t>
            </a:r>
            <a:r>
              <a:rPr lang="en-US"/>
              <a:t>. The heat capacities of A, B and Z are equal to 1000, 180 and 1200 BTU lbmol</a:t>
            </a:r>
            <a:r>
              <a:rPr lang="en-US" baseline="32000"/>
              <a:t>-1</a:t>
            </a:r>
            <a:r>
              <a:rPr lang="en-US"/>
              <a:t> °R</a:t>
            </a:r>
            <a:r>
              <a:rPr lang="en-US" baseline="32000"/>
              <a:t>-1</a:t>
            </a:r>
            <a:r>
              <a:rPr lang="en-US"/>
              <a:t>, respectively, and they may be considered to be independent of temperature. If this reactor was operating at 650 °R and the volumetric flow rate was suddenly doubled, how would the conversion change?. </a:t>
            </a:r>
          </a:p>
          <a:p>
            <a:pPr>
              <a:tabLst>
                <a:tab pos="9732963" algn="r"/>
                <a:tab pos="9732963" algn="r"/>
                <a:tab pos="9732963" algn="r"/>
              </a:tabLst>
            </a:pPr>
            <a:r>
              <a:rPr lang="en-US">
                <a:ea typeface="ヒラギノ角ゴ ProN W3" charset="0"/>
                <a:cs typeface="ヒラギノ角ゴ ProN W3" charset="0"/>
              </a:rPr>
              <a:t>A + B ⇄ Z</a:t>
            </a:r>
            <a:r>
              <a:rPr lang="en-US"/>
              <a:t>	(1)</a:t>
            </a:r>
          </a:p>
          <a:p>
            <a:pPr>
              <a:spcBef>
                <a:spcPts val="9200"/>
              </a:spcBef>
              <a:tabLst>
                <a:tab pos="9732963" algn="r"/>
                <a:tab pos="9732963" algn="r"/>
                <a:tab pos="9732963" algn="r"/>
              </a:tabLst>
            </a:pPr>
            <a:r>
              <a:rPr lang="en-US"/>
              <a:t>	(2)</a:t>
            </a:r>
          </a:p>
          <a:p>
            <a:pPr>
              <a:spcBef>
                <a:spcPts val="1000"/>
              </a:spcBef>
              <a:tabLst>
                <a:tab pos="9732963" algn="r"/>
                <a:tab pos="9732963" algn="r"/>
                <a:tab pos="9732963" algn="r"/>
              </a:tabLst>
            </a:pPr>
            <a:endParaRPr lang="en-US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5918200"/>
            <a:ext cx="7267575" cy="284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dirty="0"/>
              <a:t>Where </a:t>
            </a:r>
            <a:r>
              <a:rPr lang="en-US" dirty="0" smtClean="0"/>
              <a:t>We</a:t>
            </a:r>
            <a:r>
              <a:rPr lang="en-US" dirty="0" smtClean="0">
                <a:latin typeface="Arial"/>
              </a:rPr>
              <a:t>’</a:t>
            </a:r>
            <a:r>
              <a:rPr lang="en-US" dirty="0" smtClean="0"/>
              <a:t>re </a:t>
            </a:r>
            <a:r>
              <a:rPr lang="en-US" dirty="0"/>
              <a:t>Going</a:t>
            </a:r>
          </a:p>
        </p:txBody>
      </p:sp>
      <p:sp>
        <p:nvSpPr>
          <p:cNvPr id="29698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Part I - Chemical Reactions</a:t>
            </a:r>
          </a:p>
          <a:p>
            <a:pPr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Part II - Chemical Reaction Kinetics</a:t>
            </a:r>
          </a:p>
          <a:p>
            <a:r>
              <a:rPr lang="en-US"/>
              <a:t>Part III - Chemical Reaction Engineering</a:t>
            </a:r>
          </a:p>
          <a:p>
            <a:pPr marL="762000" lvl="1"/>
            <a:r>
              <a:rPr lang="en-US">
                <a:solidFill>
                  <a:srgbClr val="B3B3B3"/>
                </a:solidFill>
              </a:rPr>
              <a:t>A. Ideal Reactors</a:t>
            </a:r>
          </a:p>
          <a:p>
            <a:pPr marL="762000" lvl="1"/>
            <a:r>
              <a:rPr lang="en-US">
                <a:solidFill>
                  <a:srgbClr val="B3B3B3"/>
                </a:solidFill>
              </a:rPr>
              <a:t>B. Perfectly Mixed Batch Reactors</a:t>
            </a:r>
          </a:p>
          <a:p>
            <a:pPr marL="762000" lvl="1"/>
            <a:r>
              <a:rPr lang="en-US"/>
              <a:t>C. Continuous Flow Stirred Tank Reactors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21. Reaction Engineering of CSTRs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22. Analysis of Steady State CSTRs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23. Analysis of Transient CSTRs</a:t>
            </a:r>
          </a:p>
          <a:p>
            <a:pPr marL="1206500" lvl="2"/>
            <a:r>
              <a:rPr lang="en-US"/>
              <a:t>24. Multiple Steady States in CSTRs</a:t>
            </a:r>
          </a:p>
          <a:p>
            <a:pPr marL="762000" lvl="1"/>
            <a:r>
              <a:rPr lang="en-US"/>
              <a:t>D. Plug Flow Reactors</a:t>
            </a:r>
          </a:p>
          <a:p>
            <a:pPr marL="762000" lvl="1"/>
            <a:r>
              <a:rPr lang="en-US"/>
              <a:t>E. Matching Reactors to Reactions</a:t>
            </a:r>
          </a:p>
          <a:p>
            <a:r>
              <a:rPr lang="en-US"/>
              <a:t>Part IV - Non-Ideal Reactions and Reactors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theme/theme1.xml><?xml version="1.0" encoding="utf-8"?>
<a:theme xmlns:a="http://schemas.openxmlformats.org/drawingml/2006/main" name="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Helvetica"/>
        <a:ea typeface="Heiti SC Medium"/>
        <a:cs typeface="Heiti SC Medium"/>
      </a:majorFont>
      <a:minorFont>
        <a:latin typeface="Helvetica"/>
        <a:ea typeface="Heiti SC Medium"/>
        <a:cs typeface="Heiti SC Medium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itle &amp; Bullets - Right">
  <a:themeElements>
    <a:clrScheme name="Title &amp; Bullets - Righ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itle, Bullets &amp; Photo">
  <a:themeElements>
    <a:clrScheme name="Title, Bullets &amp;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itle - Top">
  <a:themeElements>
    <a:clrScheme name="Title - To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Photo - Horizontal">
  <a:themeElements>
    <a:clrScheme name="Photo - Horizont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Photo - Vertical">
  <a:themeElements>
    <a:clrScheme name="Photo - Vertic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Bullets">
  <a:themeElements>
    <a:clrScheme name="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itle &amp; Bullets - Left">
  <a:themeElements>
    <a:clrScheme name="Title &amp; Bullets - Lef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0</Pages>
  <Words>972</Words>
  <Characters>0</Characters>
  <Application>Microsoft Macintosh PowerPoint</Application>
  <PresentationFormat>Custom</PresentationFormat>
  <Lines>0</Lines>
  <Paragraphs>100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9</vt:i4>
      </vt:variant>
    </vt:vector>
  </HeadingPairs>
  <TitlesOfParts>
    <vt:vector size="26" baseType="lpstr">
      <vt:lpstr>Helvetica</vt:lpstr>
      <vt:lpstr>Heiti SC Light</vt:lpstr>
      <vt:lpstr>Heiti SC Medium</vt:lpstr>
      <vt:lpstr>Lucida Grande</vt:lpstr>
      <vt:lpstr>Gill Sans</vt:lpstr>
      <vt:lpstr>ヒラギノ角ゴ ProN W3</vt:lpstr>
      <vt:lpstr>Title &amp; Subtitle</vt:lpstr>
      <vt:lpstr>Title &amp; Bullets</vt:lpstr>
      <vt:lpstr>Title - Top</vt:lpstr>
      <vt:lpstr>Photo - Horizontal</vt:lpstr>
      <vt:lpstr>Photo - Vertical</vt:lpstr>
      <vt:lpstr>Bullets</vt:lpstr>
      <vt:lpstr>Blank</vt:lpstr>
      <vt:lpstr>Title &amp; Bullets - Left</vt:lpstr>
      <vt:lpstr>Title &amp; Bullets - 2 Column</vt:lpstr>
      <vt:lpstr>Title &amp; Bullets - Right</vt:lpstr>
      <vt:lpstr>Title, Bullets &amp; Photo</vt:lpstr>
      <vt:lpstr>A First Course on Kinetics and Reaction Engineering</vt:lpstr>
      <vt:lpstr>Where We’re Going</vt:lpstr>
      <vt:lpstr>Transient Behavior</vt:lpstr>
      <vt:lpstr>Transient Analysis of CSTRs</vt:lpstr>
      <vt:lpstr>Questions?</vt:lpstr>
      <vt:lpstr>Activity 23.1</vt:lpstr>
      <vt:lpstr>Activity 23.1</vt:lpstr>
      <vt:lpstr>Activity 23.2</vt:lpstr>
      <vt:lpstr>Where We’re Going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First Course on Kinetics and Reaction Engineering</dc:title>
  <dc:subject/>
  <dc:creator/>
  <cp:keywords/>
  <dc:description/>
  <cp:lastModifiedBy>Carl Lund</cp:lastModifiedBy>
  <cp:revision>2</cp:revision>
  <dcterms:modified xsi:type="dcterms:W3CDTF">2014-08-13T15:35:52Z</dcterms:modified>
</cp:coreProperties>
</file>