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57" r:id="rId13"/>
    <p:sldId id="263" r:id="rId14"/>
    <p:sldId id="264" r:id="rId15"/>
    <p:sldId id="271" r:id="rId16"/>
    <p:sldId id="259" r:id="rId17"/>
    <p:sldId id="261" r:id="rId18"/>
    <p:sldId id="260" r:id="rId19"/>
    <p:sldId id="265" r:id="rId20"/>
    <p:sldId id="258" r:id="rId21"/>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976" y="-104"/>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slide" Target="slides/slide9.xml"/><Relationship Id="rId21" Type="http://schemas.openxmlformats.org/officeDocument/2006/relationships/slide" Target="slides/slide1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81754540"/>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06277948"/>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357809491"/>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6272782"/>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81767641"/>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81105628"/>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0363481"/>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824047088"/>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9064351"/>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52061134"/>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3188687"/>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8530230"/>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65274018"/>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61109831"/>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572955049"/>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00446279"/>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327024495"/>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96203196"/>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58149311"/>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014299177"/>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94984649"/>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53222883"/>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99347194"/>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56544009"/>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49854608"/>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55907603"/>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9701690"/>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844206912"/>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70241925"/>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35526900"/>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60559780"/>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13413248"/>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58717356"/>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7874559"/>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83981520"/>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91555793"/>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35424813"/>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522463587"/>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37651170"/>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619152486"/>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19001557"/>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05887991"/>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925774801"/>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41637316"/>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98013229"/>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94978444"/>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06281395"/>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91095090"/>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66538824"/>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870057383"/>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70208681"/>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150399241"/>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68195821"/>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20880664"/>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571552191"/>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13236604"/>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68185680"/>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01073750"/>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74463966"/>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10396363"/>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53597036"/>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979068216"/>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236897"/>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054432763"/>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29696303"/>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35604322"/>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18595951"/>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710901992"/>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3079707"/>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11321355"/>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60183977"/>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51508693"/>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351841"/>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008605639"/>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10544787"/>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28937218"/>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4941725"/>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5052291"/>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65877020"/>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313950068"/>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2129233"/>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68831329"/>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7679930"/>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04764845"/>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3467358"/>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42166923"/>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44067541"/>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45736819"/>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9154407"/>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58568244"/>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80653678"/>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4069945837"/>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2526275"/>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11371459"/>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94042303"/>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4247140"/>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35869888"/>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525677464"/>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16620629"/>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91999529"/>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183584112"/>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63083851"/>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58309542"/>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949359362"/>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28277042"/>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85999425"/>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48890968"/>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38567236"/>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73139065"/>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33434358"/>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21473811"/>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97407310"/>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89599628"/>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81864727"/>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749512"/>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34756"/>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64111602"/>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91686723"/>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88433227"/>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23641433"/>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17598040"/>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4098"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5122"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3.emf"/><Relationship Id="rId5" Type="http://schemas.openxmlformats.org/officeDocument/2006/relationships/image" Target="../media/image4.emf"/><Relationship Id="rId6" Type="http://schemas.openxmlformats.org/officeDocument/2006/relationships/image" Target="../media/image5.emf"/><Relationship Id="rId7" Type="http://schemas.openxmlformats.org/officeDocument/2006/relationships/image" Target="../media/image6.emf"/><Relationship Id="rId8" Type="http://schemas.openxmlformats.org/officeDocument/2006/relationships/image" Target="../media/image7.emf"/><Relationship Id="rId9" Type="http://schemas.openxmlformats.org/officeDocument/2006/relationships/image" Target="../media/image8.emf"/><Relationship Id="rId10" Type="http://schemas.openxmlformats.org/officeDocument/2006/relationships/image" Target="../media/image9.emf"/><Relationship Id="rId11" Type="http://schemas.openxmlformats.org/officeDocument/2006/relationships/image" Target="../media/image10.emf"/><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1.emf"/></Relationships>
</file>

<file path=ppt/slides/_rels/slide7.xml.rels><?xml version="1.0" encoding="UTF-8" standalone="yes"?>
<Relationships xmlns="http://schemas.openxmlformats.org/package/2006/relationships"><Relationship Id="rId11" Type="http://schemas.openxmlformats.org/officeDocument/2006/relationships/image" Target="../media/image21.emf"/><Relationship Id="rId12" Type="http://schemas.openxmlformats.org/officeDocument/2006/relationships/image" Target="../media/image22.emf"/><Relationship Id="rId1" Type="http://schemas.openxmlformats.org/officeDocument/2006/relationships/slideLayout" Target="../slideLayouts/slideLayout13.xml"/><Relationship Id="rId2" Type="http://schemas.openxmlformats.org/officeDocument/2006/relationships/image" Target="../media/image12.png"/><Relationship Id="rId3" Type="http://schemas.openxmlformats.org/officeDocument/2006/relationships/image" Target="../media/image13.emf"/><Relationship Id="rId4" Type="http://schemas.openxmlformats.org/officeDocument/2006/relationships/image" Target="../media/image14.emf"/><Relationship Id="rId5" Type="http://schemas.openxmlformats.org/officeDocument/2006/relationships/image" Target="../media/image15.emf"/><Relationship Id="rId6" Type="http://schemas.openxmlformats.org/officeDocument/2006/relationships/image" Target="../media/image16.emf"/><Relationship Id="rId7" Type="http://schemas.openxmlformats.org/officeDocument/2006/relationships/image" Target="../media/image17.emf"/><Relationship Id="rId8" Type="http://schemas.openxmlformats.org/officeDocument/2006/relationships/image" Target="../media/image18.emf"/><Relationship Id="rId9" Type="http://schemas.openxmlformats.org/officeDocument/2006/relationships/image" Target="../media/image19.emf"/><Relationship Id="rId10" Type="http://schemas.openxmlformats.org/officeDocument/2006/relationships/image" Target="../media/image20.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 Id="rId2" Type="http://schemas.openxmlformats.org/officeDocument/2006/relationships/image" Target="../media/image23.jpeg"/><Relationship Id="rId3" Type="http://schemas.openxmlformats.org/officeDocument/2006/relationships/image" Target="../media/image1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22</a:t>
            </a: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ph type="title"/>
          </p:nvPr>
        </p:nvSpPr>
        <p:spPr>
          <a:ln/>
        </p:spPr>
        <p:txBody>
          <a:bodyPr/>
          <a:lstStyle/>
          <a:p>
            <a:r>
              <a:rPr lang="en-US"/>
              <a:t>Where </a:t>
            </a:r>
            <a:r>
              <a:rPr lang="en-US" smtClean="0"/>
              <a:t>We</a:t>
            </a:r>
            <a:r>
              <a:rPr lang="en-US" smtClean="0">
                <a:latin typeface="Arial"/>
              </a:rPr>
              <a:t>’</a:t>
            </a:r>
            <a:r>
              <a:rPr lang="en-US" smtClean="0"/>
              <a:t>re </a:t>
            </a:r>
            <a:r>
              <a:rPr lang="en-US"/>
              <a:t>Going</a:t>
            </a:r>
          </a:p>
        </p:txBody>
      </p:sp>
      <p:sp>
        <p:nvSpPr>
          <p:cNvPr id="21506"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solidFill>
                  <a:srgbClr val="B3B3B3"/>
                </a:solidFill>
              </a:rPr>
              <a:t>B. Perfectly Mixed Batch Reactors</a:t>
            </a:r>
          </a:p>
          <a:p>
            <a:pPr marL="762000" lvl="1"/>
            <a:r>
              <a:rPr lang="en-US"/>
              <a:t>C. Continuous Flow Stirred Tank Reactors</a:t>
            </a:r>
          </a:p>
          <a:p>
            <a:pPr marL="1206500" lvl="2">
              <a:buClr>
                <a:srgbClr val="B3B3B3"/>
              </a:buClr>
            </a:pPr>
            <a:r>
              <a:rPr lang="en-US">
                <a:solidFill>
                  <a:srgbClr val="B3B3B3"/>
                </a:solidFill>
              </a:rPr>
              <a:t>21. Reaction Engineering of CSTRs</a:t>
            </a:r>
          </a:p>
          <a:p>
            <a:pPr marL="1206500" lvl="2">
              <a:buClr>
                <a:srgbClr val="B3B3B3"/>
              </a:buClr>
            </a:pPr>
            <a:r>
              <a:rPr lang="en-US">
                <a:solidFill>
                  <a:srgbClr val="B3B3B3"/>
                </a:solidFill>
              </a:rPr>
              <a:t>22. Analysis of Steady State CSTRs</a:t>
            </a:r>
          </a:p>
          <a:p>
            <a:pPr marL="1206500" lvl="2"/>
            <a:r>
              <a:rPr lang="en-US"/>
              <a:t>23. Analysis of Transient CSTRs</a:t>
            </a:r>
          </a:p>
          <a:p>
            <a:pPr marL="1206500" lvl="2"/>
            <a:r>
              <a:rPr lang="en-US"/>
              <a:t>24. Multiple Steady States in CSTRs</a:t>
            </a:r>
          </a:p>
          <a:p>
            <a:pPr marL="762000" lvl="1"/>
            <a:r>
              <a:rPr lang="en-US"/>
              <a:t>D. Plug Flow Reactors</a:t>
            </a:r>
          </a:p>
          <a:p>
            <a:pPr marL="762000" lvl="1"/>
            <a:r>
              <a:rPr lang="en-US"/>
              <a:t>E. Matching Reactors to Reactions</a:t>
            </a:r>
          </a:p>
          <a:p>
            <a:r>
              <a:rPr lang="en-US"/>
              <a:t>Part IV - Non-Ideal Reactions and Reactors</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solidFill>
                  <a:srgbClr val="B3B3B3"/>
                </a:solidFill>
              </a:rPr>
              <a:t>B. Perfectly Mixed Batch Reactors</a:t>
            </a:r>
          </a:p>
          <a:p>
            <a:pPr marL="762000" lvl="1"/>
            <a:r>
              <a:rPr lang="en-US"/>
              <a:t>C. Continuous Flow Stirred Tank Reactors</a:t>
            </a:r>
          </a:p>
          <a:p>
            <a:pPr marL="1206500" lvl="2">
              <a:buClr>
                <a:srgbClr val="B3B3B3"/>
              </a:buClr>
            </a:pPr>
            <a:r>
              <a:rPr lang="en-US">
                <a:solidFill>
                  <a:srgbClr val="B3B3B3"/>
                </a:solidFill>
              </a:rPr>
              <a:t>21. Reaction Engineering of CSTRs</a:t>
            </a:r>
          </a:p>
          <a:p>
            <a:pPr marL="1206500" lvl="2"/>
            <a:r>
              <a:rPr lang="en-US"/>
              <a:t>22. Analysis of Steady State CSTRs</a:t>
            </a:r>
          </a:p>
          <a:p>
            <a:pPr marL="1206500" lvl="2"/>
            <a:r>
              <a:rPr lang="en-US"/>
              <a:t>23. Analysis of Transient CSTRs</a:t>
            </a:r>
          </a:p>
          <a:p>
            <a:pPr marL="1206500" lvl="2"/>
            <a:r>
              <a:rPr lang="en-US"/>
              <a:t>24. Multiple Steady States in CSTRs</a:t>
            </a:r>
          </a:p>
          <a:p>
            <a:pPr marL="762000" lvl="1"/>
            <a:r>
              <a:rPr lang="en-US"/>
              <a:t>D. Plug Flow Reactors</a:t>
            </a:r>
          </a:p>
          <a:p>
            <a:pPr marL="762000" lvl="1"/>
            <a:r>
              <a:rPr lang="en-US"/>
              <a:t>E. Matching Reactors to Reactions</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A Generic Approach to the Analysis of a CSTR</a:t>
            </a:r>
          </a:p>
        </p:txBody>
      </p:sp>
      <p:sp>
        <p:nvSpPr>
          <p:cNvPr id="14338" name="Rectangle 2"/>
          <p:cNvSpPr>
            <a:spLocks noChangeArrowheads="1"/>
          </p:cNvSpPr>
          <p:nvPr>
            <p:ph type="body" idx="1"/>
          </p:nvPr>
        </p:nvSpPr>
        <p:spPr>
          <a:ln/>
        </p:spPr>
        <p:txBody>
          <a:bodyPr/>
          <a:lstStyle/>
          <a:p>
            <a:r>
              <a:rPr lang="en-US"/>
              <a:t>Make a schematic diagram</a:t>
            </a:r>
          </a:p>
          <a:p>
            <a:pPr marL="762000" lvl="1"/>
            <a:r>
              <a:rPr lang="en-US"/>
              <a:t>Incorporate all known specifications, putting them in a consistent set of units</a:t>
            </a:r>
          </a:p>
          <a:p>
            <a:pPr marL="762000" lvl="1"/>
            <a:r>
              <a:rPr lang="en-US">
                <a:cs typeface="Lucida Grande" charset="0"/>
              </a:rPr>
              <a:t>Introduce any shorthand notation, e. g. A + B → Y + Z</a:t>
            </a:r>
            <a:endParaRPr lang="en-US"/>
          </a:p>
          <a:p>
            <a:r>
              <a:rPr lang="en-US"/>
              <a:t>Gather necessary physico-chemical data</a:t>
            </a:r>
          </a:p>
          <a:p>
            <a:r>
              <a:rPr lang="en-US"/>
              <a:t>Perform an equilibrium analysis</a:t>
            </a:r>
          </a:p>
          <a:p>
            <a:pPr marL="762000" lvl="1"/>
            <a:r>
              <a:rPr lang="en-US"/>
              <a:t>Verify that rate expressions are accurate at equilibrium</a:t>
            </a:r>
          </a:p>
          <a:p>
            <a:r>
              <a:rPr lang="en-US"/>
              <a:t>Write the design equations</a:t>
            </a:r>
          </a:p>
          <a:p>
            <a:pPr marL="762000" lvl="1"/>
            <a:r>
              <a:rPr lang="en-US"/>
              <a:t>One mole balance for each reactant and product of any of the reactions taking place</a:t>
            </a:r>
          </a:p>
          <a:p>
            <a:pPr marL="762000" lvl="1"/>
            <a:r>
              <a:rPr lang="en-US"/>
              <a:t>An energy balance on the reaction volume</a:t>
            </a:r>
          </a:p>
          <a:p>
            <a:pPr marL="762000" lvl="1"/>
            <a:r>
              <a:rPr lang="en-US"/>
              <a:t>If needed, an energy balance on the heat transfer fluid</a:t>
            </a:r>
          </a:p>
          <a:p>
            <a:r>
              <a:rPr lang="en-US"/>
              <a:t>Convert the equations to a single type of composition variable</a:t>
            </a:r>
          </a:p>
          <a:p>
            <a:pPr marL="762000" lvl="1"/>
            <a:r>
              <a:rPr lang="en-US"/>
              <a:t>Molar flow rates, </a:t>
            </a:r>
            <a:r>
              <a:rPr lang="en-US" i="1"/>
              <a:t>ṅ</a:t>
            </a:r>
            <a:r>
              <a:rPr lang="en-US" i="1" baseline="-6000"/>
              <a:t>i</a:t>
            </a:r>
            <a:endParaRPr lang="en-US"/>
          </a:p>
          <a:p>
            <a:r>
              <a:rPr lang="en-US"/>
              <a:t>Make sure the equations are properly formulated</a:t>
            </a:r>
          </a:p>
          <a:p>
            <a:pPr marL="762000" lvl="1"/>
            <a:r>
              <a:rPr lang="en-US"/>
              <a:t>N equations in N unknowns</a:t>
            </a:r>
          </a:p>
          <a:p>
            <a:pPr marL="762000" lvl="1"/>
            <a:r>
              <a:rPr lang="en-US"/>
              <a:t>Use additional system specifications to eliminate unknowns</a:t>
            </a:r>
          </a:p>
          <a:p>
            <a:pPr marL="762000" lvl="1"/>
            <a:r>
              <a:rPr lang="en-US"/>
              <a:t>Assume a basis, if appropriate</a:t>
            </a:r>
          </a:p>
          <a:p>
            <a:r>
              <a:rPr lang="en-US"/>
              <a:t>Solve the design equations (probably numerically) and complete the assigned task or analysis</a:t>
            </a:r>
          </a:p>
        </p:txBody>
      </p:sp>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ln/>
        </p:spPr>
        <p:txBody>
          <a:bodyPr/>
          <a:lstStyle/>
          <a:p>
            <a:r>
              <a:rPr lang="en-US"/>
              <a:t>Design Equations and Other Useful Relationships</a:t>
            </a:r>
          </a:p>
        </p:txBody>
      </p:sp>
      <p:sp>
        <p:nvSpPr>
          <p:cNvPr id="15362" name="Rectangle 2"/>
          <p:cNvSpPr>
            <a:spLocks noChangeArrowheads="1"/>
          </p:cNvSpPr>
          <p:nvPr>
            <p:ph type="body" idx="1"/>
          </p:nvPr>
        </p:nvSpPr>
        <p:spPr>
          <a:ln/>
        </p:spPr>
        <p:txBody>
          <a:bodyPr/>
          <a:lstStyle/>
          <a:p>
            <a:r>
              <a:rPr lang="en-US"/>
              <a:t>Mole Balance</a:t>
            </a:r>
          </a:p>
          <a:p>
            <a:pPr marL="762000" lvl="1"/>
            <a:r>
              <a:rPr lang="en-US"/>
              <a:t> </a:t>
            </a:r>
          </a:p>
          <a:p>
            <a:pPr>
              <a:spcBef>
                <a:spcPts val="3400"/>
              </a:spcBef>
            </a:pPr>
            <a:r>
              <a:rPr lang="en-US"/>
              <a:t>Energy Balance on the Reacting Fluid</a:t>
            </a:r>
          </a:p>
          <a:p>
            <a:pPr marL="762000" lvl="1">
              <a:spcBef>
                <a:spcPts val="2300"/>
              </a:spcBef>
            </a:pPr>
            <a:r>
              <a:rPr lang="en-US"/>
              <a:t> </a:t>
            </a:r>
          </a:p>
          <a:p>
            <a:pPr>
              <a:spcBef>
                <a:spcPts val="4000"/>
              </a:spcBef>
            </a:pPr>
            <a:r>
              <a:rPr lang="en-US"/>
              <a:t>Energy Balance on a Perfectly Mixed Heat Transfer Fluid</a:t>
            </a:r>
          </a:p>
          <a:p>
            <a:pPr marL="762000" lvl="1"/>
            <a:r>
              <a:rPr lang="en-US"/>
              <a:t> </a:t>
            </a:r>
          </a:p>
          <a:p>
            <a:pPr>
              <a:spcBef>
                <a:spcPts val="900"/>
              </a:spcBef>
            </a:pPr>
            <a:r>
              <a:rPr lang="en-US"/>
              <a:t>Other Relationships</a:t>
            </a:r>
          </a:p>
          <a:p>
            <a:pPr>
              <a:spcBef>
                <a:spcPts val="14000"/>
              </a:spcBef>
            </a:pPr>
            <a:r>
              <a:rPr lang="en-US"/>
              <a:t>Sensible Heat Term</a:t>
            </a:r>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6600" y="2019300"/>
            <a:ext cx="2998788"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6600" y="3162300"/>
            <a:ext cx="5999163"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5"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2313" y="4584700"/>
            <a:ext cx="4249737"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6"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90700" y="5651500"/>
            <a:ext cx="2185988" cy="109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7"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57800" y="5575300"/>
            <a:ext cx="94297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8"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80300" y="5168900"/>
            <a:ext cx="3875088" cy="131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9"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56500" y="6769100"/>
            <a:ext cx="3725863" cy="44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7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90700" y="7620000"/>
            <a:ext cx="2235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71"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84800" y="7620000"/>
            <a:ext cx="2211388"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72"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953500" y="7620000"/>
            <a:ext cx="1714500"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title"/>
          </p:nvPr>
        </p:nvSpPr>
        <p:spPr>
          <a:ln/>
        </p:spPr>
        <p:txBody>
          <a:bodyPr/>
          <a:lstStyle/>
          <a:p>
            <a:r>
              <a:rPr lang="en-US"/>
              <a:t>Activity 22.1</a:t>
            </a:r>
          </a:p>
        </p:txBody>
      </p:sp>
      <p:sp>
        <p:nvSpPr>
          <p:cNvPr id="17410" name="Rectangle 2"/>
          <p:cNvSpPr>
            <a:spLocks noChangeArrowheads="1"/>
          </p:cNvSpPr>
          <p:nvPr>
            <p:ph type="body" idx="1"/>
          </p:nvPr>
        </p:nvSpPr>
        <p:spPr>
          <a:xfrm>
            <a:off x="1270000" y="1358900"/>
            <a:ext cx="10464800" cy="7696200"/>
          </a:xfrm>
          <a:ln/>
        </p:spPr>
        <p:txBody>
          <a:bodyPr/>
          <a:lstStyle/>
          <a:p>
            <a:pPr marL="0" indent="0">
              <a:buNone/>
              <a:tabLst>
                <a:tab pos="9732963" algn="r"/>
                <a:tab pos="9732963" algn="r"/>
                <a:tab pos="9732963" algn="r"/>
              </a:tabLst>
            </a:pPr>
            <a:r>
              <a:rPr lang="en-US" sz="2200" dirty="0"/>
              <a:t>In Example 20.2, the operation of a batch reactor was analyzed. Specifically, a coolant flow rate of 0.2 kg min</a:t>
            </a:r>
            <a:r>
              <a:rPr lang="en-US" sz="2200" baseline="32000" dirty="0"/>
              <a:t>-1</a:t>
            </a:r>
            <a:r>
              <a:rPr lang="en-US" sz="2200" dirty="0"/>
              <a:t> was selected to maximize the net rate of production of B (0.0153 </a:t>
            </a:r>
            <a:r>
              <a:rPr lang="en-US" sz="2200" dirty="0" err="1"/>
              <a:t>mol</a:t>
            </a:r>
            <a:r>
              <a:rPr lang="en-US" sz="2200" dirty="0"/>
              <a:t> min</a:t>
            </a:r>
            <a:r>
              <a:rPr lang="en-US" sz="2200" baseline="32000" dirty="0"/>
              <a:t>-1</a:t>
            </a:r>
            <a:r>
              <a:rPr lang="en-US" sz="2200" dirty="0"/>
              <a:t> including turnaround time) via reaction (1). Suppose that reactor is converted to a CSTR that operates with a space time equal to the total processing time of the two steps in the batch reactor operational protocol (63.8 min). That is, the feed to the CSTR has the same composition and temperature as the initial charge to the batch reactor (a 2 M solution of A at 23 ºC), and the 20 ºC cooling water flows into the jacket at a rate of 0.2 kg min</a:t>
            </a:r>
            <a:r>
              <a:rPr lang="en-US" sz="2200" baseline="32000" dirty="0"/>
              <a:t>-1</a:t>
            </a:r>
            <a:r>
              <a:rPr lang="en-US" sz="2200" dirty="0"/>
              <a:t>. What will the final steady state temperature and outlet molar flow rate of B equal?</a:t>
            </a:r>
          </a:p>
          <a:p>
            <a:pPr marL="0" indent="0">
              <a:buNone/>
              <a:tabLst>
                <a:tab pos="9732963" algn="r"/>
                <a:tab pos="9732963" algn="r"/>
                <a:tab pos="9732963" algn="r"/>
              </a:tabLst>
            </a:pPr>
            <a:r>
              <a:rPr lang="en-US" sz="2200" dirty="0"/>
              <a:t>The rate expression for reaction (1) is given in equation (2). The heat of reaction (1) may be taken to be constant and equal to -22,200 </a:t>
            </a:r>
            <a:r>
              <a:rPr lang="en-US" sz="2200" dirty="0" err="1"/>
              <a:t>cal</a:t>
            </a:r>
            <a:r>
              <a:rPr lang="en-US" sz="2200" dirty="0"/>
              <a:t> mol</a:t>
            </a:r>
            <a:r>
              <a:rPr lang="en-US" sz="2200" baseline="32000" dirty="0"/>
              <a:t>-1</a:t>
            </a:r>
            <a:r>
              <a:rPr lang="en-US" sz="2200" dirty="0"/>
              <a:t>. The heat capacity of the reacting solution is approximately constant and equal to 440 </a:t>
            </a:r>
            <a:r>
              <a:rPr lang="en-US" sz="2200" dirty="0" err="1"/>
              <a:t>cal</a:t>
            </a:r>
            <a:r>
              <a:rPr lang="en-US" sz="2200" dirty="0"/>
              <a:t> L</a:t>
            </a:r>
            <a:r>
              <a:rPr lang="en-US" sz="2200" baseline="32000" dirty="0"/>
              <a:t>-1</a:t>
            </a:r>
            <a:r>
              <a:rPr lang="en-US" sz="2200" dirty="0"/>
              <a:t> K</a:t>
            </a:r>
            <a:r>
              <a:rPr lang="en-US" sz="2200" baseline="32000" dirty="0"/>
              <a:t>-1</a:t>
            </a:r>
            <a:r>
              <a:rPr lang="en-US" sz="2200" dirty="0"/>
              <a:t>, and its density is constant. The reaction volume is 4 L, and the jacket volume is 0.5 L with a heat transfer area of 0.6 ft</a:t>
            </a:r>
            <a:r>
              <a:rPr lang="en-US" sz="2200" baseline="32000" dirty="0"/>
              <a:t>2</a:t>
            </a:r>
            <a:r>
              <a:rPr lang="en-US" sz="2200" dirty="0"/>
              <a:t> and a heat transfer coefficient of 1.13 x 10</a:t>
            </a:r>
            <a:r>
              <a:rPr lang="en-US" sz="2200" baseline="32000" dirty="0"/>
              <a:t>4</a:t>
            </a:r>
            <a:r>
              <a:rPr lang="en-US" sz="2200" dirty="0"/>
              <a:t> </a:t>
            </a:r>
            <a:r>
              <a:rPr lang="en-US" sz="2200" dirty="0" err="1"/>
              <a:t>cal</a:t>
            </a:r>
            <a:r>
              <a:rPr lang="en-US" sz="2200" dirty="0"/>
              <a:t> ft</a:t>
            </a:r>
            <a:r>
              <a:rPr lang="en-US" sz="2200" baseline="32000" dirty="0"/>
              <a:t>-2</a:t>
            </a:r>
            <a:r>
              <a:rPr lang="en-US" sz="2200" dirty="0"/>
              <a:t> h</a:t>
            </a:r>
            <a:r>
              <a:rPr lang="en-US" sz="2200" baseline="32000" dirty="0"/>
              <a:t>-1</a:t>
            </a:r>
            <a:r>
              <a:rPr lang="en-US" sz="2200" dirty="0"/>
              <a:t> K</a:t>
            </a:r>
            <a:r>
              <a:rPr lang="en-US" sz="2200" baseline="32000" dirty="0"/>
              <a:t>-1</a:t>
            </a:r>
            <a:r>
              <a:rPr lang="en-US" sz="2200" dirty="0"/>
              <a:t>. The cooling water may be taken to have a constant density of 1 g cm</a:t>
            </a:r>
            <a:r>
              <a:rPr lang="en-US" sz="2200" baseline="32000" dirty="0"/>
              <a:t>-3</a:t>
            </a:r>
            <a:r>
              <a:rPr lang="en-US" sz="2200" dirty="0"/>
              <a:t> and a constant heat capacity of 1 </a:t>
            </a:r>
            <a:r>
              <a:rPr lang="en-US" sz="2200" dirty="0" err="1"/>
              <a:t>cal</a:t>
            </a:r>
            <a:r>
              <a:rPr lang="en-US" sz="2200" dirty="0"/>
              <a:t> g</a:t>
            </a:r>
            <a:r>
              <a:rPr lang="en-US" sz="2200" baseline="32000" dirty="0"/>
              <a:t>-1</a:t>
            </a:r>
            <a:r>
              <a:rPr lang="en-US" sz="2200" dirty="0"/>
              <a:t> K</a:t>
            </a:r>
            <a:r>
              <a:rPr lang="en-US" sz="2200" baseline="32000" dirty="0"/>
              <a:t>-1</a:t>
            </a:r>
            <a:r>
              <a:rPr lang="en-US" sz="2200" dirty="0"/>
              <a:t>.</a:t>
            </a:r>
          </a:p>
          <a:p>
            <a:pPr marL="0" indent="0">
              <a:buNone/>
              <a:tabLst>
                <a:tab pos="9732963" algn="r"/>
                <a:tab pos="9732963" algn="r"/>
                <a:tab pos="9732963" algn="r"/>
              </a:tabLst>
            </a:pPr>
            <a:endParaRPr lang="en-US" dirty="0"/>
          </a:p>
          <a:p>
            <a:pPr marL="0" indent="0">
              <a:buNone/>
              <a:tabLst>
                <a:tab pos="9732963" algn="r"/>
                <a:tab pos="9732963" algn="r"/>
                <a:tab pos="9732963" algn="r"/>
              </a:tabLst>
            </a:pPr>
            <a:r>
              <a:rPr lang="en-US" dirty="0">
                <a:cs typeface="Lucida Grande" charset="0"/>
              </a:rPr>
              <a:t>A → B</a:t>
            </a:r>
            <a:r>
              <a:rPr lang="en-US" dirty="0"/>
              <a:t>	(1)</a:t>
            </a:r>
          </a:p>
          <a:p>
            <a:pPr marL="0" indent="0">
              <a:spcBef>
                <a:spcPts val="4100"/>
              </a:spcBef>
              <a:buNone/>
              <a:tabLst>
                <a:tab pos="9732963" algn="r"/>
                <a:tab pos="9732963" algn="r"/>
                <a:tab pos="9732963" algn="r"/>
              </a:tabLst>
            </a:pPr>
            <a:r>
              <a:rPr lang="en-US" dirty="0"/>
              <a:t>	(2)</a:t>
            </a:r>
          </a:p>
        </p:txBody>
      </p:sp>
      <p:pic>
        <p:nvPicPr>
          <p:cNvPr id="1741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713" y="7899400"/>
            <a:ext cx="6781800" cy="104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ph type="title"/>
          </p:nvPr>
        </p:nvSpPr>
        <p:spPr>
          <a:ln/>
        </p:spPr>
        <p:txBody>
          <a:bodyPr/>
          <a:lstStyle/>
          <a:p>
            <a:r>
              <a:rPr lang="en-US"/>
              <a:t>Solution</a:t>
            </a:r>
          </a:p>
        </p:txBody>
      </p:sp>
      <p:sp>
        <p:nvSpPr>
          <p:cNvPr id="18434" name="Rectangle 2"/>
          <p:cNvSpPr>
            <a:spLocks noChangeArrowheads="1"/>
          </p:cNvSpPr>
          <p:nvPr>
            <p:ph type="body" idx="1"/>
          </p:nvPr>
        </p:nvSpPr>
        <p:spPr>
          <a:xfrm>
            <a:off x="6299200" y="1549400"/>
            <a:ext cx="5969000" cy="7581900"/>
          </a:xfrm>
          <a:ln/>
        </p:spPr>
        <p:txBody>
          <a:bodyPr/>
          <a:lstStyle/>
          <a:p>
            <a:r>
              <a:rPr lang="en-US"/>
              <a:t>Mole balances</a:t>
            </a:r>
          </a:p>
          <a:p>
            <a:pPr marL="762000" lvl="1">
              <a:spcBef>
                <a:spcPts val="1300"/>
              </a:spcBef>
            </a:pPr>
            <a:r>
              <a:rPr lang="en-US"/>
              <a:t> </a:t>
            </a:r>
          </a:p>
          <a:p>
            <a:pPr marL="762000" lvl="1">
              <a:spcBef>
                <a:spcPts val="2100"/>
              </a:spcBef>
            </a:pPr>
            <a:r>
              <a:rPr lang="en-US"/>
              <a:t> </a:t>
            </a:r>
          </a:p>
          <a:p>
            <a:pPr>
              <a:spcBef>
                <a:spcPts val="1300"/>
              </a:spcBef>
            </a:pPr>
            <a:r>
              <a:rPr lang="en-US"/>
              <a:t>Energy balance on reaction volume</a:t>
            </a:r>
          </a:p>
          <a:p>
            <a:pPr marL="762000" lvl="1">
              <a:spcBef>
                <a:spcPts val="1100"/>
              </a:spcBef>
            </a:pPr>
            <a:r>
              <a:rPr lang="en-US"/>
              <a:t> </a:t>
            </a:r>
          </a:p>
          <a:p>
            <a:pPr>
              <a:spcBef>
                <a:spcPts val="5900"/>
              </a:spcBef>
            </a:pPr>
            <a:r>
              <a:rPr lang="en-US"/>
              <a:t>Energy balance on cooling water</a:t>
            </a:r>
          </a:p>
          <a:p>
            <a:pPr marL="762000" lvl="1">
              <a:spcBef>
                <a:spcPts val="1100"/>
              </a:spcBef>
            </a:pPr>
            <a:r>
              <a:rPr lang="en-US"/>
              <a:t> </a:t>
            </a:r>
          </a:p>
          <a:p>
            <a:pPr>
              <a:spcBef>
                <a:spcPts val="5700"/>
              </a:spcBef>
            </a:pPr>
            <a:r>
              <a:rPr lang="en-US"/>
              <a:t>Four equations in 4 unknowns</a:t>
            </a:r>
          </a:p>
          <a:p>
            <a:pPr marL="762000" lvl="1"/>
            <a:r>
              <a:rPr lang="en-US"/>
              <a:t>To solve numerically, must evaluate functions, </a:t>
            </a:r>
            <a:r>
              <a:rPr lang="en-US" i="1"/>
              <a:t>f</a:t>
            </a:r>
            <a:r>
              <a:rPr lang="en-US" i="1" baseline="-6000"/>
              <a:t>i</a:t>
            </a:r>
            <a:r>
              <a:rPr lang="en-US"/>
              <a:t>, given </a:t>
            </a:r>
            <a:r>
              <a:rPr lang="en-US" i="1"/>
              <a:t>ṅ</a:t>
            </a:r>
            <a:r>
              <a:rPr lang="en-US" i="1" baseline="-6000"/>
              <a:t>A</a:t>
            </a:r>
            <a:r>
              <a:rPr lang="en-US"/>
              <a:t>, </a:t>
            </a:r>
            <a:r>
              <a:rPr lang="en-US" i="1"/>
              <a:t>ṅ</a:t>
            </a:r>
            <a:r>
              <a:rPr lang="en-US" i="1" baseline="-6000"/>
              <a:t>B</a:t>
            </a:r>
            <a:r>
              <a:rPr lang="en-US"/>
              <a:t>, </a:t>
            </a:r>
            <a:r>
              <a:rPr lang="en-US" i="1"/>
              <a:t>T</a:t>
            </a:r>
            <a:r>
              <a:rPr lang="en-US"/>
              <a:t>, </a:t>
            </a:r>
            <a:r>
              <a:rPr lang="en-US" i="1"/>
              <a:t>T</a:t>
            </a:r>
            <a:r>
              <a:rPr lang="en-US" i="1" baseline="-6000"/>
              <a:t>e</a:t>
            </a:r>
            <a:endParaRPr lang="en-US"/>
          </a:p>
          <a:p>
            <a:pPr marL="1206500" lvl="2"/>
            <a:r>
              <a:rPr lang="en-US"/>
              <a:t>Constants:</a:t>
            </a:r>
          </a:p>
          <a:p>
            <a:pPr marL="1206500" lvl="2">
              <a:spcBef>
                <a:spcPts val="4500"/>
              </a:spcBef>
            </a:pPr>
            <a:r>
              <a:rPr lang="en-US"/>
              <a:t>Other variable quantities:</a:t>
            </a:r>
          </a:p>
          <a:p>
            <a:pPr marL="1651000" lvl="3">
              <a:spcBef>
                <a:spcPts val="2200"/>
              </a:spcBef>
            </a:pPr>
            <a:r>
              <a:rPr lang="en-US"/>
              <a:t> </a:t>
            </a:r>
          </a:p>
        </p:txBody>
      </p:sp>
      <p:pic>
        <p:nvPicPr>
          <p:cNvPr id="1843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4800" y="3286125"/>
            <a:ext cx="3365500" cy="249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
        <p:nvSpPr>
          <p:cNvPr id="18436" name="Rectangle 4"/>
          <p:cNvSpPr>
            <a:spLocks/>
          </p:cNvSpPr>
          <p:nvPr/>
        </p:nvSpPr>
        <p:spPr bwMode="auto">
          <a:xfrm>
            <a:off x="1711325" y="2844800"/>
            <a:ext cx="3090863"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r>
              <a:rPr lang="en-US" sz="1800">
                <a:solidFill>
                  <a:schemeClr val="tx1"/>
                </a:solidFill>
                <a:ea typeface="ＭＳ Ｐゴシック" charset="0"/>
                <a:cs typeface="Lucida Grande" charset="0"/>
              </a:rPr>
              <a:t>A → B; </a:t>
            </a:r>
            <a:r>
              <a:rPr lang="en-US" sz="1800" i="1">
                <a:solidFill>
                  <a:schemeClr val="tx1"/>
                </a:solidFill>
                <a:ea typeface="ＭＳ Ｐゴシック" charset="0"/>
                <a:cs typeface="Helvetica" charset="0"/>
              </a:rPr>
              <a:t>r</a:t>
            </a:r>
            <a:r>
              <a:rPr lang="en-US" sz="1800" baseline="-6000">
                <a:solidFill>
                  <a:schemeClr val="tx1"/>
                </a:solidFill>
                <a:ea typeface="ＭＳ Ｐゴシック" charset="0"/>
                <a:cs typeface="Helvetica" charset="0"/>
              </a:rPr>
              <a:t>1</a:t>
            </a:r>
            <a:r>
              <a:rPr lang="en-US" sz="1800">
                <a:solidFill>
                  <a:schemeClr val="tx1"/>
                </a:solidFill>
                <a:ea typeface="ＭＳ Ｐゴシック" charset="0"/>
                <a:cs typeface="Helvetica" charset="0"/>
              </a:rPr>
              <a:t> = </a:t>
            </a:r>
            <a:r>
              <a:rPr lang="en-US" sz="1800" i="1">
                <a:solidFill>
                  <a:schemeClr val="tx1"/>
                </a:solidFill>
                <a:ea typeface="ＭＳ Ｐゴシック" charset="0"/>
                <a:cs typeface="Helvetica" charset="0"/>
              </a:rPr>
              <a:t>k</a:t>
            </a:r>
            <a:r>
              <a:rPr lang="en-US" sz="1800" baseline="-6000">
                <a:solidFill>
                  <a:schemeClr val="tx1"/>
                </a:solidFill>
                <a:ea typeface="ＭＳ Ｐゴシック" charset="0"/>
                <a:cs typeface="Helvetica" charset="0"/>
              </a:rPr>
              <a:t>0</a:t>
            </a:r>
            <a:r>
              <a:rPr lang="en-US" sz="1800">
                <a:solidFill>
                  <a:schemeClr val="tx1"/>
                </a:solidFill>
                <a:ea typeface="ＭＳ Ｐゴシック" charset="0"/>
                <a:cs typeface="Apple Symbols" charset="0"/>
              </a:rPr>
              <a:t>⋅exp(-</a:t>
            </a:r>
            <a:r>
              <a:rPr lang="en-US" sz="1800" i="1">
                <a:solidFill>
                  <a:schemeClr val="tx1"/>
                </a:solidFill>
                <a:ea typeface="ＭＳ Ｐゴシック" charset="0"/>
                <a:cs typeface="Helvetica" charset="0"/>
              </a:rPr>
              <a:t>E</a:t>
            </a:r>
            <a:r>
              <a:rPr lang="en-US" sz="1800">
                <a:solidFill>
                  <a:schemeClr val="tx1"/>
                </a:solidFill>
                <a:ea typeface="ＭＳ Ｐゴシック" charset="0"/>
                <a:cs typeface="Helvetica" charset="0"/>
              </a:rPr>
              <a:t>/</a:t>
            </a:r>
            <a:r>
              <a:rPr lang="en-US" sz="1800" i="1">
                <a:solidFill>
                  <a:schemeClr val="tx1"/>
                </a:solidFill>
                <a:ea typeface="ＭＳ Ｐゴシック" charset="0"/>
                <a:cs typeface="Helvetica" charset="0"/>
              </a:rPr>
              <a:t>RT</a:t>
            </a:r>
            <a:r>
              <a:rPr lang="en-US" sz="1800">
                <a:solidFill>
                  <a:schemeClr val="tx1"/>
                </a:solidFill>
                <a:ea typeface="ＭＳ Ｐゴシック" charset="0"/>
                <a:cs typeface="Apple Symbols" charset="0"/>
              </a:rPr>
              <a:t>)⋅</a:t>
            </a:r>
            <a:r>
              <a:rPr lang="en-US" sz="1800" i="1">
                <a:solidFill>
                  <a:schemeClr val="tx1"/>
                </a:solidFill>
                <a:ea typeface="ＭＳ Ｐゴシック" charset="0"/>
                <a:cs typeface="Helvetica" charset="0"/>
              </a:rPr>
              <a:t>C</a:t>
            </a:r>
            <a:r>
              <a:rPr lang="en-US" sz="1800" i="1" baseline="-6000">
                <a:solidFill>
                  <a:schemeClr val="tx1"/>
                </a:solidFill>
                <a:ea typeface="ＭＳ Ｐゴシック" charset="0"/>
                <a:cs typeface="Helvetica" charset="0"/>
              </a:rPr>
              <a:t>A</a:t>
            </a:r>
          </a:p>
        </p:txBody>
      </p:sp>
      <p:sp>
        <p:nvSpPr>
          <p:cNvPr id="18437" name="Rectangle 5"/>
          <p:cNvSpPr>
            <a:spLocks/>
          </p:cNvSpPr>
          <p:nvPr/>
        </p:nvSpPr>
        <p:spPr bwMode="auto">
          <a:xfrm>
            <a:off x="1800225" y="5575300"/>
            <a:ext cx="2925763" cy="177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r>
              <a:rPr lang="en-US" sz="1800" i="1">
                <a:solidFill>
                  <a:schemeClr val="tx1"/>
                </a:solidFill>
                <a:ea typeface="ＭＳ Ｐゴシック" charset="0"/>
                <a:cs typeface="Helvetica" charset="0"/>
              </a:rPr>
              <a:t>V</a:t>
            </a:r>
            <a:r>
              <a:rPr lang="en-US" sz="1800">
                <a:solidFill>
                  <a:schemeClr val="tx1"/>
                </a:solidFill>
                <a:ea typeface="ＭＳ Ｐゴシック" charset="0"/>
                <a:cs typeface="Helvetica" charset="0"/>
              </a:rPr>
              <a:t> = 4 L</a:t>
            </a:r>
          </a:p>
          <a:p>
            <a:r>
              <a:rPr lang="en-US" sz="1800" i="1">
                <a:solidFill>
                  <a:schemeClr val="tx1"/>
                </a:solidFill>
                <a:ea typeface="ＭＳ Ｐゴシック" charset="0"/>
                <a:cs typeface="Helvetica" charset="0"/>
              </a:rPr>
              <a:t>V</a:t>
            </a:r>
            <a:r>
              <a:rPr lang="en-US" sz="1800" i="1" baseline="-6000">
                <a:solidFill>
                  <a:schemeClr val="tx1"/>
                </a:solidFill>
                <a:ea typeface="ＭＳ Ｐゴシック" charset="0"/>
                <a:cs typeface="Helvetica" charset="0"/>
              </a:rPr>
              <a:t>jacket</a:t>
            </a:r>
            <a:r>
              <a:rPr lang="en-US" sz="1800">
                <a:solidFill>
                  <a:schemeClr val="tx1"/>
                </a:solidFill>
                <a:ea typeface="ＭＳ Ｐゴシック" charset="0"/>
                <a:cs typeface="Helvetica" charset="0"/>
              </a:rPr>
              <a:t> = 0.5 L</a:t>
            </a:r>
          </a:p>
          <a:p>
            <a:r>
              <a:rPr lang="en-US" sz="1800" i="1">
                <a:solidFill>
                  <a:schemeClr val="tx1"/>
                </a:solidFill>
                <a:ea typeface="ＭＳ Ｐゴシック" charset="0"/>
                <a:cs typeface="Helvetica" charset="0"/>
              </a:rPr>
              <a:t>A</a:t>
            </a:r>
            <a:r>
              <a:rPr lang="en-US" sz="1800">
                <a:solidFill>
                  <a:schemeClr val="tx1"/>
                </a:solidFill>
                <a:ea typeface="ＭＳ Ｐゴシック" charset="0"/>
                <a:cs typeface="Helvetica" charset="0"/>
              </a:rPr>
              <a:t> = 0.6 ft</a:t>
            </a:r>
            <a:r>
              <a:rPr lang="en-US" sz="1800" baseline="32000">
                <a:solidFill>
                  <a:schemeClr val="tx1"/>
                </a:solidFill>
                <a:ea typeface="ＭＳ Ｐゴシック" charset="0"/>
                <a:cs typeface="Helvetica" charset="0"/>
              </a:rPr>
              <a:t>2</a:t>
            </a:r>
            <a:endParaRPr lang="en-US" sz="1800">
              <a:solidFill>
                <a:schemeClr val="tx1"/>
              </a:solidFill>
              <a:ea typeface="ＭＳ Ｐゴシック" charset="0"/>
              <a:cs typeface="Helvetica" charset="0"/>
            </a:endParaRPr>
          </a:p>
          <a:p>
            <a:r>
              <a:rPr lang="en-US" sz="1800" i="1">
                <a:solidFill>
                  <a:schemeClr val="tx1"/>
                </a:solidFill>
                <a:ea typeface="ＭＳ Ｐゴシック" charset="0"/>
                <a:cs typeface="Helvetica" charset="0"/>
              </a:rPr>
              <a:t>U</a:t>
            </a:r>
            <a:r>
              <a:rPr lang="en-US" sz="1800">
                <a:solidFill>
                  <a:schemeClr val="tx1"/>
                </a:solidFill>
                <a:ea typeface="ＭＳ Ｐゴシック" charset="0"/>
                <a:cs typeface="Helvetica" charset="0"/>
              </a:rPr>
              <a:t> = 1.13 x 10</a:t>
            </a:r>
            <a:r>
              <a:rPr lang="en-US" sz="1800" baseline="32000">
                <a:solidFill>
                  <a:schemeClr val="tx1"/>
                </a:solidFill>
                <a:ea typeface="ＭＳ Ｐゴシック" charset="0"/>
                <a:cs typeface="Helvetica" charset="0"/>
              </a:rPr>
              <a:t>4</a:t>
            </a:r>
            <a:r>
              <a:rPr lang="en-US" sz="1800">
                <a:solidFill>
                  <a:schemeClr val="tx1"/>
                </a:solidFill>
                <a:ea typeface="ＭＳ Ｐゴシック" charset="0"/>
                <a:cs typeface="Helvetica" charset="0"/>
              </a:rPr>
              <a:t> cal ft</a:t>
            </a:r>
            <a:r>
              <a:rPr lang="en-US" sz="1800" baseline="32000">
                <a:solidFill>
                  <a:schemeClr val="tx1"/>
                </a:solidFill>
                <a:ea typeface="ＭＳ Ｐゴシック" charset="0"/>
                <a:cs typeface="Helvetica" charset="0"/>
              </a:rPr>
              <a:t>-2</a:t>
            </a:r>
            <a:r>
              <a:rPr lang="en-US" sz="1800">
                <a:solidFill>
                  <a:schemeClr val="tx1"/>
                </a:solidFill>
                <a:ea typeface="ＭＳ Ｐゴシック" charset="0"/>
                <a:cs typeface="Helvetica" charset="0"/>
              </a:rPr>
              <a:t> h</a:t>
            </a:r>
            <a:r>
              <a:rPr lang="en-US" sz="1800" baseline="32000">
                <a:solidFill>
                  <a:schemeClr val="tx1"/>
                </a:solidFill>
                <a:ea typeface="ＭＳ Ｐゴシック" charset="0"/>
                <a:cs typeface="Helvetica" charset="0"/>
              </a:rPr>
              <a:t>-1</a:t>
            </a:r>
            <a:r>
              <a:rPr lang="en-US" sz="1800">
                <a:solidFill>
                  <a:schemeClr val="tx1"/>
                </a:solidFill>
                <a:ea typeface="ＭＳ Ｐゴシック" charset="0"/>
                <a:cs typeface="Helvetica" charset="0"/>
              </a:rPr>
              <a:t> K</a:t>
            </a:r>
            <a:r>
              <a:rPr lang="en-US" sz="1800" baseline="32000">
                <a:solidFill>
                  <a:schemeClr val="tx1"/>
                </a:solidFill>
                <a:ea typeface="ＭＳ Ｐゴシック" charset="0"/>
                <a:cs typeface="Helvetica" charset="0"/>
              </a:rPr>
              <a:t>-1</a:t>
            </a:r>
            <a:endParaRPr lang="en-US" sz="1800">
              <a:solidFill>
                <a:schemeClr val="tx1"/>
              </a:solidFill>
              <a:ea typeface="ＭＳ Ｐゴシック" charset="0"/>
              <a:cs typeface="Helvetica" charset="0"/>
            </a:endParaRPr>
          </a:p>
          <a:p>
            <a:r>
              <a:rPr lang="en-US" sz="1800" i="1">
                <a:solidFill>
                  <a:schemeClr val="tx1"/>
                </a:solidFill>
                <a:ea typeface="ＭＳ Ｐゴシック" charset="0"/>
                <a:cs typeface="Helvetica" charset="0"/>
              </a:rPr>
              <a:t>ṁ</a:t>
            </a:r>
            <a:r>
              <a:rPr lang="en-US" sz="1800" i="1" baseline="-6000">
                <a:solidFill>
                  <a:schemeClr val="tx1"/>
                </a:solidFill>
                <a:ea typeface="ＭＳ Ｐゴシック" charset="0"/>
                <a:cs typeface="Helvetica" charset="0"/>
              </a:rPr>
              <a:t>water</a:t>
            </a:r>
            <a:r>
              <a:rPr lang="en-US" sz="1800">
                <a:solidFill>
                  <a:schemeClr val="tx1"/>
                </a:solidFill>
                <a:ea typeface="ＭＳ Ｐゴシック" charset="0"/>
                <a:cs typeface="Helvetica" charset="0"/>
              </a:rPr>
              <a:t> = 0.2 kg min</a:t>
            </a:r>
            <a:r>
              <a:rPr lang="en-US" sz="1800" baseline="32000">
                <a:solidFill>
                  <a:schemeClr val="tx1"/>
                </a:solidFill>
                <a:ea typeface="ＭＳ Ｐゴシック" charset="0"/>
                <a:cs typeface="Helvetica" charset="0"/>
              </a:rPr>
              <a:t>-1</a:t>
            </a:r>
            <a:endParaRPr lang="en-US" sz="1800">
              <a:solidFill>
                <a:schemeClr val="tx1"/>
              </a:solidFill>
              <a:ea typeface="ＭＳ Ｐゴシック" charset="0"/>
              <a:cs typeface="Helvetica" charset="0"/>
            </a:endParaRPr>
          </a:p>
          <a:p>
            <a:r>
              <a:rPr lang="en-US" sz="1800" i="1">
                <a:solidFill>
                  <a:schemeClr val="tx1"/>
                </a:solidFill>
                <a:ea typeface="ＭＳ Ｐゴシック" charset="0"/>
                <a:cs typeface="Helvetica" charset="0"/>
              </a:rPr>
              <a:t>T</a:t>
            </a:r>
            <a:r>
              <a:rPr lang="en-US" sz="1800" i="1" baseline="-6000">
                <a:solidFill>
                  <a:schemeClr val="tx1"/>
                </a:solidFill>
                <a:ea typeface="ＭＳ Ｐゴシック" charset="0"/>
                <a:cs typeface="Helvetica" charset="0"/>
              </a:rPr>
              <a:t>e</a:t>
            </a:r>
            <a:r>
              <a:rPr lang="en-US" sz="1800" baseline="32000">
                <a:solidFill>
                  <a:schemeClr val="tx1"/>
                </a:solidFill>
                <a:ea typeface="ＭＳ Ｐゴシック" charset="0"/>
                <a:cs typeface="Helvetica" charset="0"/>
              </a:rPr>
              <a:t>0</a:t>
            </a:r>
            <a:r>
              <a:rPr lang="en-US" sz="1800">
                <a:solidFill>
                  <a:schemeClr val="tx1"/>
                </a:solidFill>
                <a:ea typeface="ＭＳ Ｐゴシック" charset="0"/>
                <a:cs typeface="Helvetica" charset="0"/>
              </a:rPr>
              <a:t> = 20 ºC; </a:t>
            </a:r>
            <a:r>
              <a:rPr lang="en-US" sz="1800" i="1">
                <a:solidFill>
                  <a:schemeClr val="tx1"/>
                </a:solidFill>
                <a:ea typeface="ＭＳ Ｐゴシック" charset="0"/>
                <a:cs typeface="Helvetica" charset="0"/>
              </a:rPr>
              <a:t>T</a:t>
            </a:r>
            <a:r>
              <a:rPr lang="en-US" sz="1800" i="1" baseline="-6000">
                <a:solidFill>
                  <a:schemeClr val="tx1"/>
                </a:solidFill>
                <a:ea typeface="ＭＳ Ｐゴシック" charset="0"/>
                <a:cs typeface="Helvetica" charset="0"/>
              </a:rPr>
              <a:t>e</a:t>
            </a:r>
            <a:r>
              <a:rPr lang="en-US" sz="1800">
                <a:solidFill>
                  <a:schemeClr val="tx1"/>
                </a:solidFill>
                <a:ea typeface="ＭＳ Ｐゴシック" charset="0"/>
                <a:cs typeface="Helvetica" charset="0"/>
              </a:rPr>
              <a:t> =</a:t>
            </a:r>
          </a:p>
        </p:txBody>
      </p:sp>
      <p:sp>
        <p:nvSpPr>
          <p:cNvPr id="18438" name="Rectangle 6"/>
          <p:cNvSpPr>
            <a:spLocks/>
          </p:cNvSpPr>
          <p:nvPr/>
        </p:nvSpPr>
        <p:spPr bwMode="auto">
          <a:xfrm>
            <a:off x="293688" y="4006850"/>
            <a:ext cx="1395412"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r>
              <a:rPr lang="en-US" sz="1800">
                <a:solidFill>
                  <a:schemeClr val="tx1"/>
                </a:solidFill>
                <a:ea typeface="ＭＳ Ｐゴシック" charset="0"/>
                <a:cs typeface="Helvetica" charset="0"/>
              </a:rPr>
              <a:t>   = </a:t>
            </a:r>
            <a:r>
              <a:rPr lang="en-US" sz="1800" i="1">
                <a:solidFill>
                  <a:schemeClr val="tx1"/>
                </a:solidFill>
                <a:ea typeface="ＭＳ Ｐゴシック" charset="0"/>
                <a:cs typeface="Helvetica" charset="0"/>
              </a:rPr>
              <a:t>V</a:t>
            </a:r>
            <a:r>
              <a:rPr lang="en-US" sz="1800">
                <a:solidFill>
                  <a:schemeClr val="tx1"/>
                </a:solidFill>
                <a:ea typeface="ＭＳ Ｐゴシック" charset="0"/>
                <a:cs typeface="Helvetica" charset="0"/>
              </a:rPr>
              <a:t>/</a:t>
            </a:r>
            <a:r>
              <a:rPr lang="en-US" sz="1800" i="1">
                <a:solidFill>
                  <a:schemeClr val="tx1"/>
                </a:solidFill>
                <a:ea typeface="ＭＳ Ｐゴシック" charset="0"/>
                <a:cs typeface="Helvetica" charset="0"/>
              </a:rPr>
              <a:t>τ</a:t>
            </a:r>
          </a:p>
          <a:p>
            <a:r>
              <a:rPr lang="en-US" sz="1800" i="1">
                <a:solidFill>
                  <a:schemeClr val="tx1"/>
                </a:solidFill>
                <a:ea typeface="ＭＳ Ｐゴシック" charset="0"/>
                <a:cs typeface="Helvetica" charset="0"/>
              </a:rPr>
              <a:t>T</a:t>
            </a:r>
            <a:r>
              <a:rPr lang="en-US" sz="1800" baseline="32000">
                <a:solidFill>
                  <a:schemeClr val="tx1"/>
                </a:solidFill>
                <a:ea typeface="ＭＳ Ｐゴシック" charset="0"/>
                <a:cs typeface="Helvetica" charset="0"/>
              </a:rPr>
              <a:t>0</a:t>
            </a:r>
            <a:r>
              <a:rPr lang="en-US" sz="1800">
                <a:solidFill>
                  <a:schemeClr val="tx1"/>
                </a:solidFill>
                <a:ea typeface="ＭＳ Ｐゴシック" charset="0"/>
                <a:cs typeface="Helvetica" charset="0"/>
              </a:rPr>
              <a:t> = 23 ºC</a:t>
            </a:r>
          </a:p>
          <a:p>
            <a:r>
              <a:rPr lang="en-US" sz="1800" i="1">
                <a:solidFill>
                  <a:schemeClr val="tx1"/>
                </a:solidFill>
                <a:ea typeface="ＭＳ Ｐゴシック" charset="0"/>
                <a:cs typeface="Helvetica" charset="0"/>
              </a:rPr>
              <a:t>ṅ</a:t>
            </a:r>
            <a:r>
              <a:rPr lang="en-US" sz="1800" i="1" baseline="-6000">
                <a:solidFill>
                  <a:schemeClr val="tx1"/>
                </a:solidFill>
                <a:ea typeface="ＭＳ Ｐゴシック" charset="0"/>
                <a:cs typeface="Helvetica" charset="0"/>
              </a:rPr>
              <a:t>A</a:t>
            </a:r>
            <a:r>
              <a:rPr lang="en-US" sz="1800" baseline="32000">
                <a:solidFill>
                  <a:schemeClr val="tx1"/>
                </a:solidFill>
                <a:ea typeface="ＭＳ Ｐゴシック" charset="0"/>
                <a:cs typeface="Helvetica" charset="0"/>
              </a:rPr>
              <a:t>0</a:t>
            </a:r>
            <a:r>
              <a:rPr lang="en-US" sz="1800">
                <a:solidFill>
                  <a:schemeClr val="tx1"/>
                </a:solidFill>
                <a:ea typeface="ＭＳ Ｐゴシック" charset="0"/>
                <a:cs typeface="Helvetica" charset="0"/>
              </a:rPr>
              <a:t> = </a:t>
            </a:r>
            <a:r>
              <a:rPr lang="en-US" sz="1800" i="1">
                <a:solidFill>
                  <a:schemeClr val="tx1"/>
                </a:solidFill>
                <a:ea typeface="ＭＳ Ｐゴシック" charset="0"/>
                <a:cs typeface="Helvetica" charset="0"/>
              </a:rPr>
              <a:t>C</a:t>
            </a:r>
            <a:r>
              <a:rPr lang="en-US" sz="1800" i="1" baseline="-6000">
                <a:solidFill>
                  <a:schemeClr val="tx1"/>
                </a:solidFill>
                <a:ea typeface="ＭＳ Ｐゴシック" charset="0"/>
                <a:cs typeface="Helvetica" charset="0"/>
              </a:rPr>
              <a:t>A</a:t>
            </a:r>
            <a:r>
              <a:rPr lang="en-US" sz="1800" baseline="32000">
                <a:solidFill>
                  <a:schemeClr val="tx1"/>
                </a:solidFill>
                <a:ea typeface="ＭＳ Ｐゴシック" charset="0"/>
                <a:cs typeface="Helvetica" charset="0"/>
              </a:rPr>
              <a:t>0</a:t>
            </a:r>
            <a:r>
              <a:rPr lang="en-US" sz="1800">
                <a:solidFill>
                  <a:schemeClr val="tx1"/>
                </a:solidFill>
                <a:ea typeface="ＭＳ Ｐゴシック" charset="0"/>
                <a:cs typeface="Apple Symbols" charset="0"/>
              </a:rPr>
              <a:t>⋅    </a:t>
            </a:r>
          </a:p>
          <a:p>
            <a:r>
              <a:rPr lang="en-US" sz="1800" i="1">
                <a:solidFill>
                  <a:schemeClr val="tx1"/>
                </a:solidFill>
                <a:ea typeface="ＭＳ Ｐゴシック" charset="0"/>
                <a:cs typeface="Helvetica" charset="0"/>
              </a:rPr>
              <a:t>ṅ</a:t>
            </a:r>
            <a:r>
              <a:rPr lang="en-US" sz="1800" i="1" baseline="-6000">
                <a:solidFill>
                  <a:schemeClr val="tx1"/>
                </a:solidFill>
                <a:ea typeface="ＭＳ Ｐゴシック" charset="0"/>
                <a:cs typeface="Helvetica" charset="0"/>
              </a:rPr>
              <a:t>B</a:t>
            </a:r>
            <a:r>
              <a:rPr lang="en-US" sz="1800" baseline="32000">
                <a:solidFill>
                  <a:schemeClr val="tx1"/>
                </a:solidFill>
                <a:ea typeface="ＭＳ Ｐゴシック" charset="0"/>
                <a:cs typeface="Helvetica" charset="0"/>
              </a:rPr>
              <a:t>0</a:t>
            </a:r>
            <a:r>
              <a:rPr lang="en-US" sz="1800">
                <a:solidFill>
                  <a:schemeClr val="tx1"/>
                </a:solidFill>
                <a:ea typeface="ＭＳ Ｐゴシック" charset="0"/>
                <a:cs typeface="Helvetica" charset="0"/>
              </a:rPr>
              <a:t> = 0</a:t>
            </a:r>
          </a:p>
        </p:txBody>
      </p:sp>
      <p:pic>
        <p:nvPicPr>
          <p:cNvPr id="18439"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000" y="4013200"/>
            <a:ext cx="342900"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4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99000" y="3505200"/>
            <a:ext cx="257175" cy="32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
        <p:nvSpPr>
          <p:cNvPr id="18441" name="Rectangle 9"/>
          <p:cNvSpPr>
            <a:spLocks/>
          </p:cNvSpPr>
          <p:nvPr/>
        </p:nvSpPr>
        <p:spPr bwMode="auto">
          <a:xfrm>
            <a:off x="4567238" y="3498850"/>
            <a:ext cx="79375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r>
              <a:rPr lang="en-US" sz="1800">
                <a:solidFill>
                  <a:schemeClr val="tx1"/>
                </a:solidFill>
                <a:ea typeface="ＭＳ Ｐゴシック" charset="0"/>
                <a:cs typeface="Helvetica" charset="0"/>
              </a:rPr>
              <a:t> = </a:t>
            </a:r>
            <a:endParaRPr lang="en-US" sz="1800" i="1">
              <a:solidFill>
                <a:schemeClr val="tx1"/>
              </a:solidFill>
              <a:ea typeface="ＭＳ Ｐゴシック" charset="0"/>
              <a:cs typeface="Helvetica" charset="0"/>
            </a:endParaRPr>
          </a:p>
          <a:p>
            <a:r>
              <a:rPr lang="en-US" sz="1800" i="1">
                <a:solidFill>
                  <a:schemeClr val="tx1"/>
                </a:solidFill>
                <a:ea typeface="ＭＳ Ｐゴシック" charset="0"/>
                <a:cs typeface="Helvetica" charset="0"/>
              </a:rPr>
              <a:t>T</a:t>
            </a:r>
            <a:r>
              <a:rPr lang="en-US" sz="1800">
                <a:solidFill>
                  <a:schemeClr val="tx1"/>
                </a:solidFill>
                <a:ea typeface="ＭＳ Ｐゴシック" charset="0"/>
                <a:cs typeface="Helvetica" charset="0"/>
              </a:rPr>
              <a:t> =</a:t>
            </a:r>
          </a:p>
          <a:p>
            <a:r>
              <a:rPr lang="en-US" sz="1800" i="1">
                <a:solidFill>
                  <a:schemeClr val="tx1"/>
                </a:solidFill>
                <a:ea typeface="ＭＳ Ｐゴシック" charset="0"/>
                <a:cs typeface="Helvetica" charset="0"/>
              </a:rPr>
              <a:t>ṅ</a:t>
            </a:r>
            <a:r>
              <a:rPr lang="en-US" sz="1800" i="1" baseline="-6000">
                <a:solidFill>
                  <a:schemeClr val="tx1"/>
                </a:solidFill>
                <a:ea typeface="ＭＳ Ｐゴシック" charset="0"/>
                <a:cs typeface="Helvetica" charset="0"/>
              </a:rPr>
              <a:t>A</a:t>
            </a:r>
            <a:r>
              <a:rPr lang="en-US" sz="1800">
                <a:solidFill>
                  <a:schemeClr val="tx1"/>
                </a:solidFill>
                <a:ea typeface="ＭＳ Ｐゴシック" charset="0"/>
                <a:cs typeface="Helvetica" charset="0"/>
              </a:rPr>
              <a:t> =    </a:t>
            </a:r>
          </a:p>
          <a:p>
            <a:r>
              <a:rPr lang="en-US" sz="1800" i="1">
                <a:solidFill>
                  <a:schemeClr val="tx1"/>
                </a:solidFill>
                <a:ea typeface="ＭＳ Ｐゴシック" charset="0"/>
                <a:cs typeface="Helvetica" charset="0"/>
              </a:rPr>
              <a:t>ṅ</a:t>
            </a:r>
            <a:r>
              <a:rPr lang="en-US" sz="1800" i="1" baseline="-6000">
                <a:solidFill>
                  <a:schemeClr val="tx1"/>
                </a:solidFill>
                <a:ea typeface="ＭＳ Ｐゴシック" charset="0"/>
                <a:cs typeface="Helvetica" charset="0"/>
              </a:rPr>
              <a:t>B</a:t>
            </a:r>
            <a:r>
              <a:rPr lang="en-US" sz="1800">
                <a:solidFill>
                  <a:schemeClr val="tx1"/>
                </a:solidFill>
                <a:ea typeface="ＭＳ Ｐゴシック" charset="0"/>
                <a:cs typeface="Helvetica" charset="0"/>
              </a:rPr>
              <a:t> =</a:t>
            </a:r>
          </a:p>
        </p:txBody>
      </p:sp>
      <p:pic>
        <p:nvPicPr>
          <p:cNvPr id="18442"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3200" y="4559300"/>
            <a:ext cx="342900"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43"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18100" y="3505200"/>
            <a:ext cx="342900"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44"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85000" y="2019300"/>
            <a:ext cx="4016375"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45"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85000" y="2565400"/>
            <a:ext cx="4065588"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46"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85000" y="3505200"/>
            <a:ext cx="5241925" cy="111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47"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85000" y="5041900"/>
            <a:ext cx="4248150" cy="111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48" name="Picture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661400" y="7124700"/>
            <a:ext cx="3303588"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49" name="Picture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505700" y="7581900"/>
            <a:ext cx="1962150"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50" name="Picture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121900" y="8001000"/>
            <a:ext cx="669925"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51" name="Picture 1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937500" y="8343900"/>
            <a:ext cx="3725863" cy="919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ph type="title"/>
          </p:nvPr>
        </p:nvSpPr>
        <p:spPr>
          <a:ln/>
        </p:spPr>
        <p:txBody>
          <a:bodyPr/>
          <a:lstStyle/>
          <a:p>
            <a:r>
              <a:rPr lang="en-US"/>
              <a:t>Activity 22.2</a:t>
            </a:r>
          </a:p>
        </p:txBody>
      </p:sp>
      <p:sp>
        <p:nvSpPr>
          <p:cNvPr id="19458" name="Rectangle 2"/>
          <p:cNvSpPr>
            <a:spLocks noChangeArrowheads="1"/>
          </p:cNvSpPr>
          <p:nvPr>
            <p:ph type="body" idx="1"/>
          </p:nvPr>
        </p:nvSpPr>
        <p:spPr>
          <a:xfrm>
            <a:off x="1270000" y="1155700"/>
            <a:ext cx="10464800" cy="7899400"/>
          </a:xfrm>
          <a:ln/>
        </p:spPr>
        <p:txBody>
          <a:bodyPr/>
          <a:lstStyle/>
          <a:p>
            <a:pPr marL="0" indent="0">
              <a:buNone/>
            </a:pPr>
            <a:r>
              <a:rPr lang="en-US" dirty="0"/>
              <a:t>Continuing Activity 22.1, find the space time that maximizes the steady state outlet molar flow rate of B from the CSTR.</a:t>
            </a:r>
          </a:p>
          <a:p>
            <a:pPr marL="0" indent="0">
              <a:buNone/>
            </a:pPr>
            <a:endParaRPr lang="en-US" dirty="0"/>
          </a:p>
          <a:p>
            <a:pPr marL="0" indent="0">
              <a:buNone/>
            </a:pPr>
            <a:r>
              <a:rPr lang="en-US" dirty="0"/>
              <a:t>Using the space time found above, along with all other reactor parameters, as a base case, predict how a small increase in each operating parameter (inlet concentration of A, inlet concentration of B, inlet temperature, volumetric flow rate, coolant flow rate and inlet coolant temperature) will affect the conversion and the outlet flow rate of B. Then perform simulations to confirm or refute your predictions. If your prediction was wrong, make sure you can qualitatively explain the correct outcome.</a:t>
            </a:r>
          </a:p>
        </p:txBody>
      </p:sp>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ph type="title"/>
          </p:nvPr>
        </p:nvSpPr>
        <p:spPr>
          <a:ln/>
        </p:spPr>
        <p:txBody>
          <a:bodyPr/>
          <a:lstStyle/>
          <a:p>
            <a:r>
              <a:rPr lang="en-US"/>
              <a:t>Optimization of the Space Time</a:t>
            </a:r>
          </a:p>
        </p:txBody>
      </p:sp>
      <p:sp>
        <p:nvSpPr>
          <p:cNvPr id="20482" name="Rectangle 2"/>
          <p:cNvSpPr>
            <a:spLocks noChangeArrowheads="1"/>
          </p:cNvSpPr>
          <p:nvPr>
            <p:ph type="body" idx="1"/>
          </p:nvPr>
        </p:nvSpPr>
        <p:spPr>
          <a:ln/>
        </p:spPr>
        <p:txBody>
          <a:bodyPr/>
          <a:lstStyle/>
          <a:p>
            <a:r>
              <a:rPr lang="en-US"/>
              <a:t>Optimum space time = 17 min</a:t>
            </a:r>
          </a:p>
          <a:p>
            <a:pPr marL="762000" lvl="1"/>
            <a:r>
              <a:rPr lang="en-US"/>
              <a:t>Conversion: 3%</a:t>
            </a:r>
          </a:p>
          <a:p>
            <a:pPr marL="762000" lvl="1"/>
            <a:r>
              <a:rPr lang="en-US"/>
              <a:t>Outlet B flow rate: 0.0141 mol/min</a:t>
            </a:r>
          </a:p>
          <a:p>
            <a:pPr marL="762000" lvl="1"/>
            <a:r>
              <a:rPr lang="en-US"/>
              <a:t>Outlet T: 23.5 ºC</a:t>
            </a:r>
          </a:p>
          <a:p>
            <a:pPr marL="762000" lvl="1"/>
            <a:r>
              <a:rPr lang="en-US"/>
              <a:t>Jacket T: 21.3 ºC</a:t>
            </a:r>
          </a:p>
          <a:p>
            <a:r>
              <a:rPr lang="en-US"/>
              <a:t>Predicted effect on conversion</a:t>
            </a:r>
          </a:p>
          <a:p>
            <a:pPr marL="762000" lvl="1"/>
            <a:r>
              <a:rPr lang="en-US" i="1"/>
              <a:t>T</a:t>
            </a:r>
            <a:r>
              <a:rPr lang="en-US" baseline="32000"/>
              <a:t>0</a:t>
            </a:r>
            <a:endParaRPr lang="en-US"/>
          </a:p>
          <a:p>
            <a:pPr marL="762000" lvl="1"/>
            <a:r>
              <a:rPr lang="en-US" i="1"/>
              <a:t>ṅ</a:t>
            </a:r>
            <a:r>
              <a:rPr lang="en-US" i="1" baseline="-6000"/>
              <a:t>A</a:t>
            </a:r>
            <a:r>
              <a:rPr lang="en-US" baseline="32000"/>
              <a:t>0</a:t>
            </a:r>
            <a:endParaRPr lang="en-US"/>
          </a:p>
          <a:p>
            <a:pPr marL="762000" lvl="1"/>
            <a:r>
              <a:rPr lang="en-US" i="1"/>
              <a:t>ṅ</a:t>
            </a:r>
            <a:r>
              <a:rPr lang="en-US" i="1" baseline="-6000"/>
              <a:t>B</a:t>
            </a:r>
            <a:r>
              <a:rPr lang="en-US" baseline="32000"/>
              <a:t>0</a:t>
            </a:r>
          </a:p>
          <a:p>
            <a:pPr marL="762000" lvl="1"/>
            <a:r>
              <a:rPr lang="en-US" baseline="32000"/>
              <a:t> </a:t>
            </a:r>
          </a:p>
          <a:p>
            <a:pPr marL="762000" lvl="1"/>
            <a:r>
              <a:rPr lang="en-US" i="1"/>
              <a:t>ṁ</a:t>
            </a:r>
            <a:r>
              <a:rPr lang="en-US" i="1" baseline="-6000"/>
              <a:t>water</a:t>
            </a:r>
            <a:endParaRPr lang="en-US"/>
          </a:p>
          <a:p>
            <a:pPr marL="762000" lvl="1"/>
            <a:r>
              <a:rPr lang="en-US" i="1"/>
              <a:t>T</a:t>
            </a:r>
            <a:r>
              <a:rPr lang="en-US" i="1" baseline="-6000"/>
              <a:t>e</a:t>
            </a:r>
            <a:r>
              <a:rPr lang="en-US" baseline="32000"/>
              <a:t>0</a:t>
            </a:r>
            <a:endParaRPr lang="en-US"/>
          </a:p>
          <a:p>
            <a:r>
              <a:rPr lang="en-US"/>
              <a:t>Predicted effect on outlet B flow</a:t>
            </a:r>
          </a:p>
          <a:p>
            <a:pPr marL="762000" lvl="1"/>
            <a:r>
              <a:rPr lang="en-US" i="1"/>
              <a:t>T</a:t>
            </a:r>
            <a:r>
              <a:rPr lang="en-US" baseline="32000"/>
              <a:t>0</a:t>
            </a:r>
            <a:endParaRPr lang="en-US"/>
          </a:p>
          <a:p>
            <a:pPr marL="762000" lvl="1"/>
            <a:r>
              <a:rPr lang="en-US" i="1"/>
              <a:t>ṅ</a:t>
            </a:r>
            <a:r>
              <a:rPr lang="en-US" i="1" baseline="-6000"/>
              <a:t>A</a:t>
            </a:r>
            <a:r>
              <a:rPr lang="en-US" baseline="32000"/>
              <a:t>0</a:t>
            </a:r>
            <a:endParaRPr lang="en-US"/>
          </a:p>
          <a:p>
            <a:pPr marL="762000" lvl="1"/>
            <a:r>
              <a:rPr lang="en-US" i="1"/>
              <a:t>ṅ</a:t>
            </a:r>
            <a:r>
              <a:rPr lang="en-US" i="1" baseline="-6000"/>
              <a:t>B</a:t>
            </a:r>
            <a:r>
              <a:rPr lang="en-US" baseline="32000"/>
              <a:t>0</a:t>
            </a:r>
          </a:p>
          <a:p>
            <a:pPr marL="762000" lvl="1"/>
            <a:r>
              <a:rPr lang="en-US" baseline="32000"/>
              <a:t> </a:t>
            </a:r>
          </a:p>
          <a:p>
            <a:pPr marL="762000" lvl="1"/>
            <a:r>
              <a:rPr lang="en-US" i="1"/>
              <a:t>ṁ</a:t>
            </a:r>
            <a:r>
              <a:rPr lang="en-US" i="1" baseline="-6000"/>
              <a:t>water</a:t>
            </a:r>
            <a:endParaRPr lang="en-US"/>
          </a:p>
          <a:p>
            <a:pPr marL="762000" lvl="1"/>
            <a:r>
              <a:rPr lang="en-US" i="1"/>
              <a:t>T</a:t>
            </a:r>
            <a:r>
              <a:rPr lang="en-US" i="1" baseline="-6000"/>
              <a:t>e</a:t>
            </a:r>
            <a:r>
              <a:rPr lang="en-US" baseline="32000"/>
              <a:t>0</a:t>
            </a:r>
          </a:p>
        </p:txBody>
      </p:sp>
      <p:pic>
        <p:nvPicPr>
          <p:cNvPr id="2048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9300" y="2819400"/>
            <a:ext cx="5486400" cy="410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8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70100" y="4978400"/>
            <a:ext cx="342900"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8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70100" y="7569200"/>
            <a:ext cx="342900"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TotalTime>
  <Pages>0</Pages>
  <Words>966</Words>
  <Characters>0</Characters>
  <Application>Microsoft Macintosh PowerPoint</Application>
  <PresentationFormat>Custom</PresentationFormat>
  <Lines>0</Lines>
  <Paragraphs>116</Paragraphs>
  <Slides>10</Slides>
  <Notes>0</Notes>
  <HiddenSlides>0</HiddenSlides>
  <MMClips>0</MMClips>
  <ScaleCrop>false</ScaleCrop>
  <HeadingPairs>
    <vt:vector size="6" baseType="variant">
      <vt:variant>
        <vt:lpstr>Fonts Used</vt:lpstr>
      </vt:variant>
      <vt:variant>
        <vt:i4>6</vt:i4>
      </vt:variant>
      <vt:variant>
        <vt:lpstr>Theme</vt:lpstr>
      </vt:variant>
      <vt:variant>
        <vt:i4>11</vt:i4>
      </vt:variant>
      <vt:variant>
        <vt:lpstr>Slide Titles</vt:lpstr>
      </vt:variant>
      <vt:variant>
        <vt:i4>10</vt:i4>
      </vt:variant>
    </vt:vector>
  </HeadingPairs>
  <TitlesOfParts>
    <vt:vector size="27" baseType="lpstr">
      <vt:lpstr>Helvetica</vt:lpstr>
      <vt:lpstr>Heiti SC Light</vt:lpstr>
      <vt:lpstr>Heiti SC Medium</vt:lpstr>
      <vt:lpstr>Lucida Grande</vt:lpstr>
      <vt:lpstr>Gill Sans</vt:lpstr>
      <vt:lpstr>Apple Symbols</vt:lpstr>
      <vt:lpstr>Title &amp; Subtitle</vt:lpstr>
      <vt:lpstr>Title &amp; Bullets</vt:lpstr>
      <vt:lpstr>Title - Top</vt:lpstr>
      <vt:lpstr>Title &amp; Bullets - Left</vt:lpstr>
      <vt:lpstr>Photo - Vertical</vt:lpstr>
      <vt:lpstr>Bullets</vt:lpstr>
      <vt:lpstr>Blank</vt:lpstr>
      <vt:lpstr>Photo - Horizontal</vt:lpstr>
      <vt:lpstr>Title &amp; Bullets - 2 Column</vt:lpstr>
      <vt:lpstr>Title &amp; Bullets - Right</vt:lpstr>
      <vt:lpstr>Title, Bullets &amp; Photo</vt:lpstr>
      <vt:lpstr>A First Course on Kinetics and Reaction Engineering</vt:lpstr>
      <vt:lpstr>Where We’re Going</vt:lpstr>
      <vt:lpstr>A Generic Approach to the Analysis of a CSTR</vt:lpstr>
      <vt:lpstr>Design Equations and Other Useful Relationships</vt:lpstr>
      <vt:lpstr>Questions?</vt:lpstr>
      <vt:lpstr>Activity 22.1</vt:lpstr>
      <vt:lpstr>Solution</vt:lpstr>
      <vt:lpstr>Activity 22.2</vt:lpstr>
      <vt:lpstr>Optimization of the Space Time</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2</cp:revision>
  <dcterms:modified xsi:type="dcterms:W3CDTF">2014-07-23T18:33:02Z</dcterms:modified>
</cp:coreProperties>
</file>