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</p:sldMasterIdLst>
  <p:sldIdLst>
    <p:sldId id="256" r:id="rId11"/>
    <p:sldId id="257" r:id="rId12"/>
    <p:sldId id="259" r:id="rId13"/>
    <p:sldId id="260" r:id="rId14"/>
    <p:sldId id="271" r:id="rId15"/>
    <p:sldId id="262" r:id="rId16"/>
    <p:sldId id="261" r:id="rId17"/>
    <p:sldId id="258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2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656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67076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8713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68586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31946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7710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9697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2881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658991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3434633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822001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3029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0504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019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608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874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62099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51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3876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805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03679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6487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2854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40115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79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9880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34977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504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780126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106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581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466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6499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54642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23896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90424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72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978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5974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4389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97040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647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126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897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3081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017285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091342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55237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185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607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0730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0045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144599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80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918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61422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0518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847664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75418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03447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1500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5621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599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3714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93202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582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2934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7000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968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722307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628004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762068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4922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5757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56169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9754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31955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18286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0099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3762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9854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65318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87036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610462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20590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818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8720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3567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83782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20998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723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0280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772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62013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360288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03960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544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4483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444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40611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630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387306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4726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7510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773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050653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730512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28592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2457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552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/>
            <a:r>
              <a:rPr lang="en-US"/>
              <a:t>21. Reaction Engineering of CSTRs</a:t>
            </a:r>
          </a:p>
          <a:p>
            <a:pPr marL="1206500" lvl="2"/>
            <a:r>
              <a:rPr lang="en-US"/>
              <a:t>22. Analysis of Steady State CSTRs</a:t>
            </a:r>
          </a:p>
          <a:p>
            <a:pPr marL="1206500" lvl="2"/>
            <a:r>
              <a:rPr lang="en-US"/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Engineering with CSTRs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Typically CSTRs are designed to operate most of the time at steady state</a:t>
            </a:r>
          </a:p>
          <a:p>
            <a:r>
              <a:rPr lang="en-US" dirty="0"/>
              <a:t>Transient operation occurs whenever a reactor variable is changed</a:t>
            </a:r>
          </a:p>
          <a:p>
            <a:pPr marL="762000" lvl="1"/>
            <a:r>
              <a:rPr lang="en-US" dirty="0"/>
              <a:t>Start up and shut down are examples of transient operation</a:t>
            </a:r>
          </a:p>
          <a:p>
            <a:r>
              <a:rPr lang="en-US" dirty="0"/>
              <a:t>Factors that favor CSTRs</a:t>
            </a:r>
          </a:p>
          <a:p>
            <a:pPr marL="762000" lvl="1"/>
            <a:r>
              <a:rPr lang="en-US" dirty="0"/>
              <a:t>Liquid phase reaction</a:t>
            </a:r>
          </a:p>
          <a:p>
            <a:pPr marL="762000" lvl="1"/>
            <a:r>
              <a:rPr lang="en-US" dirty="0"/>
              <a:t>Large quantities of reactant to be processed</a:t>
            </a:r>
          </a:p>
          <a:p>
            <a:pPr marL="762000" lvl="1"/>
            <a:r>
              <a:rPr lang="en-US" dirty="0"/>
              <a:t>Exothermic reactions</a:t>
            </a:r>
          </a:p>
          <a:p>
            <a:pPr marL="762000" lvl="1"/>
            <a:r>
              <a:rPr lang="en-US" dirty="0"/>
              <a:t>Reactions with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unusual</a:t>
            </a:r>
            <a:r>
              <a:rPr 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kinetics</a:t>
            </a:r>
          </a:p>
          <a:p>
            <a:pPr marL="1206500" lvl="2"/>
            <a:r>
              <a:rPr lang="en-US" dirty="0"/>
              <a:t>Reactant inhibited reactions</a:t>
            </a:r>
          </a:p>
          <a:p>
            <a:pPr marL="1206500" lvl="2"/>
            <a:r>
              <a:rPr lang="en-US" dirty="0"/>
              <a:t>Auto-catalytic reactions</a:t>
            </a:r>
          </a:p>
          <a:p>
            <a:pPr marL="762000" lvl="1"/>
            <a:r>
              <a:rPr lang="en-US" dirty="0"/>
              <a:t>Cold feed and exothermic reaction (auto-thermal operation)</a:t>
            </a:r>
          </a:p>
          <a:p>
            <a:pPr marL="1206500" lvl="2"/>
            <a:r>
              <a:rPr lang="en-US" dirty="0"/>
              <a:t>Feed is heated due to being mixed directly into the hot reactor contents; no need for a separate heat exchanger</a:t>
            </a:r>
          </a:p>
          <a:p>
            <a:r>
              <a:rPr lang="en-US" dirty="0"/>
              <a:t>Disadvantages</a:t>
            </a:r>
          </a:p>
          <a:p>
            <a:pPr marL="762000" lvl="1"/>
            <a:r>
              <a:rPr lang="en-US" dirty="0"/>
              <a:t>For reactions with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typical</a:t>
            </a:r>
            <a:r>
              <a:rPr 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kinetics, the rate of reaction is low throughout the process</a:t>
            </a:r>
          </a:p>
          <a:p>
            <a:pPr marL="1206500" lvl="2"/>
            <a:r>
              <a:rPr lang="en-US" dirty="0"/>
              <a:t>Due to mixing, reactant concentration is low and product concentration is high</a:t>
            </a:r>
          </a:p>
          <a:p>
            <a:pPr marL="1206500" lvl="2"/>
            <a:r>
              <a:rPr lang="en-US" dirty="0"/>
              <a:t>Need larger reactor volume (compared to batch or plug flow reactor)</a:t>
            </a:r>
          </a:p>
          <a:p>
            <a:pPr marL="762000" lvl="1"/>
            <a:r>
              <a:rPr lang="en-US" dirty="0"/>
              <a:t>Not well-suited to gas phase reactions because gases are hard to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stir.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 of CSTRs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19200"/>
            <a:ext cx="10464800" cy="7848600"/>
          </a:xfrm>
          <a:ln/>
        </p:spPr>
        <p:txBody>
          <a:bodyPr/>
          <a:lstStyle/>
          <a:p>
            <a:r>
              <a:rPr lang="en-US"/>
              <a:t>Steady state CSTRs are fundamentally different from batch reactors</a:t>
            </a:r>
          </a:p>
          <a:p>
            <a:pPr marL="762000" lvl="1"/>
            <a:r>
              <a:rPr lang="en-US"/>
              <a:t>The composition and temperature change during the time that reaction occurs in a batch reactor</a:t>
            </a:r>
          </a:p>
          <a:p>
            <a:pPr marL="1206500" lvl="2"/>
            <a:r>
              <a:rPr lang="en-US"/>
              <a:t>The amount of time reaction occurs is controlled directly</a:t>
            </a:r>
          </a:p>
          <a:p>
            <a:pPr marL="762000" lvl="1"/>
            <a:r>
              <a:rPr lang="en-US"/>
              <a:t>The composition and temperature are constant during the time that reaction occurs in a steady state CSTR</a:t>
            </a:r>
          </a:p>
          <a:p>
            <a:pPr marL="1206500" lvl="2"/>
            <a:r>
              <a:rPr lang="en-US"/>
              <a:t>The amount of time reaction occurs is controlled by changing the flow rate</a:t>
            </a:r>
          </a:p>
          <a:p>
            <a:pPr marL="1206500" lvl="2"/>
            <a:r>
              <a:rPr lang="en-US"/>
              <a:t>On average, the reaction occurs for a time equal to the space time, </a:t>
            </a:r>
            <a:r>
              <a:rPr lang="en-US" i="1"/>
              <a:t>τ</a:t>
            </a:r>
            <a:endParaRPr lang="en-US"/>
          </a:p>
          <a:p>
            <a:pPr marL="1651000" lvl="3">
              <a:spcBef>
                <a:spcPts val="2000"/>
              </a:spcBef>
            </a:pPr>
            <a:r>
              <a:rPr lang="en-US"/>
              <a:t> </a:t>
            </a:r>
          </a:p>
          <a:p>
            <a:pPr>
              <a:spcBef>
                <a:spcPts val="1600"/>
              </a:spcBef>
            </a:pPr>
            <a:r>
              <a:rPr lang="en-US"/>
              <a:t>Qualitative analysis of CSTR</a:t>
            </a:r>
          </a:p>
          <a:p>
            <a:pPr marL="762000" lvl="1"/>
            <a:r>
              <a:rPr lang="en-US"/>
              <a:t>Conversion, concentration, temperature and other profiles as a function of space time behave similar to profiles for batch reactors as a function of processing time</a:t>
            </a:r>
          </a:p>
          <a:p>
            <a:pPr marL="762000" lvl="1"/>
            <a:r>
              <a:rPr lang="en-US"/>
              <a:t>When comparing to batch reactors at processing times equal to the CSTR space time</a:t>
            </a:r>
          </a:p>
          <a:p>
            <a:pPr marL="1206500" lvl="2"/>
            <a:r>
              <a:rPr lang="en-US"/>
              <a:t>Concentrations and temperature change during the time the fluid is reacting in a batch reactor</a:t>
            </a:r>
          </a:p>
          <a:p>
            <a:pPr marL="1206500" lvl="2"/>
            <a:r>
              <a:rPr lang="en-US"/>
              <a:t>Concentrations and temperature are constant during the time the fluid is reacting in a CSTR</a:t>
            </a:r>
          </a:p>
          <a:p>
            <a:pPr marL="1651000" lvl="3"/>
            <a:r>
              <a:rPr lang="en-US"/>
              <a:t>Their values are the final values; i. e. the reactant concentration is low and the product concentration is high</a:t>
            </a:r>
          </a:p>
          <a:p>
            <a:pPr marL="1651000" lvl="3"/>
            <a:r>
              <a:rPr lang="en-US"/>
              <a:t>In an adiabatic reactor, the temperature is the final value; higher for exothermic reactions and lower for endothermic reactions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948113"/>
            <a:ext cx="10922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78871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21.1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handout for Activity 21.1 lists 10 problems, each involving a CSTR</a:t>
            </a:r>
          </a:p>
          <a:p>
            <a:r>
              <a:rPr lang="en-US"/>
              <a:t>Read through each problem and</a:t>
            </a:r>
          </a:p>
          <a:p>
            <a:pPr marL="762000" lvl="1"/>
            <a:r>
              <a:rPr lang="en-US"/>
              <a:t>Determine whether it calls for the analysis of a steady state CSTR or a transient CSTR</a:t>
            </a:r>
          </a:p>
          <a:p>
            <a:pPr marL="762000" lvl="1"/>
            <a:r>
              <a:rPr lang="en-US"/>
              <a:t>If you decide a problem involves a transient analysis, justify your response by identifying at least one reactor variable that will change over time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Perform a qualitative analysis of a CSTR within which an auto-catalytic reaction is taking place isothermally. Sketch the conversion versus the space time. Then qualitatively compare to the behavior for the same reaction taking place in a perfectly mixed batch reactor.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 of a CSTR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21. Reaction Engineering of CSTRs</a:t>
            </a:r>
          </a:p>
          <a:p>
            <a:pPr marL="1206500" lvl="2"/>
            <a:r>
              <a:rPr lang="en-US"/>
              <a:t>22. Analysis of Steady State CSTRs</a:t>
            </a:r>
          </a:p>
          <a:p>
            <a:pPr marL="1206500" lvl="2"/>
            <a:r>
              <a:rPr lang="en-US"/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650</Words>
  <Characters>0</Characters>
  <Application>Microsoft Macintosh PowerPoint</Application>
  <PresentationFormat>Custom</PresentationFormat>
  <Lines>0</Lines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Photo - Vertical</vt:lpstr>
      <vt:lpstr>Bullets</vt:lpstr>
      <vt:lpstr>Blank</vt:lpstr>
      <vt:lpstr>Photo - Horizontal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Reaction Engineering with CSTRs</vt:lpstr>
      <vt:lpstr>Qualitative Analysis of CSTRs</vt:lpstr>
      <vt:lpstr>Questions?</vt:lpstr>
      <vt:lpstr>Activity 21.1</vt:lpstr>
      <vt:lpstr>Qualitative Analysis of a CSTR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2014-07-15T15:19:14Z</dcterms:modified>
</cp:coreProperties>
</file>