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</p:sldMasterIdLst>
  <p:sldIdLst>
    <p:sldId id="256" r:id="rId12"/>
    <p:sldId id="257" r:id="rId13"/>
    <p:sldId id="259" r:id="rId14"/>
    <p:sldId id="260" r:id="rId15"/>
    <p:sldId id="271" r:id="rId16"/>
    <p:sldId id="262" r:id="rId17"/>
    <p:sldId id="265" r:id="rId18"/>
    <p:sldId id="261" r:id="rId19"/>
    <p:sldId id="266" r:id="rId20"/>
    <p:sldId id="267" r:id="rId21"/>
    <p:sldId id="258" r:id="rId22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5pPr>
    <a:lvl6pPr marL="22860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6pPr>
    <a:lvl7pPr marL="27432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7pPr>
    <a:lvl8pPr marL="32004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8pPr>
    <a:lvl9pPr marL="3657600" algn="l" defTabSz="457200" rtl="0" eaLnBrk="1" latinLnBrk="0" hangingPunct="1">
      <a:defRPr sz="2400" kern="1200">
        <a:solidFill>
          <a:srgbClr val="000000"/>
        </a:solidFill>
        <a:latin typeface="Helvetica" charset="0"/>
        <a:ea typeface="Heiti SC Light" charset="0"/>
        <a:cs typeface="Heiti SC Light" charset="0"/>
        <a:sym typeface="Helvetic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32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Master" Target="slideMasters/slideMaster9.xml"/><Relationship Id="rId20" Type="http://schemas.openxmlformats.org/officeDocument/2006/relationships/slide" Target="slides/slide9.xml"/><Relationship Id="rId21" Type="http://schemas.openxmlformats.org/officeDocument/2006/relationships/slide" Target="slides/slide10.xml"/><Relationship Id="rId22" Type="http://schemas.openxmlformats.org/officeDocument/2006/relationships/slide" Target="slides/slide1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" Target="slides/slide1.xml"/><Relationship Id="rId13" Type="http://schemas.openxmlformats.org/officeDocument/2006/relationships/slide" Target="slides/slide2.xml"/><Relationship Id="rId14" Type="http://schemas.openxmlformats.org/officeDocument/2006/relationships/slide" Target="slides/slide3.xml"/><Relationship Id="rId15" Type="http://schemas.openxmlformats.org/officeDocument/2006/relationships/slide" Target="slides/slide4.xml"/><Relationship Id="rId16" Type="http://schemas.openxmlformats.org/officeDocument/2006/relationships/slide" Target="slides/slide5.xml"/><Relationship Id="rId17" Type="http://schemas.openxmlformats.org/officeDocument/2006/relationships/slide" Target="slides/slide6.xml"/><Relationship Id="rId18" Type="http://schemas.openxmlformats.org/officeDocument/2006/relationships/slide" Target="slides/slide7.xml"/><Relationship Id="rId19" Type="http://schemas.openxmlformats.org/officeDocument/2006/relationships/slide" Target="slides/slide8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6569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67076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4446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86300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8387306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948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54726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497510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27733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050653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730512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528592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222457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726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726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05043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95528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78713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68586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1319467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827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5100" y="16510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77101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96976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572881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3658991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3434633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8822001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26085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30296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99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99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80198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48743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2620997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12900"/>
            <a:ext cx="51562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2515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38767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8056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8036794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664873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628547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8140115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279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98809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434977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85049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3780126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61068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15811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84663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64997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0546425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95238961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9904248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5722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41300"/>
            <a:ext cx="2925762" cy="847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41300"/>
            <a:ext cx="8624888" cy="84709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49780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718108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304081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1300473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62400" y="1600200"/>
            <a:ext cx="25400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73579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22234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5926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87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830810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036644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9746264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0407342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00426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276169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75974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543897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5970405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50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900" y="1612900"/>
            <a:ext cx="2857500" cy="730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76475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91269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61422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08971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017285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2091342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855237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41856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35550" y="254000"/>
            <a:ext cx="1466850" cy="866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5000" y="254000"/>
            <a:ext cx="4248150" cy="866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56072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30730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40045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4144599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31800"/>
            <a:ext cx="5156200" cy="8572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8802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29342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49187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05184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8847664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6754187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0034478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31500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6137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613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05621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35994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183714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5932022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5182862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65821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570006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59682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2722307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9628004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7762068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49227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957573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056169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309754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8837826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7319554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60099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37628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89854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7653187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187036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4610462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20590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368180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08720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10406116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335670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8209984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1651000"/>
            <a:ext cx="5156200" cy="728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57239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902808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27728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620130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3360288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83039603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75443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8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8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24483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87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102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7" name="Rectangle 3"/>
          <p:cNvSpPr>
            <a:spLocks/>
          </p:cNvSpPr>
          <p:nvPr/>
        </p:nvSpPr>
        <p:spPr bwMode="auto">
          <a:xfrm>
            <a:off x="1293813" y="8985250"/>
            <a:ext cx="384016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l"/>
            <a:r>
              <a:rPr lang="en-US" sz="1800">
                <a:solidFill>
                  <a:schemeClr val="tx1"/>
                </a:solidFill>
                <a:ea typeface="ＭＳ Ｐゴシック" charset="0"/>
                <a:cs typeface="Helvetica" charset="0"/>
              </a:rPr>
              <a:t>© 2014 Carl Lund, 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Helvetica" charset="0"/>
          <a:ea typeface="Heiti SC Medium" charset="0"/>
          <a:cs typeface="Heiti SC Medium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65024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11266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82700" y="16510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12900"/>
            <a:ext cx="104648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205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413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  <p:sp>
        <p:nvSpPr>
          <p:cNvPr id="409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00200"/>
            <a:ext cx="5232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635000" y="1612900"/>
            <a:ext cx="5867400" cy="730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51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635000" y="254000"/>
            <a:ext cx="58674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431800"/>
            <a:ext cx="10464800" cy="857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Heiti SC Light" charset="0"/>
          <a:cs typeface="Heiti SC Light" charset="0"/>
          <a:sym typeface="Gill Sans" charset="0"/>
        </a:defRPr>
      </a:lvl9pPr>
    </p:titleStyle>
    <p:bodyStyle>
      <a:lvl1pPr marL="889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33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78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225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67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242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81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38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95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>
            <p:ph type="title"/>
          </p:nvPr>
        </p:nvSpPr>
        <p:spPr bwMode="auto">
          <a:xfrm>
            <a:off x="1270000" y="77978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>
            <p:ph type="body" idx="1"/>
          </p:nvPr>
        </p:nvSpPr>
        <p:spPr bwMode="auto">
          <a:xfrm>
            <a:off x="1270000" y="1651000"/>
            <a:ext cx="10464800" cy="728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text styles</a:t>
            </a:r>
          </a:p>
          <a:p>
            <a:pPr lvl="1"/>
            <a:r>
              <a:rPr lang="en-US">
                <a:sym typeface="Helvetica" charset="0"/>
              </a:rPr>
              <a:t>Second level</a:t>
            </a:r>
          </a:p>
          <a:p>
            <a:pPr lvl="2"/>
            <a:r>
              <a:rPr lang="en-US">
                <a:sym typeface="Helvetica" charset="0"/>
              </a:rPr>
              <a:t>Third level</a:t>
            </a:r>
          </a:p>
          <a:p>
            <a:pPr lvl="3"/>
            <a:r>
              <a:rPr lang="en-US">
                <a:sym typeface="Helvetica" charset="0"/>
              </a:rPr>
              <a:t>Fourth level</a:t>
            </a:r>
          </a:p>
          <a:p>
            <a:pPr lvl="4"/>
            <a:r>
              <a:rPr lang="en-US">
                <a:sym typeface="Helvetica" charset="0"/>
              </a:rPr>
              <a:t>Fifth level</a:t>
            </a:r>
          </a:p>
        </p:txBody>
      </p:sp>
      <p:sp>
        <p:nvSpPr>
          <p:cNvPr id="921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70000" y="254000"/>
            <a:ext cx="10464800" cy="127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ransition xmlns:p14="http://schemas.microsoft.com/office/powerpoint/2010/main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  <a:sym typeface="Helvetica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Helvetica" charset="0"/>
          <a:ea typeface="Heiti SC Light" charset="0"/>
          <a:cs typeface="Heiti SC Light" charset="0"/>
          <a:sym typeface="Helvetica" charset="0"/>
        </a:defRPr>
      </a:lvl9pPr>
    </p:titleStyle>
    <p:bodyStyle>
      <a:lvl1pPr marL="3175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1pPr>
      <a:lvl2pPr marL="7112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2pPr>
      <a:lvl3pPr marL="11557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25000"/>
        <a:buFont typeface="Helvetica" charset="0"/>
        <a:buChar char="-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3pPr>
      <a:lvl4pPr marL="1600200" indent="-317500" algn="l" rtl="0" fontAlgn="base">
        <a:spcBef>
          <a:spcPts val="600"/>
        </a:spcBef>
        <a:spcAft>
          <a:spcPct val="0"/>
        </a:spcAft>
        <a:buClr>
          <a:srgbClr val="000000"/>
        </a:buClr>
        <a:buSzPct val="171000"/>
        <a:buFont typeface="Helvetic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4pPr>
      <a:lvl5pPr marL="20447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5pPr>
      <a:lvl6pPr marL="25019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6pPr>
      <a:lvl7pPr marL="29591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7pPr>
      <a:lvl8pPr marL="34163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8pPr>
      <a:lvl9pPr marL="3873500" indent="-317500" algn="l" rtl="0" fontAlgn="base">
        <a:spcBef>
          <a:spcPts val="600"/>
        </a:spcBef>
        <a:spcAft>
          <a:spcPct val="0"/>
        </a:spcAft>
        <a:buSzPct val="100000"/>
        <a:buFont typeface="Lucida Grande" charset="0"/>
        <a:buChar char="‣"/>
        <a:defRPr>
          <a:solidFill>
            <a:schemeClr val="tx1"/>
          </a:solidFill>
          <a:latin typeface="+mn-lt"/>
          <a:ea typeface="+mn-ea"/>
          <a:cs typeface="+mn-cs"/>
          <a:sym typeface="Helvetica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 First Course on Kinetics and Reaction Engineering</a:t>
            </a:r>
          </a:p>
        </p:txBody>
      </p:sp>
      <p:sp>
        <p:nvSpPr>
          <p:cNvPr id="1229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Class 21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Comparison to a Batch Reactor</a:t>
            </a:r>
          </a:p>
        </p:txBody>
      </p:sp>
      <p:sp>
        <p:nvSpPr>
          <p:cNvPr id="21506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At low processing times, the rate in the batch reactor will be small because it starts with no product present</a:t>
            </a:r>
          </a:p>
          <a:p>
            <a:r>
              <a:rPr lang="en-US"/>
              <a:t>At an equal space time, the rate in the CSTR will be larger because for the whole time the fluid reacts, the product is present</a:t>
            </a:r>
          </a:p>
          <a:p>
            <a:r>
              <a:rPr lang="en-US"/>
              <a:t>Therefore, the CSTR curve will lie above the batch reactor curve</a:t>
            </a:r>
          </a:p>
          <a:p>
            <a:pPr marL="762000" lvl="1"/>
            <a:r>
              <a:rPr lang="en-US"/>
              <a:t>The batch reactor curve will display an inflection point, just as the CSTR does and for the same reason</a:t>
            </a:r>
          </a:p>
          <a:p>
            <a:pPr marL="1206500" lvl="2"/>
            <a:r>
              <a:rPr lang="en-US"/>
              <a:t>At smaller processing times, the effect of the increasing product concentration predominates and the rate increases</a:t>
            </a:r>
          </a:p>
          <a:p>
            <a:pPr marL="1206500" lvl="2"/>
            <a:r>
              <a:rPr lang="en-US"/>
              <a:t>At larger processing times, the effect of reactant depletion predominates and the rate decreases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4700" y="2781300"/>
            <a:ext cx="4572000" cy="417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Where </a:t>
            </a:r>
            <a:r>
              <a:rPr lang="en-US" smtClean="0"/>
              <a:t>We</a:t>
            </a:r>
            <a:r>
              <a:rPr lang="en-US" smtClean="0">
                <a:latin typeface="Arial"/>
              </a:rPr>
              <a:t>’</a:t>
            </a:r>
            <a:r>
              <a:rPr lang="en-US" smtClean="0"/>
              <a:t>re </a:t>
            </a:r>
            <a:r>
              <a:rPr lang="en-US"/>
              <a:t>Going</a:t>
            </a:r>
          </a:p>
        </p:txBody>
      </p:sp>
      <p:sp>
        <p:nvSpPr>
          <p:cNvPr id="2253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B. Perfectly Mixed Batch Reactors</a:t>
            </a:r>
          </a:p>
          <a:p>
            <a:pPr marL="762000" lvl="1"/>
            <a:r>
              <a:rPr lang="en-US"/>
              <a:t>C. Continuous Flow Stirred Tank Reactors</a:t>
            </a:r>
          </a:p>
          <a:p>
            <a:pPr marL="1206500" lvl="2"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21. Reaction Engineering of CSTRs</a:t>
            </a:r>
          </a:p>
          <a:p>
            <a:pPr marL="1206500" lvl="2"/>
            <a:r>
              <a:rPr lang="en-US"/>
              <a:t>22. Analysis of Steady State CSTRs</a:t>
            </a:r>
          </a:p>
          <a:p>
            <a:pPr marL="1206500" lvl="2"/>
            <a:r>
              <a:rPr lang="en-US"/>
              <a:t>23. Analysis of Transient CSTRs</a:t>
            </a:r>
          </a:p>
          <a:p>
            <a:pPr marL="1206500" lvl="2"/>
            <a:r>
              <a:rPr lang="en-US"/>
              <a:t>24. Multiple Steady States in CSTRs</a:t>
            </a:r>
          </a:p>
          <a:p>
            <a:pPr marL="762000" lvl="1"/>
            <a:r>
              <a:rPr lang="en-US"/>
              <a:t>D. Plug Flow Reactors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/>
              <a:t>Where </a:t>
            </a:r>
            <a:r>
              <a:rPr lang="en-US" dirty="0" smtClean="0"/>
              <a:t>We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re </a:t>
            </a:r>
            <a:r>
              <a:rPr lang="en-US" dirty="0"/>
              <a:t>Going</a:t>
            </a:r>
          </a:p>
        </p:txBody>
      </p:sp>
      <p:sp>
        <p:nvSpPr>
          <p:cNvPr id="1331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 - Chemical Reactions</a:t>
            </a:r>
          </a:p>
          <a:p>
            <a:pPr>
              <a:buClr>
                <a:srgbClr val="B3B3B3"/>
              </a:buClr>
            </a:pPr>
            <a:r>
              <a:rPr lang="en-US">
                <a:solidFill>
                  <a:srgbClr val="B3B3B3"/>
                </a:solidFill>
              </a:rPr>
              <a:t>Part II - Chemical Reaction Kinetics</a:t>
            </a:r>
          </a:p>
          <a:p>
            <a:r>
              <a:rPr lang="en-US"/>
              <a:t>Part III - Chemical Reaction Engineering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A. Ideal Reactors</a:t>
            </a:r>
          </a:p>
          <a:p>
            <a:pPr marL="762000" lvl="1"/>
            <a:r>
              <a:rPr lang="en-US">
                <a:solidFill>
                  <a:srgbClr val="B3B3B3"/>
                </a:solidFill>
              </a:rPr>
              <a:t>B. Perfectly Mixed Batch Reactors</a:t>
            </a:r>
          </a:p>
          <a:p>
            <a:pPr marL="762000" lvl="1"/>
            <a:r>
              <a:rPr lang="en-US"/>
              <a:t>C. Continuous Flow Stirred Tank Reactors</a:t>
            </a:r>
          </a:p>
          <a:p>
            <a:pPr marL="1206500" lvl="2"/>
            <a:r>
              <a:rPr lang="en-US"/>
              <a:t>21. Reaction Engineering of CSTRs</a:t>
            </a:r>
          </a:p>
          <a:p>
            <a:pPr marL="1206500" lvl="2"/>
            <a:r>
              <a:rPr lang="en-US"/>
              <a:t>22. Analysis of Steady State CSTRs</a:t>
            </a:r>
          </a:p>
          <a:p>
            <a:pPr marL="1206500" lvl="2"/>
            <a:r>
              <a:rPr lang="en-US"/>
              <a:t>23. Analysis of Transient CSTRs</a:t>
            </a:r>
          </a:p>
          <a:p>
            <a:pPr marL="1206500" lvl="2"/>
            <a:r>
              <a:rPr lang="en-US"/>
              <a:t>24. Multiple Steady States in CSTRs</a:t>
            </a:r>
          </a:p>
          <a:p>
            <a:pPr marL="762000" lvl="1"/>
            <a:r>
              <a:rPr lang="en-US"/>
              <a:t>D. Plug Flow Reactors</a:t>
            </a:r>
          </a:p>
          <a:p>
            <a:pPr marL="762000" lvl="1"/>
            <a:r>
              <a:rPr lang="en-US"/>
              <a:t>E. Matching Reactors to Reactions</a:t>
            </a:r>
          </a:p>
          <a:p>
            <a:r>
              <a:rPr lang="en-US"/>
              <a:t>Part IV - Non-Ideal Reactions and Reactors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Reaction Engineering with CSTRs</a:t>
            </a:r>
          </a:p>
        </p:txBody>
      </p:sp>
      <p:sp>
        <p:nvSpPr>
          <p:cNvPr id="14338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dirty="0"/>
              <a:t>Typically CSTRs are designed to operate most of the time at steady state</a:t>
            </a:r>
          </a:p>
          <a:p>
            <a:r>
              <a:rPr lang="en-US" dirty="0"/>
              <a:t>Transient operation occurs whenever a reactor variable is changed</a:t>
            </a:r>
          </a:p>
          <a:p>
            <a:pPr marL="762000" lvl="1"/>
            <a:r>
              <a:rPr lang="en-US" dirty="0"/>
              <a:t>Start up and shut down are examples of transient operation</a:t>
            </a:r>
          </a:p>
          <a:p>
            <a:r>
              <a:rPr lang="en-US" dirty="0"/>
              <a:t>Factors that favor CSTRs</a:t>
            </a:r>
          </a:p>
          <a:p>
            <a:pPr marL="762000" lvl="1"/>
            <a:r>
              <a:rPr lang="en-US" dirty="0"/>
              <a:t>Liquid phase reaction</a:t>
            </a:r>
          </a:p>
          <a:p>
            <a:pPr marL="762000" lvl="1"/>
            <a:r>
              <a:rPr lang="en-US" dirty="0"/>
              <a:t>Large quantities of reactant to be processed</a:t>
            </a:r>
          </a:p>
          <a:p>
            <a:pPr marL="762000" lvl="1"/>
            <a:r>
              <a:rPr lang="en-US" dirty="0"/>
              <a:t>Exothermic reactions</a:t>
            </a:r>
          </a:p>
          <a:p>
            <a:pPr marL="762000" lvl="1"/>
            <a:r>
              <a:rPr lang="en-US" dirty="0"/>
              <a:t>Reactions with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unusual</a:t>
            </a:r>
            <a:r>
              <a:rPr lang="en-US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kinetics</a:t>
            </a:r>
          </a:p>
          <a:p>
            <a:pPr marL="1206500" lvl="2"/>
            <a:r>
              <a:rPr lang="en-US" dirty="0"/>
              <a:t>Reactant inhibited reactions</a:t>
            </a:r>
          </a:p>
          <a:p>
            <a:pPr marL="1206500" lvl="2"/>
            <a:r>
              <a:rPr lang="en-US" dirty="0"/>
              <a:t>Auto-catalytic reactions</a:t>
            </a:r>
          </a:p>
          <a:p>
            <a:pPr marL="762000" lvl="1"/>
            <a:r>
              <a:rPr lang="en-US" dirty="0"/>
              <a:t>Cold feed and exothermic reaction (auto-thermal operation)</a:t>
            </a:r>
          </a:p>
          <a:p>
            <a:pPr marL="1206500" lvl="2"/>
            <a:r>
              <a:rPr lang="en-US" dirty="0"/>
              <a:t>Feed is heated due to being mixed directly into the hot reactor contents; no need for a separate heat exchanger</a:t>
            </a:r>
          </a:p>
          <a:p>
            <a:r>
              <a:rPr lang="en-US" dirty="0"/>
              <a:t>Disadvantages</a:t>
            </a:r>
          </a:p>
          <a:p>
            <a:pPr marL="762000" lvl="1"/>
            <a:r>
              <a:rPr lang="en-US" dirty="0"/>
              <a:t>For reactions with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typical</a:t>
            </a:r>
            <a:r>
              <a:rPr lang="en-US" dirty="0" smtClean="0">
                <a:latin typeface="Arial"/>
              </a:rPr>
              <a:t>”</a:t>
            </a:r>
            <a:r>
              <a:rPr lang="en-US" dirty="0" smtClean="0"/>
              <a:t> </a:t>
            </a:r>
            <a:r>
              <a:rPr lang="en-US" dirty="0"/>
              <a:t>kinetics, the rate of reaction is low throughout the process</a:t>
            </a:r>
          </a:p>
          <a:p>
            <a:pPr marL="1206500" lvl="2"/>
            <a:r>
              <a:rPr lang="en-US" dirty="0"/>
              <a:t>Due to mixing, reactant concentration is low and product concentration is high</a:t>
            </a:r>
          </a:p>
          <a:p>
            <a:pPr marL="1206500" lvl="2"/>
            <a:r>
              <a:rPr lang="en-US" dirty="0"/>
              <a:t>Need larger reactor volume (compared to batch or plug flow reactor)</a:t>
            </a:r>
          </a:p>
          <a:p>
            <a:pPr marL="762000" lvl="1"/>
            <a:r>
              <a:rPr lang="en-US" dirty="0"/>
              <a:t>Not well-suited to gas phase reactions because gases are hard to </a:t>
            </a:r>
            <a:r>
              <a:rPr lang="en-US" dirty="0" smtClean="0">
                <a:latin typeface="Arial"/>
              </a:rPr>
              <a:t>“</a:t>
            </a:r>
            <a:r>
              <a:rPr lang="en-US" dirty="0" smtClean="0"/>
              <a:t>stir.</a:t>
            </a:r>
            <a:r>
              <a:rPr lang="en-US" dirty="0" smtClean="0">
                <a:latin typeface="Arial"/>
              </a:rPr>
              <a:t>”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Qualitative Analysis of CSTRs</a:t>
            </a:r>
          </a:p>
        </p:txBody>
      </p:sp>
      <p:sp>
        <p:nvSpPr>
          <p:cNvPr id="15362" name="Rectangle 2"/>
          <p:cNvSpPr>
            <a:spLocks noChangeArrowheads="1"/>
          </p:cNvSpPr>
          <p:nvPr>
            <p:ph type="body" idx="1"/>
          </p:nvPr>
        </p:nvSpPr>
        <p:spPr>
          <a:xfrm>
            <a:off x="1270000" y="1219200"/>
            <a:ext cx="10464800" cy="7848600"/>
          </a:xfrm>
          <a:ln/>
        </p:spPr>
        <p:txBody>
          <a:bodyPr/>
          <a:lstStyle/>
          <a:p>
            <a:r>
              <a:rPr lang="en-US"/>
              <a:t>Steady state CSTRs are fundamentally different from batch reactors</a:t>
            </a:r>
          </a:p>
          <a:p>
            <a:pPr marL="762000" lvl="1"/>
            <a:r>
              <a:rPr lang="en-US"/>
              <a:t>The composition and temperature change during the time that reaction occurs in a batch reactor</a:t>
            </a:r>
          </a:p>
          <a:p>
            <a:pPr marL="1206500" lvl="2"/>
            <a:r>
              <a:rPr lang="en-US"/>
              <a:t>The amount of time reaction occurs is controlled directly</a:t>
            </a:r>
          </a:p>
          <a:p>
            <a:pPr marL="762000" lvl="1"/>
            <a:r>
              <a:rPr lang="en-US"/>
              <a:t>The composition and temperature are constant during the time that reaction occurs in a steady state CSTR</a:t>
            </a:r>
          </a:p>
          <a:p>
            <a:pPr marL="1206500" lvl="2"/>
            <a:r>
              <a:rPr lang="en-US"/>
              <a:t>The amount of time reaction occurs is controlled by changing the flow rate</a:t>
            </a:r>
          </a:p>
          <a:p>
            <a:pPr marL="1206500" lvl="2"/>
            <a:r>
              <a:rPr lang="en-US"/>
              <a:t>On average, the reaction occurs for a time equal to the space time, </a:t>
            </a:r>
            <a:r>
              <a:rPr lang="en-US" i="1"/>
              <a:t>τ</a:t>
            </a:r>
            <a:endParaRPr lang="en-US"/>
          </a:p>
          <a:p>
            <a:pPr marL="1651000" lvl="3">
              <a:spcBef>
                <a:spcPts val="2000"/>
              </a:spcBef>
            </a:pPr>
            <a:r>
              <a:rPr lang="en-US"/>
              <a:t> </a:t>
            </a:r>
          </a:p>
          <a:p>
            <a:pPr>
              <a:spcBef>
                <a:spcPts val="1600"/>
              </a:spcBef>
            </a:pPr>
            <a:r>
              <a:rPr lang="en-US"/>
              <a:t>Qualitative analysis of CSTR</a:t>
            </a:r>
          </a:p>
          <a:p>
            <a:pPr marL="762000" lvl="1"/>
            <a:r>
              <a:rPr lang="en-US"/>
              <a:t>Conversion, concentration, temperature and other profiles as a function of space time behave similar to profiles for batch reactors as a function of processing time</a:t>
            </a:r>
          </a:p>
          <a:p>
            <a:pPr marL="762000" lvl="1"/>
            <a:r>
              <a:rPr lang="en-US"/>
              <a:t>When comparing to batch reactors at processing times equal to the CSTR space time</a:t>
            </a:r>
          </a:p>
          <a:p>
            <a:pPr marL="1206500" lvl="2"/>
            <a:r>
              <a:rPr lang="en-US"/>
              <a:t>Concentrations and temperature change during the time the fluid is reacting in a batch reactor</a:t>
            </a:r>
          </a:p>
          <a:p>
            <a:pPr marL="1206500" lvl="2"/>
            <a:r>
              <a:rPr lang="en-US"/>
              <a:t>Concentrations and temperature are constant during the time the fluid is reacting in a CSTR</a:t>
            </a:r>
          </a:p>
          <a:p>
            <a:pPr marL="1651000" lvl="3"/>
            <a:r>
              <a:rPr lang="en-US"/>
              <a:t>Their values are the final values; i. e. the reactant concentration is low and the product concentration is high</a:t>
            </a:r>
          </a:p>
          <a:p>
            <a:pPr marL="1651000" lvl="3"/>
            <a:r>
              <a:rPr lang="en-US"/>
              <a:t>In an adiabatic reactor, the temperature is the final value; higher for exothermic reactions and lower for endothermic reactions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3948113"/>
            <a:ext cx="10922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-107378871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>
            <p:ph type="title"/>
          </p:nvPr>
        </p:nvSpPr>
        <p:spPr>
          <a:xfrm>
            <a:off x="1270000" y="4521200"/>
            <a:ext cx="10464800" cy="698500"/>
          </a:xfrm>
          <a:ln/>
        </p:spPr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21.1</a:t>
            </a:r>
          </a:p>
        </p:txBody>
      </p:sp>
      <p:sp>
        <p:nvSpPr>
          <p:cNvPr id="17410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The handout for Activity 21.1 lists 10 problems, each involving a CSTR</a:t>
            </a:r>
          </a:p>
          <a:p>
            <a:r>
              <a:rPr lang="en-US"/>
              <a:t>Read through each problem and</a:t>
            </a:r>
          </a:p>
          <a:p>
            <a:pPr marL="762000" lvl="1"/>
            <a:r>
              <a:rPr lang="en-US"/>
              <a:t>Determine whether it calls for the analysis of a steady state CSTR or a transient CSTR</a:t>
            </a:r>
          </a:p>
          <a:p>
            <a:pPr marL="762000" lvl="1"/>
            <a:r>
              <a:rPr lang="en-US"/>
              <a:t>If you decide a problem involves a transient analysis, justify your response by identifying at least one reactor variable that will change over time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Activity 21.1</a:t>
            </a:r>
          </a:p>
        </p:txBody>
      </p:sp>
      <p:sp>
        <p:nvSpPr>
          <p:cNvPr id="18434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Question 1: steady state</a:t>
            </a:r>
          </a:p>
          <a:p>
            <a:r>
              <a:rPr lang="en-US"/>
              <a:t>Question 2: transient</a:t>
            </a:r>
          </a:p>
          <a:p>
            <a:pPr marL="762000" lvl="1"/>
            <a:r>
              <a:rPr lang="en-US"/>
              <a:t>The outlet cell mass, among other things, will vary over time</a:t>
            </a:r>
          </a:p>
          <a:p>
            <a:r>
              <a:rPr lang="en-US"/>
              <a:t>Question 3: transient</a:t>
            </a:r>
          </a:p>
          <a:p>
            <a:pPr marL="762000" lvl="1"/>
            <a:r>
              <a:rPr lang="en-US"/>
              <a:t>The outlet concentrations of all reagents will vary over time</a:t>
            </a:r>
          </a:p>
          <a:p>
            <a:r>
              <a:rPr lang="en-US"/>
              <a:t>Question 4: steady state</a:t>
            </a:r>
          </a:p>
          <a:p>
            <a:r>
              <a:rPr lang="en-US"/>
              <a:t>Question 5: steady state</a:t>
            </a:r>
          </a:p>
          <a:p>
            <a:r>
              <a:rPr lang="en-US"/>
              <a:t>Question 6: transient</a:t>
            </a:r>
          </a:p>
          <a:p>
            <a:pPr marL="762000" lvl="1"/>
            <a:r>
              <a:rPr lang="en-US"/>
              <a:t>The reactant concentrations leaving the reactor will vary over time</a:t>
            </a:r>
          </a:p>
          <a:p>
            <a:r>
              <a:rPr lang="en-US"/>
              <a:t>Question 7: steady state</a:t>
            </a:r>
          </a:p>
          <a:p>
            <a:pPr marL="762000" lvl="1"/>
            <a:r>
              <a:rPr lang="en-US"/>
              <a:t>The outlet concentration of Z will not vary with time</a:t>
            </a:r>
          </a:p>
          <a:p>
            <a:r>
              <a:rPr lang="en-US"/>
              <a:t>Question 8: steady state</a:t>
            </a:r>
          </a:p>
          <a:p>
            <a:r>
              <a:rPr lang="en-US"/>
              <a:t>Question 9: transient</a:t>
            </a:r>
          </a:p>
          <a:p>
            <a:pPr marL="762000" lvl="1"/>
            <a:r>
              <a:rPr lang="en-US"/>
              <a:t>The outlet concentrations of reactants and products will vary over time</a:t>
            </a:r>
          </a:p>
          <a:p>
            <a:r>
              <a:rPr lang="en-US"/>
              <a:t>Question 10: transient</a:t>
            </a:r>
          </a:p>
          <a:p>
            <a:pPr marL="762000" lvl="1"/>
            <a:r>
              <a:rPr lang="en-US"/>
              <a:t>The outlet temperature will vary over time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Perform a qualitative analysis of a CSTR within which an auto-catalytic reaction is taking place isothermally. Sketch the conversion versus the space time. Then qualitatively compare to the behavior for the same reaction taking place in a perfectly mixed batch reactor.</a:t>
            </a:r>
          </a:p>
        </p:txBody>
      </p:sp>
      <p:sp>
        <p:nvSpPr>
          <p:cNvPr id="19458" name="Rectangle 2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Qualitative Analysis of a CSTR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Qualitative Analysis</a:t>
            </a:r>
          </a:p>
        </p:txBody>
      </p:sp>
      <p:sp>
        <p:nvSpPr>
          <p:cNvPr id="20482" name="Rectangle 2"/>
          <p:cNvSpPr>
            <a:spLocks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/>
              <a:t>Key Facts</a:t>
            </a:r>
          </a:p>
          <a:p>
            <a:pPr marL="762000" lvl="1"/>
            <a:r>
              <a:rPr lang="en-US"/>
              <a:t>Reactor is isothermal, therefore no thermal effects</a:t>
            </a:r>
          </a:p>
          <a:p>
            <a:pPr marL="762000" lvl="1"/>
            <a:r>
              <a:rPr lang="en-US"/>
              <a:t>Reaction is autocatalytic, therefore the rate </a:t>
            </a:r>
            <a:r>
              <a:rPr lang="en-US" i="1" u="sng"/>
              <a:t>increases</a:t>
            </a:r>
            <a:r>
              <a:rPr lang="en-US"/>
              <a:t> as the concentration of product increases</a:t>
            </a:r>
          </a:p>
          <a:p>
            <a:r>
              <a:rPr lang="en-US"/>
              <a:t>Qualitative Analysis of CSTR</a:t>
            </a:r>
          </a:p>
          <a:p>
            <a:pPr marL="762000" lvl="1"/>
            <a:r>
              <a:rPr lang="en-US"/>
              <a:t>Conversion equals zero at space time of zero</a:t>
            </a:r>
          </a:p>
          <a:p>
            <a:pPr marL="762000" lvl="1"/>
            <a:r>
              <a:rPr lang="en-US"/>
              <a:t>Conversion increases as the space time increases, so initial slope is positive</a:t>
            </a:r>
          </a:p>
          <a:p>
            <a:pPr marL="762000" lvl="1"/>
            <a:r>
              <a:rPr lang="en-US"/>
              <a:t>Further increase in the space time increases the conversion</a:t>
            </a:r>
          </a:p>
          <a:p>
            <a:pPr marL="1206500" lvl="2"/>
            <a:r>
              <a:rPr lang="en-US"/>
              <a:t>Therefore the product concentration increases</a:t>
            </a:r>
          </a:p>
          <a:p>
            <a:pPr marL="1206500" lvl="2"/>
            <a:r>
              <a:rPr lang="en-US"/>
              <a:t>Therefore the rate increases</a:t>
            </a:r>
          </a:p>
          <a:p>
            <a:pPr marL="1206500" lvl="2"/>
            <a:r>
              <a:rPr lang="en-US"/>
              <a:t>Therefore, the change in the conversion becomes greater</a:t>
            </a:r>
          </a:p>
          <a:p>
            <a:pPr marL="1206500" lvl="2"/>
            <a:r>
              <a:rPr lang="en-US"/>
              <a:t>The plot of conversion versus space time will initially be concave up (increasing slope)</a:t>
            </a:r>
          </a:p>
          <a:p>
            <a:pPr marL="762000" lvl="1"/>
            <a:r>
              <a:rPr lang="en-US"/>
              <a:t>That trend can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continue for all space times; the conversion would go to infinity</a:t>
            </a:r>
          </a:p>
          <a:p>
            <a:pPr marL="1206500" lvl="2"/>
            <a:r>
              <a:rPr lang="en-US"/>
              <a:t>Eventually the depletion of reactant causes the rate to decrease with increasing space time</a:t>
            </a:r>
          </a:p>
          <a:p>
            <a:pPr marL="1206500" lvl="2"/>
            <a:r>
              <a:rPr lang="en-US"/>
              <a:t>Therefore, the rate passes through a maximum</a:t>
            </a:r>
          </a:p>
          <a:p>
            <a:pPr marL="1206500" lvl="2"/>
            <a:r>
              <a:rPr lang="en-US"/>
              <a:t>Therefore the conversion passes through an inflection point</a:t>
            </a:r>
          </a:p>
          <a:p>
            <a:pPr marL="762000" lvl="1"/>
            <a:r>
              <a:rPr lang="en-US"/>
              <a:t>From that point onward, the conversion versus space time slope decreases (concave down)</a:t>
            </a:r>
          </a:p>
          <a:p>
            <a:pPr marL="1206500" lvl="2"/>
            <a:r>
              <a:rPr lang="en-US"/>
              <a:t>As the space time approaches infinity, the slope approaches zero and the conversion approaches its equilibrium value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Title &amp; Subtitle">
  <a:themeElements>
    <a:clrScheme name="Title &amp; Subtitl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elvetica"/>
        <a:ea typeface="Heiti SC Medium"/>
        <a:cs typeface="Heiti SC Medium"/>
      </a:majorFont>
      <a:minorFont>
        <a:latin typeface="Helvetica"/>
        <a:ea typeface="Heiti SC Medium"/>
        <a:cs typeface="Heiti SC Medium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 &amp; Bullets - Right">
  <a:themeElements>
    <a:clrScheme name="Title &amp; Bullets - Righ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itle, Bullets &amp; Photo">
  <a:themeElements>
    <a:clrScheme name="Title, Bullets &amp; Ph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Title &amp; 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 - Top">
  <a:themeElements>
    <a:clrScheme name="Title - T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itle &amp; Bullets - Left">
  <a:themeElements>
    <a:clrScheme name="Title &amp; Bullets - Lef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hoto - Vertical">
  <a:themeElements>
    <a:clrScheme name="Ph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ullets">
  <a:themeElements>
    <a:clrScheme name="Bulle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Gill Sans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Gill Sans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hoto - Horizontal">
  <a:themeElements>
    <a:clrScheme name="Ph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Helvetica"/>
        <a:ea typeface="Heiti SC Light"/>
        <a:cs typeface="Heiti SC Light"/>
      </a:majorFont>
      <a:minorFont>
        <a:latin typeface="Gill Sans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2 Column">
  <a:themeElements>
    <a:clrScheme name="Title &amp; Bullets - 2 Colum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Helvetica"/>
        <a:ea typeface="Heiti SC Light"/>
        <a:cs typeface="Heiti SC Light"/>
      </a:majorFont>
      <a:minorFont>
        <a:latin typeface="Helvetica"/>
        <a:ea typeface="Heiti SC Light"/>
        <a:cs typeface="Heiti SC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Helvetica" charset="0"/>
            <a:ea typeface="Heiti SC Light" charset="0"/>
            <a:cs typeface="Heiti SC Light" charset="0"/>
            <a:sym typeface="Helvetica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Pages>0</Pages>
  <Words>1048</Words>
  <Characters>0</Characters>
  <Application>Microsoft Macintosh PowerPoint</Application>
  <PresentationFormat>Custom</PresentationFormat>
  <Lines>0</Lines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11</vt:i4>
      </vt:variant>
      <vt:variant>
        <vt:lpstr>Slide Titles</vt:lpstr>
      </vt:variant>
      <vt:variant>
        <vt:i4>11</vt:i4>
      </vt:variant>
    </vt:vector>
  </HeadingPairs>
  <TitlesOfParts>
    <vt:vector size="27" baseType="lpstr">
      <vt:lpstr>Helvetica</vt:lpstr>
      <vt:lpstr>Heiti SC Light</vt:lpstr>
      <vt:lpstr>Heiti SC Medium</vt:lpstr>
      <vt:lpstr>Lucida Grande</vt:lpstr>
      <vt:lpstr>Gill Sans</vt:lpstr>
      <vt:lpstr>Title &amp; Subtitle</vt:lpstr>
      <vt:lpstr>Title &amp; Bullets</vt:lpstr>
      <vt:lpstr>Title - Top</vt:lpstr>
      <vt:lpstr>Title &amp; Bullets - Left</vt:lpstr>
      <vt:lpstr>Photo - Vertical</vt:lpstr>
      <vt:lpstr>Bullets</vt:lpstr>
      <vt:lpstr>Blank</vt:lpstr>
      <vt:lpstr>Photo - Horizontal</vt:lpstr>
      <vt:lpstr>Title &amp; Bullets - 2 Column</vt:lpstr>
      <vt:lpstr>Title &amp; Bullets - Right</vt:lpstr>
      <vt:lpstr>Title, Bullets &amp; Photo</vt:lpstr>
      <vt:lpstr>A First Course on Kinetics and Reaction Engineering</vt:lpstr>
      <vt:lpstr>Where We’re Going</vt:lpstr>
      <vt:lpstr>Reaction Engineering with CSTRs</vt:lpstr>
      <vt:lpstr>Qualitative Analysis of CSTRs</vt:lpstr>
      <vt:lpstr>Questions?</vt:lpstr>
      <vt:lpstr>Activity 21.1</vt:lpstr>
      <vt:lpstr>Activity 21.1</vt:lpstr>
      <vt:lpstr>Qualitative Analysis of a CSTR</vt:lpstr>
      <vt:lpstr>Qualitative Analysis</vt:lpstr>
      <vt:lpstr>Comparison to a Batch Reactor</vt:lpstr>
      <vt:lpstr>Where We’re Going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Course on Kinetics and Reaction Engineering</dc:title>
  <dc:subject/>
  <dc:creator/>
  <cp:keywords/>
  <dc:description/>
  <cp:lastModifiedBy>Carl Lund</cp:lastModifiedBy>
  <cp:revision>2</cp:revision>
  <dcterms:modified xsi:type="dcterms:W3CDTF">2014-07-15T15:18:45Z</dcterms:modified>
</cp:coreProperties>
</file>