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57" r:id="rId13"/>
    <p:sldId id="259" r:id="rId14"/>
    <p:sldId id="260" r:id="rId15"/>
    <p:sldId id="271" r:id="rId16"/>
    <p:sldId id="262" r:id="rId17"/>
    <p:sldId id="265" r:id="rId18"/>
    <p:sldId id="261" r:id="rId19"/>
    <p:sldId id="266" r:id="rId20"/>
    <p:sldId id="267" r:id="rId21"/>
    <p:sldId id="258" r:id="rId22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632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656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67076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04446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86300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8387306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54726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97510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27733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2050653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2730512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528592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22457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05043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95528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78713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68586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1319467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77101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96976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72881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3658991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3434633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8822001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26085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30296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80198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4874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2620997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2515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38767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98056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8036794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664873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28547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140115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2793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98809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34977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85049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3780126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61068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15811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84663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6499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0546425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5238961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9904248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5722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49780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18108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04081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1300473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73579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22234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926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30810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036644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9746264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0407342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00426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76169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75974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43897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970405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76475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91269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61422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08971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3017285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2091342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8855237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41856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56072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30730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40045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4144599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880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29342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49187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05184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8847664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6754187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0034478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31500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05621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35994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83714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5932022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5182862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65821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70006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59682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722307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28004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7762068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49227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57573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56169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09754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8837826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7319554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460099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37628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89854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7653187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187036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4610462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20590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68180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08720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0406116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35670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8209984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57239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02808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27728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620130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3360288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3039603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75443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124483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409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21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Comparison to a Batch Reactor</a:t>
            </a:r>
          </a:p>
        </p:txBody>
      </p:sp>
      <p:sp>
        <p:nvSpPr>
          <p:cNvPr id="2150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At low processing times, the rate in the batch reactor will be small because it starts with no product present</a:t>
            </a:r>
          </a:p>
          <a:p>
            <a:r>
              <a:rPr lang="en-US"/>
              <a:t>At an equal space time, the rate in the CSTR will be larger because for the whole time the fluid reacts, the product is present</a:t>
            </a:r>
          </a:p>
          <a:p>
            <a:r>
              <a:rPr lang="en-US"/>
              <a:t>Therefore, the CSTR curve will lie above the batch reactor curve</a:t>
            </a:r>
          </a:p>
          <a:p>
            <a:pPr marL="762000" lvl="1"/>
            <a:r>
              <a:rPr lang="en-US"/>
              <a:t>The batch reactor curve will display an inflection point, just as the CSTR does and for the same reason</a:t>
            </a:r>
          </a:p>
          <a:p>
            <a:pPr marL="1206500" lvl="2"/>
            <a:r>
              <a:rPr lang="en-US"/>
              <a:t>At smaller processing times, the effect of the increasing product concentration predominates and the rate increases</a:t>
            </a:r>
          </a:p>
          <a:p>
            <a:pPr marL="1206500" lvl="2"/>
            <a:r>
              <a:rPr lang="en-US"/>
              <a:t>At larger processing times, the effect of reactant depletion predominates and the rate decreases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700" y="2781300"/>
            <a:ext cx="4572000" cy="417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</a:t>
            </a:r>
            <a:r>
              <a:rPr lang="en-US" smtClean="0"/>
              <a:t>re </a:t>
            </a:r>
            <a:r>
              <a:rPr lang="en-US"/>
              <a:t>Going</a:t>
            </a:r>
          </a:p>
        </p:txBody>
      </p:sp>
      <p:sp>
        <p:nvSpPr>
          <p:cNvPr id="2253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21. Reaction Engineering of CSTRs</a:t>
            </a:r>
          </a:p>
          <a:p>
            <a:pPr marL="1206500" lvl="2"/>
            <a:r>
              <a:rPr lang="en-US"/>
              <a:t>22. Analysis of Steady State CSTRs</a:t>
            </a:r>
          </a:p>
          <a:p>
            <a:pPr marL="1206500" lvl="2"/>
            <a:r>
              <a:rPr lang="en-US"/>
              <a:t>23. Analysis of Transient CSTRs</a:t>
            </a:r>
          </a:p>
          <a:p>
            <a:pPr marL="1206500" lvl="2"/>
            <a:r>
              <a:rPr lang="en-US"/>
              <a:t>24. Multiple Steady States in CSTRs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1206500" lvl="2"/>
            <a:r>
              <a:rPr lang="en-US"/>
              <a:t>21. Reaction Engineering of CSTRs</a:t>
            </a:r>
          </a:p>
          <a:p>
            <a:pPr marL="1206500" lvl="2"/>
            <a:r>
              <a:rPr lang="en-US"/>
              <a:t>22. Analysis of Steady State CSTRs</a:t>
            </a:r>
          </a:p>
          <a:p>
            <a:pPr marL="1206500" lvl="2"/>
            <a:r>
              <a:rPr lang="en-US"/>
              <a:t>23. Analysis of Transient CSTRs</a:t>
            </a:r>
          </a:p>
          <a:p>
            <a:pPr marL="1206500" lvl="2"/>
            <a:r>
              <a:rPr lang="en-US"/>
              <a:t>24. Multiple Steady States in CSTRs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Reaction Engineering with CSTRs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Typically CSTRs are designed to operate most of the time at steady state</a:t>
            </a:r>
          </a:p>
          <a:p>
            <a:r>
              <a:rPr lang="en-US" dirty="0"/>
              <a:t>Transient operation occurs whenever a reactor variable is changed</a:t>
            </a:r>
          </a:p>
          <a:p>
            <a:pPr marL="762000" lvl="1"/>
            <a:r>
              <a:rPr lang="en-US" dirty="0"/>
              <a:t>Start up and shut down are examples of transient operation</a:t>
            </a:r>
          </a:p>
          <a:p>
            <a:r>
              <a:rPr lang="en-US" dirty="0"/>
              <a:t>Factors that favor CSTRs</a:t>
            </a:r>
          </a:p>
          <a:p>
            <a:pPr marL="762000" lvl="1"/>
            <a:r>
              <a:rPr lang="en-US" dirty="0"/>
              <a:t>Liquid phase reaction</a:t>
            </a:r>
          </a:p>
          <a:p>
            <a:pPr marL="762000" lvl="1"/>
            <a:r>
              <a:rPr lang="en-US" dirty="0"/>
              <a:t>Large quantities of reactant to be processed</a:t>
            </a:r>
          </a:p>
          <a:p>
            <a:pPr marL="762000" lvl="1"/>
            <a:r>
              <a:rPr lang="en-US" dirty="0"/>
              <a:t>Exothermic reactions</a:t>
            </a:r>
          </a:p>
          <a:p>
            <a:pPr marL="762000" lvl="1"/>
            <a:r>
              <a:rPr lang="en-US" dirty="0"/>
              <a:t>Reactions with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unusual</a:t>
            </a:r>
            <a:r>
              <a:rPr lang="en-US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kinetics</a:t>
            </a:r>
          </a:p>
          <a:p>
            <a:pPr marL="1206500" lvl="2"/>
            <a:r>
              <a:rPr lang="en-US" dirty="0"/>
              <a:t>Reactant inhibited reactions</a:t>
            </a:r>
          </a:p>
          <a:p>
            <a:pPr marL="1206500" lvl="2"/>
            <a:r>
              <a:rPr lang="en-US" dirty="0"/>
              <a:t>Auto-catalytic reactions</a:t>
            </a:r>
          </a:p>
          <a:p>
            <a:pPr marL="762000" lvl="1"/>
            <a:r>
              <a:rPr lang="en-US" dirty="0"/>
              <a:t>Cold feed and exothermic reaction (auto-thermal operation)</a:t>
            </a:r>
          </a:p>
          <a:p>
            <a:pPr marL="1206500" lvl="2"/>
            <a:r>
              <a:rPr lang="en-US" dirty="0"/>
              <a:t>Feed is heated due to being mixed directly into the hot reactor contents; no need for a separate heat exchanger</a:t>
            </a:r>
          </a:p>
          <a:p>
            <a:r>
              <a:rPr lang="en-US" dirty="0"/>
              <a:t>Disadvantages</a:t>
            </a:r>
          </a:p>
          <a:p>
            <a:pPr marL="762000" lvl="1"/>
            <a:r>
              <a:rPr lang="en-US" dirty="0"/>
              <a:t>For reactions with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typical</a:t>
            </a:r>
            <a:r>
              <a:rPr lang="en-US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kinetics, the rate of reaction is low throughout the process</a:t>
            </a:r>
          </a:p>
          <a:p>
            <a:pPr marL="1206500" lvl="2"/>
            <a:r>
              <a:rPr lang="en-US" dirty="0"/>
              <a:t>Due to mixing, reactant concentration is low and product concentration is high</a:t>
            </a:r>
          </a:p>
          <a:p>
            <a:pPr marL="1206500" lvl="2"/>
            <a:r>
              <a:rPr lang="en-US" dirty="0"/>
              <a:t>Need larger reactor volume (compared to batch or plug flow reactor)</a:t>
            </a:r>
          </a:p>
          <a:p>
            <a:pPr marL="762000" lvl="1"/>
            <a:r>
              <a:rPr lang="en-US" dirty="0"/>
              <a:t>Not well-suited to gas phase reactions because gases are hard to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stir.</a:t>
            </a:r>
            <a:r>
              <a:rPr lang="en-US" dirty="0" smtClean="0">
                <a:latin typeface="Arial"/>
              </a:rPr>
              <a:t>”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Qualitative Analysis of CSTRs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219200"/>
            <a:ext cx="10464800" cy="7848600"/>
          </a:xfrm>
          <a:ln/>
        </p:spPr>
        <p:txBody>
          <a:bodyPr/>
          <a:lstStyle/>
          <a:p>
            <a:r>
              <a:rPr lang="en-US"/>
              <a:t>Steady state CSTRs are fundamentally different from batch reactors</a:t>
            </a:r>
          </a:p>
          <a:p>
            <a:pPr marL="762000" lvl="1"/>
            <a:r>
              <a:rPr lang="en-US"/>
              <a:t>The composition and temperature change during the time that reaction occurs in a batch reactor</a:t>
            </a:r>
          </a:p>
          <a:p>
            <a:pPr marL="1206500" lvl="2"/>
            <a:r>
              <a:rPr lang="en-US"/>
              <a:t>The amount of time reaction occurs is controlled directly</a:t>
            </a:r>
          </a:p>
          <a:p>
            <a:pPr marL="762000" lvl="1"/>
            <a:r>
              <a:rPr lang="en-US"/>
              <a:t>The composition and temperature are constant during the time that reaction occurs in a steady state CSTR</a:t>
            </a:r>
          </a:p>
          <a:p>
            <a:pPr marL="1206500" lvl="2"/>
            <a:r>
              <a:rPr lang="en-US"/>
              <a:t>The amount of time reaction occurs is controlled by changing the flow rate</a:t>
            </a:r>
          </a:p>
          <a:p>
            <a:pPr marL="1206500" lvl="2"/>
            <a:r>
              <a:rPr lang="en-US"/>
              <a:t>On average, the reaction occurs for a time equal to the space time, </a:t>
            </a:r>
            <a:r>
              <a:rPr lang="en-US" i="1"/>
              <a:t>τ</a:t>
            </a:r>
            <a:endParaRPr lang="en-US"/>
          </a:p>
          <a:p>
            <a:pPr marL="1651000" lvl="3">
              <a:spcBef>
                <a:spcPts val="2000"/>
              </a:spcBef>
            </a:pPr>
            <a:r>
              <a:rPr lang="en-US"/>
              <a:t> </a:t>
            </a:r>
          </a:p>
          <a:p>
            <a:pPr>
              <a:spcBef>
                <a:spcPts val="1600"/>
              </a:spcBef>
            </a:pPr>
            <a:r>
              <a:rPr lang="en-US"/>
              <a:t>Qualitative analysis of CSTR</a:t>
            </a:r>
          </a:p>
          <a:p>
            <a:pPr marL="762000" lvl="1"/>
            <a:r>
              <a:rPr lang="en-US"/>
              <a:t>Conversion, concentration, temperature and other profiles as a function of space time behave similar to profiles for batch reactors as a function of processing time</a:t>
            </a:r>
          </a:p>
          <a:p>
            <a:pPr marL="762000" lvl="1"/>
            <a:r>
              <a:rPr lang="en-US"/>
              <a:t>When comparing to batch reactors at processing times equal to the CSTR space time</a:t>
            </a:r>
          </a:p>
          <a:p>
            <a:pPr marL="1206500" lvl="2"/>
            <a:r>
              <a:rPr lang="en-US"/>
              <a:t>Concentrations and temperature change during the time the fluid is reacting in a batch reactor</a:t>
            </a:r>
          </a:p>
          <a:p>
            <a:pPr marL="1206500" lvl="2"/>
            <a:r>
              <a:rPr lang="en-US"/>
              <a:t>Concentrations and temperature are constant during the time the fluid is reacting in a CSTR</a:t>
            </a:r>
          </a:p>
          <a:p>
            <a:pPr marL="1651000" lvl="3"/>
            <a:r>
              <a:rPr lang="en-US"/>
              <a:t>Their values are the final values; i. e. the reactant concentration is low and the product concentration is high</a:t>
            </a:r>
          </a:p>
          <a:p>
            <a:pPr marL="1651000" lvl="3"/>
            <a:r>
              <a:rPr lang="en-US"/>
              <a:t>In an adiabatic reactor, the temperature is the final value; higher for exothermic reactions and lower for endothermic reactions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3948113"/>
            <a:ext cx="1092200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-107378871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21.1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The handout for Activity 21.1 lists 10 problems, each involving a CSTR</a:t>
            </a:r>
          </a:p>
          <a:p>
            <a:r>
              <a:rPr lang="en-US"/>
              <a:t>Read through each problem and</a:t>
            </a:r>
          </a:p>
          <a:p>
            <a:pPr marL="762000" lvl="1"/>
            <a:r>
              <a:rPr lang="en-US"/>
              <a:t>Determine whether it calls for the analysis of a steady state CSTR or a transient CSTR</a:t>
            </a:r>
          </a:p>
          <a:p>
            <a:pPr marL="762000" lvl="1"/>
            <a:r>
              <a:rPr lang="en-US"/>
              <a:t>If you decide a problem involves a transient analysis, justify your response by identifying at least one reactor variable that will change over time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21.1</a:t>
            </a:r>
          </a:p>
        </p:txBody>
      </p:sp>
      <p:sp>
        <p:nvSpPr>
          <p:cNvPr id="1843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Question 1: steady state</a:t>
            </a:r>
          </a:p>
          <a:p>
            <a:r>
              <a:rPr lang="en-US"/>
              <a:t>Question 2: transient</a:t>
            </a:r>
          </a:p>
          <a:p>
            <a:pPr marL="762000" lvl="1"/>
            <a:r>
              <a:rPr lang="en-US"/>
              <a:t>The outlet cell mass, among other things, will vary over time</a:t>
            </a:r>
          </a:p>
          <a:p>
            <a:r>
              <a:rPr lang="en-US"/>
              <a:t>Question 3: transient</a:t>
            </a:r>
          </a:p>
          <a:p>
            <a:pPr marL="762000" lvl="1"/>
            <a:r>
              <a:rPr lang="en-US"/>
              <a:t>The outlet concentrations of all reagents will vary over time</a:t>
            </a:r>
          </a:p>
          <a:p>
            <a:r>
              <a:rPr lang="en-US"/>
              <a:t>Question 4: steady state</a:t>
            </a:r>
          </a:p>
          <a:p>
            <a:r>
              <a:rPr lang="en-US"/>
              <a:t>Question 5: steady state</a:t>
            </a:r>
          </a:p>
          <a:p>
            <a:r>
              <a:rPr lang="en-US"/>
              <a:t>Question 6: transient</a:t>
            </a:r>
          </a:p>
          <a:p>
            <a:pPr marL="762000" lvl="1"/>
            <a:r>
              <a:rPr lang="en-US"/>
              <a:t>The reactant concentrations leaving the reactor will vary over time</a:t>
            </a:r>
          </a:p>
          <a:p>
            <a:r>
              <a:rPr lang="en-US"/>
              <a:t>Question 7: steady state</a:t>
            </a:r>
          </a:p>
          <a:p>
            <a:pPr marL="762000" lvl="1"/>
            <a:r>
              <a:rPr lang="en-US"/>
              <a:t>The outlet concentration of Z will not vary with time</a:t>
            </a:r>
          </a:p>
          <a:p>
            <a:r>
              <a:rPr lang="en-US"/>
              <a:t>Question 8: steady state</a:t>
            </a:r>
          </a:p>
          <a:p>
            <a:r>
              <a:rPr lang="en-US"/>
              <a:t>Question 9: transient</a:t>
            </a:r>
          </a:p>
          <a:p>
            <a:pPr marL="762000" lvl="1"/>
            <a:r>
              <a:rPr lang="en-US"/>
              <a:t>The outlet concentrations of reactants and products will vary over time</a:t>
            </a:r>
          </a:p>
          <a:p>
            <a:r>
              <a:rPr lang="en-US"/>
              <a:t>Question 10: transient</a:t>
            </a:r>
          </a:p>
          <a:p>
            <a:pPr marL="762000" lvl="1"/>
            <a:r>
              <a:rPr lang="en-US"/>
              <a:t>The outlet temperature will vary over time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Perform a qualitative analysis of a CSTR within which an auto-catalytic reaction is taking place isothermally. Sketch the conversion versus the space time. Then qualitatively compare to the behavior for the same reaction taking place in a perfectly mixed batch reactor.</a:t>
            </a:r>
          </a:p>
        </p:txBody>
      </p:sp>
      <p:sp>
        <p:nvSpPr>
          <p:cNvPr id="19458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Qualitative Analysis of a CSTR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Qualitative Analysis</a:t>
            </a:r>
          </a:p>
        </p:txBody>
      </p:sp>
      <p:sp>
        <p:nvSpPr>
          <p:cNvPr id="2048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Key Facts</a:t>
            </a:r>
          </a:p>
          <a:p>
            <a:pPr marL="762000" lvl="1"/>
            <a:r>
              <a:rPr lang="en-US"/>
              <a:t>Reactor is isothermal, therefore no thermal effects</a:t>
            </a:r>
          </a:p>
          <a:p>
            <a:pPr marL="762000" lvl="1"/>
            <a:r>
              <a:rPr lang="en-US"/>
              <a:t>Reaction is autocatalytic, therefore the rate </a:t>
            </a:r>
            <a:r>
              <a:rPr lang="en-US" i="1" u="sng"/>
              <a:t>increases</a:t>
            </a:r>
            <a:r>
              <a:rPr lang="en-US"/>
              <a:t> as the concentration of product increases</a:t>
            </a:r>
          </a:p>
          <a:p>
            <a:r>
              <a:rPr lang="en-US"/>
              <a:t>Qualitative Analysis of CSTR</a:t>
            </a:r>
          </a:p>
          <a:p>
            <a:pPr marL="762000" lvl="1"/>
            <a:r>
              <a:rPr lang="en-US"/>
              <a:t>Conversion equals zero at space time of zero</a:t>
            </a:r>
          </a:p>
          <a:p>
            <a:pPr marL="762000" lvl="1"/>
            <a:r>
              <a:rPr lang="en-US"/>
              <a:t>Conversion increases as the space time increases, so initial slope is positive</a:t>
            </a:r>
          </a:p>
          <a:p>
            <a:pPr marL="762000" lvl="1"/>
            <a:r>
              <a:rPr lang="en-US"/>
              <a:t>Further increase in the space time increases the conversion</a:t>
            </a:r>
          </a:p>
          <a:p>
            <a:pPr marL="1206500" lvl="2"/>
            <a:r>
              <a:rPr lang="en-US"/>
              <a:t>Therefore the product concentration increases</a:t>
            </a:r>
          </a:p>
          <a:p>
            <a:pPr marL="1206500" lvl="2"/>
            <a:r>
              <a:rPr lang="en-US"/>
              <a:t>Therefore the rate increases</a:t>
            </a:r>
          </a:p>
          <a:p>
            <a:pPr marL="1206500" lvl="2"/>
            <a:r>
              <a:rPr lang="en-US"/>
              <a:t>Therefore, the change in the conversion becomes greater</a:t>
            </a:r>
          </a:p>
          <a:p>
            <a:pPr marL="1206500" lvl="2"/>
            <a:r>
              <a:rPr lang="en-US"/>
              <a:t>The plot of conversion versus space time will initially be concave up (increasing slope)</a:t>
            </a:r>
          </a:p>
          <a:p>
            <a:pPr marL="762000" lvl="1"/>
            <a:r>
              <a:rPr lang="en-US"/>
              <a:t>That trend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continue for all space times; the conversion would go to infinity</a:t>
            </a:r>
          </a:p>
          <a:p>
            <a:pPr marL="1206500" lvl="2"/>
            <a:r>
              <a:rPr lang="en-US"/>
              <a:t>Eventually the depletion of reactant causes the rate to decrease with increasing space time</a:t>
            </a:r>
          </a:p>
          <a:p>
            <a:pPr marL="1206500" lvl="2"/>
            <a:r>
              <a:rPr lang="en-US"/>
              <a:t>Therefore, the rate passes through a maximum</a:t>
            </a:r>
          </a:p>
          <a:p>
            <a:pPr marL="1206500" lvl="2"/>
            <a:r>
              <a:rPr lang="en-US"/>
              <a:t>Therefore the conversion passes through an inflection point</a:t>
            </a:r>
          </a:p>
          <a:p>
            <a:pPr marL="762000" lvl="1"/>
            <a:r>
              <a:rPr lang="en-US"/>
              <a:t>From that point onward, the conversion versus space time slope decreases (concave down)</a:t>
            </a:r>
          </a:p>
          <a:p>
            <a:pPr marL="1206500" lvl="2"/>
            <a:r>
              <a:rPr lang="en-US"/>
              <a:t>As the space time approaches infinity, the slope approaches zero and the conversion approaches its equilibrium value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Pages>0</Pages>
  <Words>1048</Words>
  <Characters>0</Characters>
  <Application>Microsoft Macintosh PowerPoint</Application>
  <PresentationFormat>Custom</PresentationFormat>
  <Lines>0</Lines>
  <Paragraphs>113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11</vt:i4>
      </vt:variant>
    </vt:vector>
  </HeadingPairs>
  <TitlesOfParts>
    <vt:vector size="27" baseType="lpstr">
      <vt:lpstr>Helvetica</vt:lpstr>
      <vt:lpstr>Heiti SC Light</vt:lpstr>
      <vt:lpstr>Heiti SC Medium</vt:lpstr>
      <vt:lpstr>Lucida Grande</vt:lpstr>
      <vt:lpstr>Gill Sans</vt:lpstr>
      <vt:lpstr>Title &amp; Subtitle</vt:lpstr>
      <vt:lpstr>Title &amp; Bullets</vt:lpstr>
      <vt:lpstr>Title - Top</vt:lpstr>
      <vt:lpstr>Title &amp; Bullets - Left</vt:lpstr>
      <vt:lpstr>Photo - Vertical</vt:lpstr>
      <vt:lpstr>Bullets</vt:lpstr>
      <vt:lpstr>Blank</vt:lpstr>
      <vt:lpstr>Photo - Horizontal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Reaction Engineering with CSTRs</vt:lpstr>
      <vt:lpstr>Qualitative Analysis of CSTRs</vt:lpstr>
      <vt:lpstr>Questions?</vt:lpstr>
      <vt:lpstr>Activity 21.1</vt:lpstr>
      <vt:lpstr>Activity 21.1</vt:lpstr>
      <vt:lpstr>Qualitative Analysis of a CSTR</vt:lpstr>
      <vt:lpstr>Qualitative Analysis</vt:lpstr>
      <vt:lpstr>Comparison to a Batch Reactor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2014-07-15T15:18:45Z</dcterms:modified>
</cp:coreProperties>
</file>