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76" r:id="rId13"/>
    <p:sldId id="257" r:id="rId14"/>
    <p:sldId id="271" r:id="rId15"/>
    <p:sldId id="280" r:id="rId16"/>
    <p:sldId id="279" r:id="rId17"/>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976"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37496513"/>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601817"/>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95097226"/>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720691"/>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55148237"/>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9402223"/>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5176864"/>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31389436"/>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187752"/>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48071450"/>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03203546"/>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6100786"/>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5934013"/>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3726513"/>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60055526"/>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2878584"/>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48424537"/>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303032"/>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7872240"/>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42817148"/>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6163848"/>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41703057"/>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301676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52208390"/>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1559891"/>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0669242"/>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2293676"/>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47605731"/>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9071161"/>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1396136"/>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52948288"/>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9307799"/>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79029815"/>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6528360"/>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06529627"/>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3061518"/>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2872895"/>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91768313"/>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3779664"/>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64242618"/>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8456635"/>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5007968"/>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94180040"/>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496372"/>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0677411"/>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87937509"/>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69931506"/>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8221516"/>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7606416"/>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19982555"/>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609270"/>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47821764"/>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26140457"/>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0445964"/>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20185191"/>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4545321"/>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229843"/>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78136980"/>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6985275"/>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3181547"/>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4319540"/>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2116999"/>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2752305"/>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71297304"/>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365220"/>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1947766"/>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3022956"/>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154265"/>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60450653"/>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13416637"/>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88538633"/>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2622549"/>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1391518"/>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54626559"/>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9707688"/>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97853002"/>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9679470"/>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29738633"/>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3043456"/>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62254535"/>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806851"/>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03569925"/>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72158412"/>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6566470"/>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5461012"/>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53132487"/>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8994831"/>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53280043"/>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8356626"/>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8907607"/>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4829435"/>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8990369"/>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8961849"/>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25548236"/>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4559118"/>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6633985"/>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3812480"/>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63553227"/>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9596328"/>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3537828"/>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06239556"/>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844268"/>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2641241"/>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7559950"/>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3114718"/>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76534561"/>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42866845"/>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97419249"/>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7165712"/>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35505369"/>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91574996"/>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1362288"/>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27862836"/>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8774346"/>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9147429"/>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33585695"/>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1089863"/>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73495700"/>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9170452"/>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7191122"/>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1103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Grp="1"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Grp="1"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Grp="1"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Grp="1"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Grp="1"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ln/>
        </p:spPr>
        <p:txBody>
          <a:bodyPr/>
          <a:lstStyle/>
          <a:p>
            <a:r>
              <a:rPr lang="en-US"/>
              <a:t>A First Course on Kinetics and Reaction Engineering</a:t>
            </a:r>
          </a:p>
        </p:txBody>
      </p:sp>
      <p:sp>
        <p:nvSpPr>
          <p:cNvPr id="12290" name="Rectangle 2"/>
          <p:cNvSpPr>
            <a:spLocks noGrp="1" noChangeArrowheads="1"/>
          </p:cNvSpPr>
          <p:nvPr>
            <p:ph type="body" idx="1"/>
          </p:nvPr>
        </p:nvSpPr>
        <p:spPr>
          <a:ln/>
        </p:spPr>
        <p:txBody>
          <a:bodyPr/>
          <a:lstStyle/>
          <a:p>
            <a:r>
              <a:rPr lang="en-US"/>
              <a:t>Class 20</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t>B. Perfectly Mixed Batch Reactors</a:t>
            </a:r>
          </a:p>
          <a:p>
            <a:pPr marL="1206500" lvl="2">
              <a:buClr>
                <a:srgbClr val="B3B3B3"/>
              </a:buClr>
            </a:pPr>
            <a:r>
              <a:rPr lang="en-US">
                <a:solidFill>
                  <a:srgbClr val="B3B3B3"/>
                </a:solidFill>
              </a:rPr>
              <a:t>18. Reaction Engineering of Batch Reactors</a:t>
            </a:r>
          </a:p>
          <a:p>
            <a:pPr marL="1206500" lvl="2">
              <a:buClr>
                <a:srgbClr val="B3B3B3"/>
              </a:buClr>
            </a:pPr>
            <a:r>
              <a:rPr lang="en-US">
                <a:solidFill>
                  <a:srgbClr val="B3B3B3"/>
                </a:solidFill>
              </a:rPr>
              <a:t>19. Analysis of Batch Reactors</a:t>
            </a:r>
          </a:p>
          <a:p>
            <a:pPr marL="1206500" lvl="2"/>
            <a:r>
              <a:rPr lang="en-US"/>
              <a:t>20. Optimization of Batch Reactor Processes</a:t>
            </a:r>
          </a:p>
          <a:p>
            <a:pPr marL="762000" lvl="1"/>
            <a:r>
              <a:rPr lang="en-US"/>
              <a:t>C. Continuous Flow Stirred Tank Reactors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a:lstStyle/>
          <a:p>
            <a:r>
              <a:rPr lang="en-US"/>
              <a:t>Modeling and Optimizing Batch Reactor Operational Protocols</a:t>
            </a:r>
          </a:p>
        </p:txBody>
      </p:sp>
      <p:sp>
        <p:nvSpPr>
          <p:cNvPr id="14338" name="Rectangle 2"/>
          <p:cNvSpPr>
            <a:spLocks noGrp="1" noChangeArrowheads="1"/>
          </p:cNvSpPr>
          <p:nvPr>
            <p:ph type="body" idx="1"/>
          </p:nvPr>
        </p:nvSpPr>
        <p:spPr>
          <a:ln/>
        </p:spPr>
        <p:txBody>
          <a:bodyPr/>
          <a:lstStyle/>
          <a:p>
            <a:r>
              <a:rPr lang="en-US"/>
              <a:t>Each step in the operational protocol for a batch reactor is modeled separately</a:t>
            </a:r>
          </a:p>
          <a:p>
            <a:pPr marL="762000" lvl="1"/>
            <a:r>
              <a:rPr lang="en-US"/>
              <a:t>The mole balances typically are the same for every step</a:t>
            </a:r>
          </a:p>
          <a:p>
            <a:pPr marL="762000" lvl="1"/>
            <a:r>
              <a:rPr lang="en-US"/>
              <a:t>Each step usually has slightly different energy balance design equations</a:t>
            </a:r>
          </a:p>
          <a:p>
            <a:pPr marL="1206500" lvl="2"/>
            <a:r>
              <a:rPr lang="en-US"/>
              <a:t>Most commonly, the heat input terms are different in each step</a:t>
            </a:r>
          </a:p>
          <a:p>
            <a:r>
              <a:rPr lang="en-US"/>
              <a:t>As soon as one step ends, the next step begins immediately</a:t>
            </a:r>
          </a:p>
          <a:p>
            <a:pPr marL="762000" lvl="1"/>
            <a:r>
              <a:rPr lang="en-US"/>
              <a:t>The values of the dependent variables at the end of the prior step become the initial values of the dependent variables for the current step</a:t>
            </a:r>
          </a:p>
          <a:p>
            <a:r>
              <a:rPr lang="en-US"/>
              <a:t>The net rate of production of a product can be used as a preliminary optimization criterion for the operational protocol</a:t>
            </a:r>
          </a:p>
          <a:p>
            <a:pPr marL="762000" lvl="1"/>
            <a:r>
              <a:rPr lang="en-US"/>
              <a:t>The net rate of production accounts for both the reaction time and the turnaround time.</a:t>
            </a:r>
          </a:p>
          <a:p>
            <a:pPr marL="762000" lvl="1">
              <a:spcBef>
                <a:spcPts val="2400"/>
              </a:spcBef>
            </a:pPr>
            <a:r>
              <a:rPr lang="en-US"/>
              <a:t> </a:t>
            </a:r>
          </a:p>
          <a:p>
            <a:pPr>
              <a:spcBef>
                <a:spcPts val="2900"/>
              </a:spcBef>
            </a:pPr>
            <a:r>
              <a:rPr lang="en-US"/>
              <a:t>If the turnaround time is negligible, short reaction times typically correspond to high net rates, but low product purity</a:t>
            </a:r>
          </a:p>
          <a:p>
            <a:r>
              <a:rPr lang="en-US"/>
              <a:t>If the turnaround time is comparable to the reaction time, intermediate processing times correspond to high net rates, but product purity is still greater at high processing times </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8200" y="5740400"/>
            <a:ext cx="26670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ln/>
        </p:spPr>
        <p:txBody>
          <a:bodyPr/>
          <a:lstStyle/>
          <a:p>
            <a:r>
              <a:rPr lang="en-US"/>
              <a:t>An Optimization Problem</a:t>
            </a:r>
          </a:p>
        </p:txBody>
      </p:sp>
      <p:sp>
        <p:nvSpPr>
          <p:cNvPr id="16386" name="Rectangle 2"/>
          <p:cNvSpPr>
            <a:spLocks noGrp="1" noChangeArrowheads="1"/>
          </p:cNvSpPr>
          <p:nvPr>
            <p:ph type="body" idx="1"/>
          </p:nvPr>
        </p:nvSpPr>
        <p:spPr>
          <a:xfrm>
            <a:off x="1270000" y="1778000"/>
            <a:ext cx="10464800" cy="7696200"/>
          </a:xfrm>
          <a:ln/>
        </p:spPr>
        <p:txBody>
          <a:bodyPr/>
          <a:lstStyle/>
          <a:p>
            <a:pPr>
              <a:tabLst>
                <a:tab pos="9732963" algn="r"/>
              </a:tabLst>
            </a:pPr>
            <a:r>
              <a:rPr lang="en-US"/>
              <a:t>Consider the batch reactor process described in Example 20.1, and suppose that the maximum permissible temperature of the reacting solution is 90 ºC. Also assume that during the second step of the operational protocol, the coolant flow rate can be programmed to have any value between 0.1 and 1.5 kg min</a:t>
            </a:r>
            <a:r>
              <a:rPr lang="en-US" baseline="32000"/>
              <a:t>-1</a:t>
            </a:r>
            <a:r>
              <a:rPr lang="en-US"/>
              <a:t> as a function of time. Specify the final temperature for the first step and a coolant flow rate program for the second step with the objective of maximizing the net rate of production of B without exceeding a reaction volume temperature of 90 ºC at any point in the operation and with a minimum conversion of 70%. At the end of the second step in the protocol, the temperature of the reacting fluid must equal 25 ºC. </a:t>
            </a:r>
          </a:p>
          <a:p>
            <a:pPr>
              <a:tabLst>
                <a:tab pos="9732963" algn="r"/>
              </a:tabLst>
            </a:pPr>
            <a:endParaRPr lang="en-US"/>
          </a:p>
        </p:txBody>
      </p:sp>
    </p:spTree>
    <p:extLst>
      <p:ext uri="{BB962C8B-B14F-4D97-AF65-F5344CB8AC3E}">
        <p14:creationId xmlns:p14="http://schemas.microsoft.com/office/powerpoint/2010/main" val="809500795"/>
      </p:ext>
    </p:extLst>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8434" name="Rectangle 2"/>
          <p:cNvSpPr>
            <a:spLocks noGrp="1"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1206500" lvl="2">
              <a:buClr>
                <a:srgbClr val="B3B3B3"/>
              </a:buClr>
            </a:pPr>
            <a:r>
              <a:rPr lang="en-US">
                <a:solidFill>
                  <a:srgbClr val="B3B3B3"/>
                </a:solidFill>
              </a:rPr>
              <a:t>18. Reaction Engineering of Batch Reactors</a:t>
            </a:r>
          </a:p>
          <a:p>
            <a:pPr marL="1206500" lvl="2">
              <a:buClr>
                <a:srgbClr val="B3B3B3"/>
              </a:buClr>
            </a:pPr>
            <a:r>
              <a:rPr lang="en-US">
                <a:solidFill>
                  <a:srgbClr val="B3B3B3"/>
                </a:solidFill>
              </a:rPr>
              <a:t>19. Analysis of Batch Reactors</a:t>
            </a:r>
          </a:p>
          <a:p>
            <a:pPr marL="1206500" lvl="2">
              <a:buClr>
                <a:srgbClr val="B3B3B3"/>
              </a:buClr>
            </a:pPr>
            <a:r>
              <a:rPr lang="en-US">
                <a:solidFill>
                  <a:srgbClr val="B3B3B3"/>
                </a:solidFill>
              </a:rPr>
              <a:t>20. Optimization of Batch Reactor Processes</a:t>
            </a:r>
          </a:p>
          <a:p>
            <a:pPr marL="762000" lvl="1"/>
            <a:r>
              <a:rPr lang="en-US"/>
              <a:t>C. Continuous Flow Stirred Tank Reactors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484</Words>
  <Characters>0</Characters>
  <Application>Microsoft Macintosh PowerPoint</Application>
  <PresentationFormat>Custom</PresentationFormat>
  <Lines>0</Lines>
  <Paragraphs>43</Paragraphs>
  <Slides>6</Slides>
  <Notes>0</Notes>
  <HiddenSlides>0</HiddenSlides>
  <MMClips>0</MMClips>
  <ScaleCrop>false</ScaleCrop>
  <HeadingPairs>
    <vt:vector size="4" baseType="variant">
      <vt:variant>
        <vt:lpstr>Theme</vt:lpstr>
      </vt:variant>
      <vt:variant>
        <vt:i4>11</vt:i4>
      </vt:variant>
      <vt:variant>
        <vt:lpstr>Slide Titles</vt:lpstr>
      </vt:variant>
      <vt:variant>
        <vt:i4>6</vt:i4>
      </vt:variant>
    </vt:vector>
  </HeadingPairs>
  <TitlesOfParts>
    <vt:vector size="17" baseType="lpstr">
      <vt:lpstr>Title &amp; Subtitle</vt:lpstr>
      <vt:lpstr>Title &amp; Bullets</vt:lpstr>
      <vt:lpstr>Title - Top</vt:lpstr>
      <vt:lpstr>Photo - Horizontal</vt:lpstr>
      <vt:lpstr>Photo - Vertical</vt:lpstr>
      <vt:lpstr>Bullets</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Modeling and Optimizing Batch Reactor Operational Protocols</vt:lpstr>
      <vt:lpstr>Questions?</vt:lpstr>
      <vt:lpstr>An Optimization Problem</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3</cp:revision>
  <dcterms:modified xsi:type="dcterms:W3CDTF">2014-08-18T14:38:10Z</dcterms:modified>
</cp:coreProperties>
</file>