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76" r:id="rId13"/>
    <p:sldId id="257" r:id="rId14"/>
    <p:sldId id="271" r:id="rId15"/>
    <p:sldId id="258" r:id="rId16"/>
    <p:sldId id="259" r:id="rId17"/>
    <p:sldId id="260" r:id="rId18"/>
    <p:sldId id="279" r:id="rId19"/>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976"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61692075"/>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73822209"/>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34532878"/>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1069793"/>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80130594"/>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3343139"/>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2735746"/>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1522321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1388017"/>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07661707"/>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1630436"/>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0083077"/>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6303321"/>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6662020"/>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71573690"/>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4160700"/>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45645729"/>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0027765"/>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875007"/>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1664349"/>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4351884"/>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39467785"/>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96345935"/>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22143149"/>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9717953"/>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3297384"/>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6949539"/>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79443424"/>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4070042"/>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638901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81825519"/>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2691449"/>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108494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71740208"/>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0335115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4795094"/>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4533391"/>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03293201"/>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2148287"/>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60936107"/>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4666491"/>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6882983"/>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77642213"/>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1226123"/>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92056227"/>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53851797"/>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4856841"/>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7000770"/>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7991153"/>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26811036"/>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1964004"/>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03759478"/>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5275368"/>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0247825"/>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6354062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0057213"/>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5916068"/>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7792685"/>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97323"/>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7254358"/>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5663628"/>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766589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5468885"/>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69871675"/>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857169"/>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439403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940949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78019010"/>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705696"/>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7287430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3272712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8886932"/>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3032598"/>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98855945"/>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58426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00952000"/>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440649"/>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83727512"/>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1637601"/>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87056086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719870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9124343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77543507"/>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5123289"/>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7165434"/>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47375581"/>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1071662"/>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8425290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42942384"/>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2100863"/>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5166002"/>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86398197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554267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29543770"/>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6915381"/>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1643508"/>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379940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00643164"/>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420555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4199456"/>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1089551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2502940"/>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745912"/>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28793774"/>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3886676"/>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22904681"/>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96161207"/>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2022798"/>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86811821"/>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1812324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4815527"/>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0878016"/>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41369018"/>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6501772"/>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7087614"/>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86641522"/>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3613563"/>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124081"/>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0373835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7002530"/>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343216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20</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t>B. Perfectly Mixed Batch Reactors</a:t>
            </a:r>
          </a:p>
          <a:p>
            <a:pPr marL="1206500" lvl="2">
              <a:buClr>
                <a:srgbClr val="B3B3B3"/>
              </a:buClr>
            </a:pPr>
            <a:r>
              <a:rPr lang="en-US">
                <a:solidFill>
                  <a:srgbClr val="B3B3B3"/>
                </a:solidFill>
              </a:rPr>
              <a:t>18. Reaction Engineering of Batch Reactors</a:t>
            </a:r>
          </a:p>
          <a:p>
            <a:pPr marL="1206500" lvl="2">
              <a:buClr>
                <a:srgbClr val="B3B3B3"/>
              </a:buClr>
            </a:pPr>
            <a:r>
              <a:rPr lang="en-US">
                <a:solidFill>
                  <a:srgbClr val="B3B3B3"/>
                </a:solidFill>
              </a:rPr>
              <a:t>19. Analysis of Batch Reactors</a:t>
            </a:r>
          </a:p>
          <a:p>
            <a:pPr marL="1206500" lvl="2"/>
            <a:r>
              <a:rPr lang="en-US"/>
              <a:t>20. Optimization of Batch Reactor Processes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Modeling and Optimizing Batch Reactor Operational Protocols</a:t>
            </a:r>
          </a:p>
        </p:txBody>
      </p:sp>
      <p:sp>
        <p:nvSpPr>
          <p:cNvPr id="14338" name="Rectangle 2"/>
          <p:cNvSpPr>
            <a:spLocks noChangeArrowheads="1"/>
          </p:cNvSpPr>
          <p:nvPr>
            <p:ph type="body" idx="1"/>
          </p:nvPr>
        </p:nvSpPr>
        <p:spPr>
          <a:ln/>
        </p:spPr>
        <p:txBody>
          <a:bodyPr/>
          <a:lstStyle/>
          <a:p>
            <a:r>
              <a:rPr lang="en-US"/>
              <a:t>Each step in the operational protocol for a batch reactor is modeled separately</a:t>
            </a:r>
          </a:p>
          <a:p>
            <a:pPr marL="762000" lvl="1"/>
            <a:r>
              <a:rPr lang="en-US"/>
              <a:t>The mole balances typically are the same for every step</a:t>
            </a:r>
          </a:p>
          <a:p>
            <a:pPr marL="762000" lvl="1"/>
            <a:r>
              <a:rPr lang="en-US"/>
              <a:t>Each step usually has slightly different energy balance design equations</a:t>
            </a:r>
          </a:p>
          <a:p>
            <a:pPr marL="1206500" lvl="2"/>
            <a:r>
              <a:rPr lang="en-US"/>
              <a:t>Most commonly, the heat input terms are different in each step</a:t>
            </a:r>
          </a:p>
          <a:p>
            <a:r>
              <a:rPr lang="en-US"/>
              <a:t>As soon as one step ends, the next step begins immediately</a:t>
            </a:r>
          </a:p>
          <a:p>
            <a:pPr marL="762000" lvl="1"/>
            <a:r>
              <a:rPr lang="en-US"/>
              <a:t>The values of the dependent variables at the end of the prior step become the initial values of the dependent variables for the current step</a:t>
            </a:r>
          </a:p>
          <a:p>
            <a:r>
              <a:rPr lang="en-US"/>
              <a:t>The net rate of production of a product can be used as a preliminary optimization criterion for the operational protocol</a:t>
            </a:r>
          </a:p>
          <a:p>
            <a:pPr marL="762000" lvl="1"/>
            <a:r>
              <a:rPr lang="en-US"/>
              <a:t>The net rate of production accounts for both the reaction time and the turnaround time.</a:t>
            </a:r>
          </a:p>
          <a:p>
            <a:pPr marL="762000" lvl="1">
              <a:spcBef>
                <a:spcPts val="2400"/>
              </a:spcBef>
            </a:pPr>
            <a:r>
              <a:rPr lang="en-US"/>
              <a:t> </a:t>
            </a:r>
          </a:p>
          <a:p>
            <a:pPr>
              <a:spcBef>
                <a:spcPts val="2900"/>
              </a:spcBef>
            </a:pPr>
            <a:r>
              <a:rPr lang="en-US"/>
              <a:t>If the turnaround time is negligible, short reaction times typically correspond to high net rates, but low product purity</a:t>
            </a:r>
          </a:p>
          <a:p>
            <a:r>
              <a:rPr lang="en-US"/>
              <a:t>If the turnaround time is comparable to the reaction time, intermediate processing times correspond to high net rates, but product purity is still greater at high processing times </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8200" y="5740400"/>
            <a:ext cx="26670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An Optimization Problem</a:t>
            </a:r>
          </a:p>
        </p:txBody>
      </p:sp>
      <p:sp>
        <p:nvSpPr>
          <p:cNvPr id="16386" name="Rectangle 2"/>
          <p:cNvSpPr>
            <a:spLocks noChangeArrowheads="1"/>
          </p:cNvSpPr>
          <p:nvPr>
            <p:ph type="body" idx="1"/>
          </p:nvPr>
        </p:nvSpPr>
        <p:spPr>
          <a:xfrm>
            <a:off x="1270000" y="1778000"/>
            <a:ext cx="10464800" cy="7696200"/>
          </a:xfrm>
          <a:ln/>
        </p:spPr>
        <p:txBody>
          <a:bodyPr/>
          <a:lstStyle/>
          <a:p>
            <a:pPr>
              <a:tabLst>
                <a:tab pos="9732963" algn="r"/>
              </a:tabLst>
            </a:pPr>
            <a:r>
              <a:rPr lang="en-US"/>
              <a:t>Consider the batch reactor process described in Example 20.1, and suppose that the maximum permissible temperature of the reacting solution is 90 ºC. Also assume that during the second step of the operational protocol, the coolant flow rate can be programmed to have any value between 0.1 and 1.5 kg min</a:t>
            </a:r>
            <a:r>
              <a:rPr lang="en-US" baseline="32000"/>
              <a:t>-1</a:t>
            </a:r>
            <a:r>
              <a:rPr lang="en-US"/>
              <a:t> as a function of time. Specify the final temperature for the first step and a coolant flow rate program for the second step with the objective of maximizing the net rate of production of B without exceeding a reaction volume temperature of 90 ºC at any point in the operation and with a minimum conversion of 70%. At the end of the second step in the protocol, the temperature of the reacting fluid must equal 25 ºC. </a:t>
            </a:r>
          </a:p>
          <a:p>
            <a:pPr>
              <a:tabLst>
                <a:tab pos="9732963" algn="r"/>
              </a:tabLst>
            </a:pPr>
            <a:endParaRPr lang="en-US"/>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Programming the Coolant Flow</a:t>
            </a:r>
          </a:p>
        </p:txBody>
      </p:sp>
      <p:sp>
        <p:nvSpPr>
          <p:cNvPr id="17410" name="Rectangle 2"/>
          <p:cNvSpPr>
            <a:spLocks noChangeArrowheads="1"/>
          </p:cNvSpPr>
          <p:nvPr>
            <p:ph type="body" idx="1"/>
          </p:nvPr>
        </p:nvSpPr>
        <p:spPr>
          <a:ln/>
        </p:spPr>
        <p:txBody>
          <a:bodyPr/>
          <a:lstStyle/>
          <a:p>
            <a:r>
              <a:rPr lang="en-US" dirty="0"/>
              <a:t>The coolant flow rate does not need to be constant</a:t>
            </a:r>
          </a:p>
          <a:p>
            <a:pPr marL="762000" lvl="1"/>
            <a:r>
              <a:rPr lang="en-US" dirty="0"/>
              <a:t>With the use of a control valve, it could be continually changing</a:t>
            </a:r>
          </a:p>
          <a:p>
            <a:pPr marL="762000" lvl="1"/>
            <a:r>
              <a:rPr lang="en-US" dirty="0"/>
              <a:t>Alternatively, it could be changed periodically in steps</a:t>
            </a:r>
          </a:p>
          <a:p>
            <a:pPr marL="762000" lvl="1"/>
            <a:r>
              <a:rPr lang="en-US" dirty="0"/>
              <a:t>High flow rates cause faster cooling</a:t>
            </a:r>
          </a:p>
          <a:p>
            <a:r>
              <a:rPr lang="en-US" dirty="0"/>
              <a:t>A programmed flow rate must be incorporated into the code you provide to evaluate the ODEs</a:t>
            </a:r>
          </a:p>
          <a:p>
            <a:pPr marL="762000" lvl="1"/>
            <a:r>
              <a:rPr lang="en-US" dirty="0"/>
              <a:t>Recall, you will be given the current values of the independent and dependent variables</a:t>
            </a:r>
          </a:p>
          <a:p>
            <a:pPr marL="1206500" lvl="2"/>
            <a:r>
              <a:rPr lang="en-US" dirty="0"/>
              <a:t>Thus, you can adjust the coolant flow based on elapsed time (the independent variable) or the reaction volume temperature (a dependent variable)</a:t>
            </a:r>
          </a:p>
          <a:p>
            <a:pPr marL="762000" lvl="1"/>
            <a:r>
              <a:rPr lang="en-US" dirty="0"/>
              <a:t>To do so</a:t>
            </a:r>
          </a:p>
          <a:p>
            <a:pPr marL="1206500" lvl="2"/>
            <a:r>
              <a:rPr lang="en-US" dirty="0"/>
              <a:t>Use a series of </a:t>
            </a:r>
            <a:r>
              <a:rPr lang="en-US" dirty="0" smtClean="0">
                <a:latin typeface="Arial"/>
              </a:rPr>
              <a:t>“</a:t>
            </a:r>
            <a:r>
              <a:rPr lang="en-US" dirty="0" smtClean="0"/>
              <a:t>if</a:t>
            </a:r>
            <a:r>
              <a:rPr lang="en-US" dirty="0" smtClean="0">
                <a:latin typeface="Arial"/>
              </a:rPr>
              <a:t>”</a:t>
            </a:r>
            <a:r>
              <a:rPr lang="en-US" dirty="0" smtClean="0"/>
              <a:t> </a:t>
            </a:r>
            <a:r>
              <a:rPr lang="en-US" dirty="0"/>
              <a:t>statements</a:t>
            </a:r>
          </a:p>
          <a:p>
            <a:pPr marL="1651000" lvl="3"/>
            <a:r>
              <a:rPr lang="en-US" dirty="0"/>
              <a:t>if </a:t>
            </a:r>
            <a:r>
              <a:rPr lang="en-US" i="1" dirty="0"/>
              <a:t>T</a:t>
            </a:r>
            <a:r>
              <a:rPr lang="en-US" dirty="0"/>
              <a:t> &gt; </a:t>
            </a:r>
            <a:r>
              <a:rPr lang="en-US" i="1" dirty="0"/>
              <a:t>T</a:t>
            </a:r>
            <a:r>
              <a:rPr lang="en-US" baseline="-6000" dirty="0"/>
              <a:t>1</a:t>
            </a:r>
            <a:r>
              <a:rPr lang="en-US" dirty="0"/>
              <a:t>, </a:t>
            </a:r>
            <a:r>
              <a:rPr lang="en-US" i="1" dirty="0" err="1"/>
              <a:t>ṁ</a:t>
            </a:r>
            <a:r>
              <a:rPr lang="en-US" dirty="0"/>
              <a:t> = </a:t>
            </a:r>
            <a:r>
              <a:rPr lang="en-US" i="1" dirty="0"/>
              <a:t>ṁ</a:t>
            </a:r>
            <a:r>
              <a:rPr lang="en-US" baseline="-6000" dirty="0"/>
              <a:t>1</a:t>
            </a:r>
            <a:endParaRPr lang="en-US" dirty="0"/>
          </a:p>
          <a:p>
            <a:pPr marL="1651000" lvl="3"/>
            <a:r>
              <a:rPr lang="en-US" dirty="0"/>
              <a:t>if </a:t>
            </a:r>
            <a:r>
              <a:rPr lang="en-US" i="1" dirty="0"/>
              <a:t>T</a:t>
            </a:r>
            <a:r>
              <a:rPr lang="en-US" dirty="0"/>
              <a:t> &gt; </a:t>
            </a:r>
            <a:r>
              <a:rPr lang="en-US" i="1" dirty="0"/>
              <a:t>T</a:t>
            </a:r>
            <a:r>
              <a:rPr lang="en-US" baseline="-6000" dirty="0"/>
              <a:t>2</a:t>
            </a:r>
            <a:r>
              <a:rPr lang="en-US" dirty="0"/>
              <a:t>, </a:t>
            </a:r>
            <a:r>
              <a:rPr lang="en-US" i="1" dirty="0" err="1"/>
              <a:t>ṁ</a:t>
            </a:r>
            <a:r>
              <a:rPr lang="en-US" dirty="0"/>
              <a:t> = </a:t>
            </a:r>
            <a:r>
              <a:rPr lang="en-US" i="1" dirty="0"/>
              <a:t>ṁ</a:t>
            </a:r>
            <a:r>
              <a:rPr lang="en-US" baseline="-6000" dirty="0"/>
              <a:t>2</a:t>
            </a:r>
            <a:endParaRPr lang="en-US" dirty="0"/>
          </a:p>
          <a:p>
            <a:pPr marL="1651000" lvl="3"/>
            <a:r>
              <a:rPr lang="en-US" dirty="0"/>
              <a:t>etc.</a:t>
            </a:r>
          </a:p>
          <a:p>
            <a:pPr marL="1206500" lvl="2"/>
            <a:r>
              <a:rPr lang="en-US" dirty="0"/>
              <a:t>Pick a function to describe the variation in </a:t>
            </a:r>
            <a:r>
              <a:rPr lang="en-US" i="1" dirty="0" err="1"/>
              <a:t>ṁ</a:t>
            </a:r>
            <a:endParaRPr lang="en-US" dirty="0"/>
          </a:p>
          <a:p>
            <a:pPr marL="1651000" lvl="3"/>
            <a:r>
              <a:rPr lang="en-US" i="1" dirty="0" err="1"/>
              <a:t>ṁ</a:t>
            </a:r>
            <a:r>
              <a:rPr lang="en-US" dirty="0"/>
              <a:t> = </a:t>
            </a:r>
            <a:r>
              <a:rPr lang="en-US" i="1" dirty="0"/>
              <a:t>a</a:t>
            </a:r>
            <a:r>
              <a:rPr lang="en-US" dirty="0"/>
              <a:t> + </a:t>
            </a:r>
            <a:r>
              <a:rPr lang="en-US" i="1" dirty="0" err="1"/>
              <a:t>bt</a:t>
            </a:r>
            <a:r>
              <a:rPr lang="en-US" dirty="0"/>
              <a:t> + </a:t>
            </a:r>
            <a:r>
              <a:rPr lang="en-US" i="1" dirty="0"/>
              <a:t>ct</a:t>
            </a:r>
            <a:r>
              <a:rPr lang="en-US" baseline="32000" dirty="0"/>
              <a:t>2</a:t>
            </a:r>
            <a:r>
              <a:rPr lang="en-US" dirty="0"/>
              <a:t> + ...</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Optimization Guidelines</a:t>
            </a:r>
          </a:p>
        </p:txBody>
      </p:sp>
      <p:sp>
        <p:nvSpPr>
          <p:cNvPr id="18434" name="Rectangle 2"/>
          <p:cNvSpPr>
            <a:spLocks noChangeArrowheads="1"/>
          </p:cNvSpPr>
          <p:nvPr>
            <p:ph type="body" idx="1"/>
          </p:nvPr>
        </p:nvSpPr>
        <p:spPr>
          <a:xfrm>
            <a:off x="1270000" y="1358900"/>
            <a:ext cx="10464800" cy="7556500"/>
          </a:xfrm>
          <a:ln/>
        </p:spPr>
        <p:txBody>
          <a:bodyPr/>
          <a:lstStyle/>
          <a:p>
            <a:r>
              <a:rPr lang="en-US"/>
              <a:t>The largest possible net rate (not accounting for turnaround time) would be obtained if</a:t>
            </a:r>
          </a:p>
          <a:p>
            <a:pPr marL="762000" lvl="1"/>
            <a:r>
              <a:rPr lang="en-US"/>
              <a:t>The reactor was instantaneously heated to 90 ºC</a:t>
            </a:r>
          </a:p>
          <a:p>
            <a:pPr marL="762000" lvl="1"/>
            <a:r>
              <a:rPr lang="en-US"/>
              <a:t>The reaction ran isothermally at 90 ºC to 70% conversion</a:t>
            </a:r>
          </a:p>
          <a:p>
            <a:pPr marL="762000" lvl="1"/>
            <a:r>
              <a:rPr lang="en-US"/>
              <a:t>The reactor was instantaneously cooled to 25 ºC</a:t>
            </a:r>
          </a:p>
          <a:p>
            <a:r>
              <a:rPr lang="en-US"/>
              <a:t>The first step is not possible</a:t>
            </a:r>
          </a:p>
          <a:p>
            <a:pPr marL="762000" lvl="1"/>
            <a:r>
              <a:rPr lang="en-US"/>
              <a:t>Rate of heating is fixed by the coil and the temperature of the steam in it</a:t>
            </a:r>
          </a:p>
          <a:p>
            <a:pPr marL="762000" lvl="1"/>
            <a:r>
              <a:rPr lang="en-US"/>
              <a:t>Cooling cannot instantaneously stop the temperature rise; the temperature will always continue to rise until the cooling can </a:t>
            </a:r>
            <a:r>
              <a:rPr lang="ja-JP" altLang="en-US">
                <a:latin typeface="Arial"/>
              </a:rPr>
              <a:t>“</a:t>
            </a:r>
            <a:r>
              <a:rPr lang="en-US"/>
              <a:t>kick in</a:t>
            </a:r>
            <a:r>
              <a:rPr lang="ja-JP" altLang="en-US">
                <a:latin typeface="Arial"/>
              </a:rPr>
              <a:t>”</a:t>
            </a:r>
            <a:endParaRPr lang="en-US"/>
          </a:p>
          <a:p>
            <a:pPr marL="762000" lvl="1"/>
            <a:r>
              <a:rPr lang="en-US"/>
              <a:t>Therefore, heat to as high a T as possible in step 1 so that when maximum coolant flow rate is applied, the maximum temperature is 90 ºC</a:t>
            </a:r>
          </a:p>
          <a:p>
            <a:pPr marL="1206500" lvl="2"/>
            <a:r>
              <a:rPr lang="en-US"/>
              <a:t>This will bring the reactor to 90 ºC in as short a time as possible</a:t>
            </a:r>
          </a:p>
          <a:p>
            <a:r>
              <a:rPr lang="en-US"/>
              <a:t>The second step may be possible</a:t>
            </a:r>
          </a:p>
          <a:p>
            <a:pPr marL="762000" lvl="1"/>
            <a:r>
              <a:rPr lang="en-US"/>
              <a:t>Once the reactor reaches 90 ºC, program the coolant flow rate over time (decrease it, since the rate of heat generation will be decreasing) to keep the temperature as high as possible (isothermal at 90 ºC, if possible)</a:t>
            </a:r>
          </a:p>
          <a:p>
            <a:pPr marL="762000" lvl="1"/>
            <a:r>
              <a:rPr lang="en-US"/>
              <a:t>Continue the second step until the conversion is nearly 70% (see next step)</a:t>
            </a:r>
          </a:p>
          <a:p>
            <a:r>
              <a:rPr lang="en-US"/>
              <a:t>Use the maximum coolant flow during the third step</a:t>
            </a:r>
          </a:p>
          <a:p>
            <a:pPr marL="762000" lvl="1"/>
            <a:r>
              <a:rPr lang="en-US"/>
              <a:t>This will cool the system as fast as possible</a:t>
            </a:r>
          </a:p>
          <a:p>
            <a:pPr marL="762000" lvl="1"/>
            <a:r>
              <a:rPr lang="en-US"/>
              <a:t>Choose the final conversion in step 2 so that the added amount of reaction that occurs during the third step just brings the conversion to 70%</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1945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1206500" lvl="2">
              <a:buClr>
                <a:srgbClr val="B3B3B3"/>
              </a:buClr>
            </a:pPr>
            <a:r>
              <a:rPr lang="en-US">
                <a:solidFill>
                  <a:srgbClr val="B3B3B3"/>
                </a:solidFill>
              </a:rPr>
              <a:t>18. Reaction Engineering of Batch Reactors</a:t>
            </a:r>
          </a:p>
          <a:p>
            <a:pPr marL="1206500" lvl="2">
              <a:buClr>
                <a:srgbClr val="B3B3B3"/>
              </a:buClr>
            </a:pPr>
            <a:r>
              <a:rPr lang="en-US">
                <a:solidFill>
                  <a:srgbClr val="B3B3B3"/>
                </a:solidFill>
              </a:rPr>
              <a:t>19. Analysis of Batch Reactors</a:t>
            </a:r>
          </a:p>
          <a:p>
            <a:pPr marL="1206500" lvl="2">
              <a:buClr>
                <a:srgbClr val="B3B3B3"/>
              </a:buClr>
            </a:pPr>
            <a:r>
              <a:rPr lang="en-US">
                <a:solidFill>
                  <a:srgbClr val="B3B3B3"/>
                </a:solidFill>
              </a:rPr>
              <a:t>20. Optimization of Batch Reactor Processes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879</Words>
  <Characters>0</Characters>
  <Application>Microsoft Macintosh PowerPoint</Application>
  <PresentationFormat>Custom</PresentationFormat>
  <Lines>0</Lines>
  <Paragraphs>74</Paragraphs>
  <Slides>8</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8</vt:i4>
      </vt:variant>
    </vt:vector>
  </HeadingPairs>
  <TitlesOfParts>
    <vt:vector size="24" baseType="lpstr">
      <vt:lpstr>Helvetica</vt:lpstr>
      <vt:lpstr>Heiti SC Light</vt:lpstr>
      <vt:lpstr>Heiti SC Medium</vt:lpstr>
      <vt:lpstr>Lucida Grande</vt:lpstr>
      <vt:lpstr>Gill Sans</vt:lpstr>
      <vt:lpstr>Title &amp; Subtitle</vt:lpstr>
      <vt:lpstr>Title &amp; Bullets</vt:lpstr>
      <vt:lpstr>Title - Top</vt:lpstr>
      <vt:lpstr>Photo - Horizontal</vt:lpstr>
      <vt:lpstr>Photo - Vertical</vt:lpstr>
      <vt:lpstr>Bullets</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Modeling and Optimizing Batch Reactor Operational Protocols</vt:lpstr>
      <vt:lpstr>Questions?</vt:lpstr>
      <vt:lpstr>An Optimization Problem</vt:lpstr>
      <vt:lpstr>Programming the Coolant Flow</vt:lpstr>
      <vt:lpstr>Optimization Guidelines</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2014-07-18T12:01:48Z</dcterms:modified>
</cp:coreProperties>
</file>