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</p:sldMasterIdLst>
  <p:sldIdLst>
    <p:sldId id="256" r:id="rId12"/>
    <p:sldId id="276" r:id="rId13"/>
    <p:sldId id="257" r:id="rId14"/>
    <p:sldId id="271" r:id="rId15"/>
    <p:sldId id="279" r:id="rId16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4" d="100"/>
          <a:sy n="94" d="100"/>
        </p:scale>
        <p:origin x="-624" y="-112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Master" Target="slideMasters/slideMaster9.xml"/><Relationship Id="rId20" Type="http://schemas.openxmlformats.org/officeDocument/2006/relationships/theme" Target="theme/theme1.xml"/><Relationship Id="rId21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1" Type="http://schemas.openxmlformats.org/officeDocument/2006/relationships/slideMaster" Target="slideMasters/slideMaster11.xml"/><Relationship Id="rId12" Type="http://schemas.openxmlformats.org/officeDocument/2006/relationships/slide" Target="slides/slide1.xml"/><Relationship Id="rId13" Type="http://schemas.openxmlformats.org/officeDocument/2006/relationships/slide" Target="slides/slide2.xml"/><Relationship Id="rId14" Type="http://schemas.openxmlformats.org/officeDocument/2006/relationships/slide" Target="slides/slide3.xml"/><Relationship Id="rId15" Type="http://schemas.openxmlformats.org/officeDocument/2006/relationships/slide" Target="slides/slide4.xml"/><Relationship Id="rId16" Type="http://schemas.openxmlformats.org/officeDocument/2006/relationships/slide" Target="slides/slide5.xml"/><Relationship Id="rId17" Type="http://schemas.openxmlformats.org/officeDocument/2006/relationships/printerSettings" Target="printerSettings/printerSettings1.bin"/><Relationship Id="rId18" Type="http://schemas.openxmlformats.org/officeDocument/2006/relationships/presProps" Target="presProps.xml"/><Relationship Id="rId1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7496513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01817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5097226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720691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55148237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948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9402223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176864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1389436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5187752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948071450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03203546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100786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5934013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3726513"/>
      </p:ext>
    </p:extLst>
  </p:cSld>
  <p:clrMapOvr>
    <a:masterClrMapping/>
  </p:clrMapOvr>
  <p:transition xmlns:p14="http://schemas.microsoft.com/office/powerpoint/2010/main"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0055526"/>
      </p:ext>
    </p:extLst>
  </p:cSld>
  <p:clrMapOvr>
    <a:masterClrMapping/>
  </p:clrMapOvr>
  <p:transition xmlns:p14="http://schemas.microsoft.com/office/powerpoint/2010/main"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2878584"/>
      </p:ext>
    </p:extLst>
  </p:cSld>
  <p:clrMapOvr>
    <a:masterClrMapping/>
  </p:clrMapOvr>
  <p:transition xmlns:p14="http://schemas.microsoft.com/office/powerpoint/2010/main"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48424537"/>
      </p:ext>
    </p:extLst>
  </p:cSld>
  <p:clrMapOvr>
    <a:masterClrMapping/>
  </p:clrMapOvr>
  <p:transition xmlns:p14="http://schemas.microsoft.com/office/powerpoint/2010/main"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303032"/>
      </p:ext>
    </p:extLst>
  </p:cSld>
  <p:clrMapOvr>
    <a:masterClrMapping/>
  </p:clrMapOvr>
  <p:transition xmlns:p14="http://schemas.microsoft.com/office/powerpoint/2010/main"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7872240"/>
      </p:ext>
    </p:extLst>
  </p:cSld>
  <p:clrMapOvr>
    <a:masterClrMapping/>
  </p:clrMapOvr>
  <p:transition xmlns:p14="http://schemas.microsoft.com/office/powerpoint/2010/main"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2817148"/>
      </p:ext>
    </p:extLst>
  </p:cSld>
  <p:clrMapOvr>
    <a:masterClrMapping/>
  </p:clrMapOvr>
  <p:transition xmlns:p14="http://schemas.microsoft.com/office/powerpoint/2010/main"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36163848"/>
      </p:ext>
    </p:extLst>
  </p:cSld>
  <p:clrMapOvr>
    <a:masterClrMapping/>
  </p:clrMapOvr>
  <p:transition xmlns:p14="http://schemas.microsoft.com/office/powerpoint/2010/main"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41703057"/>
      </p:ext>
    </p:extLst>
  </p:cSld>
  <p:clrMapOvr>
    <a:masterClrMapping/>
  </p:clrMapOvr>
  <p:transition xmlns:p14="http://schemas.microsoft.com/office/powerpoint/2010/main"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63016767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2208390"/>
      </p:ext>
    </p:extLst>
  </p:cSld>
  <p:clrMapOvr>
    <a:masterClrMapping/>
  </p:clrMapOvr>
  <p:transition xmlns:p14="http://schemas.microsoft.com/office/powerpoint/2010/main"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1559891"/>
      </p:ext>
    </p:extLst>
  </p:cSld>
  <p:clrMapOvr>
    <a:masterClrMapping/>
  </p:clrMapOvr>
  <p:transition xmlns:p14="http://schemas.microsoft.com/office/powerpoint/2010/main"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0669242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2293676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47605731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9071161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1396136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2948288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39307799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79029815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6528360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06529627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3061518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2872895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1768313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3779664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64242618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8456635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5007968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4180040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3496372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0677411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87937509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69931506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8221516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7606416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982555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09270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47821764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6140457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0445964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185191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4545321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56229843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78136980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6985275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3181547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4319540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116999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2752305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71297304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365220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947766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022956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154265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60450653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13416637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288538633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2622549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1391518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626559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9707688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97853002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9679470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9738633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3043456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2254535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5806851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703569925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72158412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566470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461012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3132487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8994831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53280043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48356626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8907607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4829435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8990369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78961849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25548236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424559118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6633985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812480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3553227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9596328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593537828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06239556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844268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2641241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7559950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63114718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76534561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42866845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7419249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7165712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5505369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91574996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1362288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27862836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8774346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147429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3585695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01089863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73495700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19170452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7191122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211032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1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21.xml"/><Relationship Id="rId12" Type="http://schemas.openxmlformats.org/officeDocument/2006/relationships/theme" Target="../theme/theme11.xml"/><Relationship Id="rId1" Type="http://schemas.openxmlformats.org/officeDocument/2006/relationships/slideLayout" Target="../slideLayouts/slideLayout111.xml"/><Relationship Id="rId2" Type="http://schemas.openxmlformats.org/officeDocument/2006/relationships/slideLayout" Target="../slideLayouts/slideLayout112.xml"/><Relationship Id="rId3" Type="http://schemas.openxmlformats.org/officeDocument/2006/relationships/slideLayout" Target="../slideLayouts/slideLayout113.xml"/><Relationship Id="rId4" Type="http://schemas.openxmlformats.org/officeDocument/2006/relationships/slideLayout" Target="../slideLayouts/slideLayout114.xml"/><Relationship Id="rId5" Type="http://schemas.openxmlformats.org/officeDocument/2006/relationships/slideLayout" Target="../slideLayouts/slideLayout115.xml"/><Relationship Id="rId6" Type="http://schemas.openxmlformats.org/officeDocument/2006/relationships/slideLayout" Target="../slideLayouts/slideLayout116.xml"/><Relationship Id="rId7" Type="http://schemas.openxmlformats.org/officeDocument/2006/relationships/slideLayout" Target="../slideLayouts/slideLayout117.xml"/><Relationship Id="rId8" Type="http://schemas.openxmlformats.org/officeDocument/2006/relationships/slideLayout" Target="../slideLayouts/slideLayout118.xml"/><Relationship Id="rId9" Type="http://schemas.openxmlformats.org/officeDocument/2006/relationships/slideLayout" Target="../slideLayouts/slideLayout119.xml"/><Relationship Id="rId10" Type="http://schemas.openxmlformats.org/officeDocument/2006/relationships/slideLayout" Target="../slideLayouts/slideLayout120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7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65024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2050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5122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3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921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image" Target="../media/image1.emf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 First Course on Kinetics and Reaction Engineering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Class 20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re </a:t>
            </a:r>
            <a:r>
              <a:rPr lang="en-US" dirty="0"/>
              <a:t>Going</a:t>
            </a:r>
          </a:p>
        </p:txBody>
      </p:sp>
      <p:sp>
        <p:nvSpPr>
          <p:cNvPr id="1331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II - Chemical Reaction Kinetics</a:t>
            </a:r>
          </a:p>
          <a:p>
            <a:r>
              <a:rPr lang="en-US"/>
              <a:t>Part III - Chemical Reaction Engineering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A. Ideal Reactors</a:t>
            </a:r>
          </a:p>
          <a:p>
            <a:pPr marL="762000" lvl="1"/>
            <a:r>
              <a:rPr lang="en-US"/>
              <a:t>B. Perfectly Mixed Batch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18. Reaction Engineering of Batch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19. Analysis of Batch Reactors</a:t>
            </a:r>
          </a:p>
          <a:p>
            <a:pPr marL="1206500" lvl="2"/>
            <a:r>
              <a:rPr lang="en-US"/>
              <a:t>20. Optimization of Batch Reactor Processes</a:t>
            </a:r>
          </a:p>
          <a:p>
            <a:pPr marL="762000" lvl="1"/>
            <a:r>
              <a:rPr lang="en-US"/>
              <a:t>C. Continuous Flow Stirred Tank Reactors</a:t>
            </a:r>
          </a:p>
          <a:p>
            <a:pPr marL="762000" lvl="1"/>
            <a:r>
              <a:rPr lang="en-US"/>
              <a:t>D. Plug Flow Reactors</a:t>
            </a:r>
          </a:p>
          <a:p>
            <a:pPr marL="762000" lvl="1"/>
            <a:r>
              <a:rPr lang="en-US"/>
              <a:t>E. Matching Reactors to Reactions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Modeling and Optimizing Batch Reactor Operational Protocols</a:t>
            </a:r>
          </a:p>
        </p:txBody>
      </p:sp>
      <p:sp>
        <p:nvSpPr>
          <p:cNvPr id="14338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Each step in the operational protocol for a batch reactor is modeled separately</a:t>
            </a:r>
          </a:p>
          <a:p>
            <a:pPr marL="762000" lvl="1"/>
            <a:r>
              <a:rPr lang="en-US"/>
              <a:t>The mole balances typically are the same for every step</a:t>
            </a:r>
          </a:p>
          <a:p>
            <a:pPr marL="762000" lvl="1"/>
            <a:r>
              <a:rPr lang="en-US"/>
              <a:t>Each step usually has slightly different energy balance design equations</a:t>
            </a:r>
          </a:p>
          <a:p>
            <a:pPr marL="1206500" lvl="2"/>
            <a:r>
              <a:rPr lang="en-US"/>
              <a:t>Most commonly, the heat input terms are different in each step</a:t>
            </a:r>
          </a:p>
          <a:p>
            <a:r>
              <a:rPr lang="en-US"/>
              <a:t>As soon as one step ends, the next step begins immediately</a:t>
            </a:r>
          </a:p>
          <a:p>
            <a:pPr marL="762000" lvl="1"/>
            <a:r>
              <a:rPr lang="en-US"/>
              <a:t>The values of the dependent variables at the end of the prior step become the initial values of the dependent variables for the current step</a:t>
            </a:r>
          </a:p>
          <a:p>
            <a:r>
              <a:rPr lang="en-US"/>
              <a:t>The net rate of production of a product can be used as a preliminary optimization criterion for the operational protocol</a:t>
            </a:r>
          </a:p>
          <a:p>
            <a:pPr marL="762000" lvl="1"/>
            <a:r>
              <a:rPr lang="en-US"/>
              <a:t>The net rate of production accounts for both the reaction time and the turnaround time.</a:t>
            </a:r>
          </a:p>
          <a:p>
            <a:pPr marL="762000" lvl="1">
              <a:spcBef>
                <a:spcPts val="2400"/>
              </a:spcBef>
            </a:pPr>
            <a:r>
              <a:rPr lang="en-US"/>
              <a:t> </a:t>
            </a:r>
          </a:p>
          <a:p>
            <a:pPr>
              <a:spcBef>
                <a:spcPts val="2900"/>
              </a:spcBef>
            </a:pPr>
            <a:r>
              <a:rPr lang="en-US"/>
              <a:t>If the turnaround time is negligible, short reaction times typically correspond to high net rates, but low product purity</a:t>
            </a:r>
          </a:p>
          <a:p>
            <a:r>
              <a:rPr lang="en-US"/>
              <a:t>If the turnaround time is comparable to the reaction time, intermediate processing times correspond to high net rates, but product purity is still greater at high processing times </a:t>
            </a:r>
          </a:p>
        </p:txBody>
      </p:sp>
      <p:pic>
        <p:nvPicPr>
          <p:cNvPr id="14339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08200" y="5740400"/>
            <a:ext cx="2667000" cy="889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ransition xmlns:p14="http://schemas.microsoft.com/office/powerpoint/2010/main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ChangeArrowheads="1"/>
          </p:cNvSpPr>
          <p:nvPr>
            <p:ph type="title"/>
          </p:nvPr>
        </p:nvSpPr>
        <p:spPr>
          <a:xfrm>
            <a:off x="1270000" y="4521200"/>
            <a:ext cx="10464800" cy="698500"/>
          </a:xfrm>
          <a:ln/>
        </p:spPr>
        <p:txBody>
          <a:bodyPr/>
          <a:lstStyle/>
          <a:p>
            <a:r>
              <a:rPr lang="en-US"/>
              <a:t>Questions?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re </a:t>
            </a:r>
            <a:r>
              <a:rPr lang="en-US" dirty="0"/>
              <a:t>Going</a:t>
            </a:r>
          </a:p>
        </p:txBody>
      </p:sp>
      <p:sp>
        <p:nvSpPr>
          <p:cNvPr id="1843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II - Chemical Reaction Kinetics</a:t>
            </a:r>
          </a:p>
          <a:p>
            <a:r>
              <a:rPr lang="en-US"/>
              <a:t>Part III - Chemical Reaction Engineering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A. Ideal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B. Perfectly Mixed Batch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18. Reaction Engineering of Batch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19. Analysis of Batch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20. Optimization of Batch Reactor Processes</a:t>
            </a:r>
          </a:p>
          <a:p>
            <a:pPr marL="762000" lvl="1"/>
            <a:r>
              <a:rPr lang="en-US"/>
              <a:t>C. Continuous Flow Stirred Tank Reactors</a:t>
            </a:r>
          </a:p>
          <a:p>
            <a:pPr marL="762000" lvl="1"/>
            <a:r>
              <a:rPr lang="en-US"/>
              <a:t>D. Plug Flow Reactors</a:t>
            </a:r>
          </a:p>
          <a:p>
            <a:pPr marL="762000" lvl="1"/>
            <a:r>
              <a:rPr lang="en-US"/>
              <a:t>E. Matching Reactors to Reactions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 &amp; Bullets - Right">
  <a:themeElements>
    <a:clrScheme name="Title &amp; Bullets - Righ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1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&amp; Bullets">
  <a:themeElements>
    <a:clrScheme name="Title &amp; 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- Top">
  <a:themeElements>
    <a:clrScheme name="Title - To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Pages>0</Pages>
  <Words>343</Words>
  <Characters>0</Characters>
  <Application>Microsoft Macintosh PowerPoint</Application>
  <PresentationFormat>Custom</PresentationFormat>
  <Lines>0</Lines>
  <Paragraphs>41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11</vt:i4>
      </vt:variant>
      <vt:variant>
        <vt:lpstr>Slide Titles</vt:lpstr>
      </vt:variant>
      <vt:variant>
        <vt:i4>5</vt:i4>
      </vt:variant>
    </vt:vector>
  </HeadingPairs>
  <TitlesOfParts>
    <vt:vector size="21" baseType="lpstr">
      <vt:lpstr>Helvetica</vt:lpstr>
      <vt:lpstr>Heiti SC Light</vt:lpstr>
      <vt:lpstr>Heiti SC Medium</vt:lpstr>
      <vt:lpstr>Lucida Grande</vt:lpstr>
      <vt:lpstr>Gill Sans</vt:lpstr>
      <vt:lpstr>Title &amp; Subtitle</vt:lpstr>
      <vt:lpstr>Title &amp; Bullets</vt:lpstr>
      <vt:lpstr>Title - Top</vt:lpstr>
      <vt:lpstr>Photo - Horizontal</vt:lpstr>
      <vt:lpstr>Photo - Vertical</vt:lpstr>
      <vt:lpstr>Bullets</vt:lpstr>
      <vt:lpstr>Blank</vt:lpstr>
      <vt:lpstr>Title &amp; Bullets - Left</vt:lpstr>
      <vt:lpstr>Title &amp; Bullets - 2 Column</vt:lpstr>
      <vt:lpstr>Title &amp; Bullets - Right</vt:lpstr>
      <vt:lpstr>Title, Bullets &amp; Photo</vt:lpstr>
      <vt:lpstr>A First Course on Kinetics and Reaction Engineering</vt:lpstr>
      <vt:lpstr>Where We’re Going</vt:lpstr>
      <vt:lpstr>Modeling and Optimizing Batch Reactor Operational Protocols</vt:lpstr>
      <vt:lpstr>Questions?</vt:lpstr>
      <vt:lpstr>Where We’re Going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First Course on Kinetics and Reaction Engineering</dc:title>
  <dc:subject/>
  <dc:creator/>
  <cp:keywords/>
  <dc:description/>
  <cp:lastModifiedBy>Carl Lund</cp:lastModifiedBy>
  <cp:revision>2</cp:revision>
  <dcterms:modified xsi:type="dcterms:W3CDTF">2014-07-09T13:08:44Z</dcterms:modified>
</cp:coreProperties>
</file>