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76" r:id="rId13"/>
    <p:sldId id="257" r:id="rId14"/>
    <p:sldId id="271" r:id="rId15"/>
    <p:sldId id="279" r:id="rId16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624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96513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01817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97226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20691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5148237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0222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7686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89436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187752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8071450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203546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0078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34013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26513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055526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878584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8424537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3032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72240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17148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163848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170305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3016767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0839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559891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69242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93676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760573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7116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9613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48288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307799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9029815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28360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52962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61518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72895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68313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79664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242618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56635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07968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8004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9637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77411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7937509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9931506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21516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06416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82555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9270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7821764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40457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4596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85191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45321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229843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136980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985275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81547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19540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6999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52305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1297304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522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4776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2956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4265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0450653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3416637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8538633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22549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91518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26559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07688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7853002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7947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38633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43456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54535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06851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69925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158412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6470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101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32487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94831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328004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8356626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07607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829435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90369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8961849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5548236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4559118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33985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12480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53227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96328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3537828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623955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4268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41241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59950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114718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6534561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2866845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19249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65712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0536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57499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62288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7862836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74346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47429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85695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089863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349570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9170452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91122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1032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20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/>
              <a:t>B. Perfectly Mixed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18. Reaction Engineering of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19. Analysis of Batch Reactors</a:t>
            </a:r>
          </a:p>
          <a:p>
            <a:pPr marL="1206500" lvl="2"/>
            <a:r>
              <a:rPr lang="en-US"/>
              <a:t>20. Optimization of Batch Reactor Processes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Modeling and Optimizing Batch Reactor Operational Protocols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Each step in the operational protocol for a batch reactor is modeled separately</a:t>
            </a:r>
          </a:p>
          <a:p>
            <a:pPr marL="762000" lvl="1"/>
            <a:r>
              <a:rPr lang="en-US"/>
              <a:t>The mole balances typically are the same for every step</a:t>
            </a:r>
          </a:p>
          <a:p>
            <a:pPr marL="762000" lvl="1"/>
            <a:r>
              <a:rPr lang="en-US"/>
              <a:t>Each step usually has slightly different energy balance design equations</a:t>
            </a:r>
          </a:p>
          <a:p>
            <a:pPr marL="1206500" lvl="2"/>
            <a:r>
              <a:rPr lang="en-US"/>
              <a:t>Most commonly, the heat input terms are different in each step</a:t>
            </a:r>
          </a:p>
          <a:p>
            <a:r>
              <a:rPr lang="en-US"/>
              <a:t>As soon as one step ends, the next step begins immediately</a:t>
            </a:r>
          </a:p>
          <a:p>
            <a:pPr marL="762000" lvl="1"/>
            <a:r>
              <a:rPr lang="en-US"/>
              <a:t>The values of the dependent variables at the end of the prior step become the initial values of the dependent variables for the current step</a:t>
            </a:r>
          </a:p>
          <a:p>
            <a:r>
              <a:rPr lang="en-US"/>
              <a:t>The net rate of production of a product can be used as a preliminary optimization criterion for the operational protocol</a:t>
            </a:r>
          </a:p>
          <a:p>
            <a:pPr marL="762000" lvl="1"/>
            <a:r>
              <a:rPr lang="en-US"/>
              <a:t>The net rate of production accounts for both the reaction time and the turnaround time.</a:t>
            </a:r>
          </a:p>
          <a:p>
            <a:pPr marL="762000" lvl="1">
              <a:spcBef>
                <a:spcPts val="2400"/>
              </a:spcBef>
            </a:pPr>
            <a:r>
              <a:rPr lang="en-US"/>
              <a:t> </a:t>
            </a:r>
          </a:p>
          <a:p>
            <a:pPr>
              <a:spcBef>
                <a:spcPts val="2900"/>
              </a:spcBef>
            </a:pPr>
            <a:r>
              <a:rPr lang="en-US"/>
              <a:t>If the turnaround time is negligible, short reaction times typically correspond to high net rates, but low product purity</a:t>
            </a:r>
          </a:p>
          <a:p>
            <a:r>
              <a:rPr lang="en-US"/>
              <a:t>If the turnaround time is comparable to the reaction time, intermediate processing times correspond to high net rates, but product purity is still greater at high processing times 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5740400"/>
            <a:ext cx="2667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18. Reaction Engineering of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19. Analysis of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20. Optimization of Batch Reactor Processes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343</Words>
  <Characters>0</Characters>
  <Application>Microsoft Macintosh PowerPoint</Application>
  <PresentationFormat>Custom</PresentationFormat>
  <Lines>0</Lines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5</vt:i4>
      </vt:variant>
    </vt:vector>
  </HeadingPairs>
  <TitlesOfParts>
    <vt:vector size="21" baseType="lpstr">
      <vt:lpstr>Helvetica</vt:lpstr>
      <vt:lpstr>Heiti SC Light</vt:lpstr>
      <vt:lpstr>Heiti SC Medium</vt:lpstr>
      <vt:lpstr>Lucida Grande</vt:lpstr>
      <vt:lpstr>Gill Sans</vt:lpstr>
      <vt:lpstr>Title &amp; Subtitle</vt:lpstr>
      <vt:lpstr>Title &amp; Bullets</vt:lpstr>
      <vt:lpstr>Title - Top</vt:lpstr>
      <vt:lpstr>Photo - Horizontal</vt:lpstr>
      <vt:lpstr>Photo - Vertical</vt:lpstr>
      <vt:lpstr>Bullets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Modeling and Optimizing Batch Reactor Operational Protocols</vt:lpstr>
      <vt:lpstr>Questions?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2014-07-09T13:08:44Z</dcterms:modified>
</cp:coreProperties>
</file>