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3" r:id="rId4"/>
    <p:sldMasterId id="2147483654" r:id="rId5"/>
    <p:sldMasterId id="2147483655" r:id="rId6"/>
    <p:sldMasterId id="2147483656" r:id="rId7"/>
    <p:sldMasterId id="2147483657" r:id="rId8"/>
    <p:sldMasterId id="2147483658" r:id="rId9"/>
  </p:sldMasterIdLst>
  <p:sldIdLst>
    <p:sldId id="256" r:id="rId10"/>
    <p:sldId id="265" r:id="rId11"/>
    <p:sldId id="257" r:id="rId12"/>
    <p:sldId id="258" r:id="rId13"/>
    <p:sldId id="271" r:id="rId14"/>
    <p:sldId id="259" r:id="rId15"/>
    <p:sldId id="267" r:id="rId16"/>
    <p:sldId id="279" r:id="rId17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24" y="-11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1.xml"/><Relationship Id="rId11" Type="http://schemas.openxmlformats.org/officeDocument/2006/relationships/slide" Target="slides/slide2.xml"/><Relationship Id="rId12" Type="http://schemas.openxmlformats.org/officeDocument/2006/relationships/slide" Target="slides/slide3.xml"/><Relationship Id="rId13" Type="http://schemas.openxmlformats.org/officeDocument/2006/relationships/slide" Target="slides/slide4.xml"/><Relationship Id="rId14" Type="http://schemas.openxmlformats.org/officeDocument/2006/relationships/slide" Target="slides/slide5.xml"/><Relationship Id="rId15" Type="http://schemas.openxmlformats.org/officeDocument/2006/relationships/slide" Target="slides/slide6.xml"/><Relationship Id="rId16" Type="http://schemas.openxmlformats.org/officeDocument/2006/relationships/slide" Target="slides/slide7.xml"/><Relationship Id="rId17" Type="http://schemas.openxmlformats.org/officeDocument/2006/relationships/slide" Target="slides/slide8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67139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63584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15382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28218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8553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2402714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53251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262171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68186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8297929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950093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09662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5189177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57654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99769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200346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18109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5018936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78175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879621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884281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2244643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8968019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1831785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496573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40148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83938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08400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55642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2095815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34212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13044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16353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80473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252571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3413728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5554100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01506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91950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32282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96917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8498550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29632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3181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89573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47868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248798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6896141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2067014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01433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290428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238499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21309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4622621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99252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4256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0926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70458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758052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138262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6781922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07693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83638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38010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56588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6426066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489179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09742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99659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68187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2416302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5965305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4570417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74878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83334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767907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39437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3165357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453570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3665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72135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87451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3477140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4495429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6962735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04910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58577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012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8058297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44271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7390132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347669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90852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06253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3520317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1521204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4821151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219766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6632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717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5" Type="http://schemas.openxmlformats.org/officeDocument/2006/relationships/image" Target="../media/image4.emf"/><Relationship Id="rId6" Type="http://schemas.openxmlformats.org/officeDocument/2006/relationships/image" Target="../media/image5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emf"/><Relationship Id="rId3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4" Type="http://schemas.openxmlformats.org/officeDocument/2006/relationships/image" Target="../media/image11.emf"/><Relationship Id="rId5" Type="http://schemas.openxmlformats.org/officeDocument/2006/relationships/image" Target="../media/image12.emf"/><Relationship Id="rId6" Type="http://schemas.openxmlformats.org/officeDocument/2006/relationships/image" Target="../media/image13.emf"/><Relationship Id="rId7" Type="http://schemas.openxmlformats.org/officeDocument/2006/relationships/image" Target="../media/image14.emf"/><Relationship Id="rId8" Type="http://schemas.openxmlformats.org/officeDocument/2006/relationships/image" Target="../media/image15.emf"/><Relationship Id="rId9" Type="http://schemas.openxmlformats.org/officeDocument/2006/relationships/image" Target="../media/image16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19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/>
              <a:t>B. Perfectly Mixed Batch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18. Reaction Engineering of Batch Reactors</a:t>
            </a:r>
          </a:p>
          <a:p>
            <a:pPr marL="1206500" lvl="2"/>
            <a:r>
              <a:rPr lang="en-US"/>
              <a:t>19. Analysis of Batch Reactors</a:t>
            </a:r>
          </a:p>
          <a:p>
            <a:pPr marL="1206500" lvl="2"/>
            <a:r>
              <a:rPr lang="en-US"/>
              <a:t>20. Optimization of Batch Reactor Processes</a:t>
            </a:r>
          </a:p>
          <a:p>
            <a:pPr marL="762000" lvl="1"/>
            <a:r>
              <a:rPr lang="en-US"/>
              <a:t>C. Continuous Flow Stirred Tank Reactors</a:t>
            </a:r>
          </a:p>
          <a:p>
            <a:pPr marL="762000" lvl="1"/>
            <a:r>
              <a:rPr lang="en-US"/>
              <a:t>D. Plug Flow Reactors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Modeling a Process Step for a Batch Reactor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257300"/>
            <a:ext cx="10464800" cy="7708900"/>
          </a:xfrm>
          <a:ln/>
        </p:spPr>
        <p:txBody>
          <a:bodyPr/>
          <a:lstStyle/>
          <a:p>
            <a:r>
              <a:rPr lang="en-US"/>
              <a:t>Write a mole balance design equation for every reactant and product</a:t>
            </a:r>
          </a:p>
          <a:p>
            <a:pPr marL="762000" lvl="1">
              <a:spcBef>
                <a:spcPts val="1500"/>
              </a:spcBef>
            </a:pPr>
            <a:r>
              <a:rPr lang="en-US"/>
              <a:t> </a:t>
            </a:r>
          </a:p>
          <a:p>
            <a:pPr>
              <a:spcBef>
                <a:spcPts val="3500"/>
              </a:spcBef>
            </a:pPr>
            <a:r>
              <a:rPr lang="en-US"/>
              <a:t>Write an energy balance</a:t>
            </a:r>
          </a:p>
          <a:p>
            <a:pPr marL="762000" lvl="1">
              <a:spcBef>
                <a:spcPts val="1400"/>
              </a:spcBef>
            </a:pPr>
            <a:r>
              <a:rPr lang="en-US"/>
              <a:t> </a:t>
            </a:r>
          </a:p>
          <a:p>
            <a:pPr marL="762000" lvl="1">
              <a:spcBef>
                <a:spcPts val="3900"/>
              </a:spcBef>
            </a:pPr>
            <a:r>
              <a:rPr lang="en-US"/>
              <a:t>May not be needed if the reactor operates isothermally</a:t>
            </a:r>
          </a:p>
          <a:p>
            <a:r>
              <a:rPr lang="en-US"/>
              <a:t>If there is heat transfer to a heat transfer fluid of uniform temperature</a:t>
            </a:r>
          </a:p>
          <a:p>
            <a:pPr marL="762000" lvl="1"/>
            <a:r>
              <a:rPr lang="en-US"/>
              <a:t>set                             in the energy balance</a:t>
            </a:r>
          </a:p>
          <a:p>
            <a:pPr marL="762000" lvl="1"/>
            <a:r>
              <a:rPr lang="en-US"/>
              <a:t>If the heat is from a heat transfer fluid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phase change, check that the flow rate of the heat transfer fluid is at least equal to the minimum value</a:t>
            </a:r>
          </a:p>
          <a:p>
            <a:pPr marL="1206500" lvl="2"/>
            <a:r>
              <a:rPr lang="en-US"/>
              <a:t> </a:t>
            </a:r>
          </a:p>
          <a:p>
            <a:pPr marL="1206500" lvl="2"/>
            <a:r>
              <a:rPr lang="en-US"/>
              <a:t>determine the proper value of </a:t>
            </a:r>
            <a:r>
              <a:rPr lang="en-US" i="1"/>
              <a:t>U</a:t>
            </a:r>
            <a:r>
              <a:rPr lang="en-US"/>
              <a:t> based upon geometry, etc.</a:t>
            </a:r>
          </a:p>
          <a:p>
            <a:pPr marL="762000" lvl="1"/>
            <a:r>
              <a:rPr lang="en-US"/>
              <a:t>If the heat is sensible heat from heat transfer fluid that is perfectly mixed, write an energy balance on the heat transfer fluid</a:t>
            </a:r>
          </a:p>
          <a:p>
            <a:pPr marL="1206500" lvl="2">
              <a:spcBef>
                <a:spcPts val="1300"/>
              </a:spcBef>
            </a:pPr>
            <a:r>
              <a:rPr lang="en-US"/>
              <a:t> </a:t>
            </a:r>
          </a:p>
          <a:p>
            <a:pPr marL="1206500" lvl="2">
              <a:spcBef>
                <a:spcPts val="2100"/>
              </a:spcBef>
            </a:pPr>
            <a:r>
              <a:rPr lang="en-US"/>
              <a:t>set                             in both energy balances</a:t>
            </a:r>
          </a:p>
          <a:p>
            <a:pPr marL="1206500" lvl="2"/>
            <a:r>
              <a:rPr lang="en-US"/>
              <a:t>determine the proper value of </a:t>
            </a:r>
            <a:r>
              <a:rPr lang="en-US" i="1"/>
              <a:t>U</a:t>
            </a:r>
            <a:r>
              <a:rPr lang="en-US"/>
              <a:t> based upon geometry, etc.</a:t>
            </a:r>
          </a:p>
          <a:p>
            <a:r>
              <a:rPr lang="en-US"/>
              <a:t>Solve the resulting set of design equations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25600"/>
            <a:ext cx="2286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908300"/>
            <a:ext cx="6985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621213"/>
            <a:ext cx="177800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5626100"/>
            <a:ext cx="218757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0" y="6908800"/>
            <a:ext cx="373697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900" y="7594600"/>
            <a:ext cx="17780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Simplifications and Solution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Simplification of the energy balance on the reaction volume</a:t>
            </a:r>
          </a:p>
          <a:p>
            <a:pPr marL="762000" lvl="1">
              <a:spcBef>
                <a:spcPts val="1600"/>
              </a:spcBef>
            </a:pPr>
            <a:r>
              <a:rPr lang="en-US"/>
              <a:t> </a:t>
            </a:r>
          </a:p>
          <a:p>
            <a:pPr marL="762000" lvl="1">
              <a:spcBef>
                <a:spcPts val="4300"/>
              </a:spcBef>
            </a:pPr>
            <a:r>
              <a:rPr lang="en-US"/>
              <a:t>If the reactor is adiabatic, the heat term equals zero</a:t>
            </a:r>
          </a:p>
          <a:p>
            <a:pPr marL="762000" lvl="1"/>
            <a:r>
              <a:rPr lang="en-US"/>
              <a:t>The work term almost always equals zero (no shafts or moving boundaries except agitator)</a:t>
            </a:r>
          </a:p>
          <a:p>
            <a:pPr marL="762000" lvl="1"/>
            <a:r>
              <a:rPr lang="en-US"/>
              <a:t>The derivative of the volume with respect to time may almost always be set equal to zero</a:t>
            </a:r>
          </a:p>
          <a:p>
            <a:pPr marL="762000" lvl="1"/>
            <a:r>
              <a:rPr lang="en-US"/>
              <a:t>The derivative of the pressure with respect to time</a:t>
            </a:r>
          </a:p>
          <a:p>
            <a:pPr marL="1206500" lvl="2"/>
            <a:r>
              <a:rPr lang="en-US"/>
              <a:t>may almost always be set to zero for liquids</a:t>
            </a:r>
          </a:p>
          <a:p>
            <a:pPr marL="1206500" lvl="2"/>
            <a:r>
              <a:rPr lang="en-US"/>
              <a:t>is re-written using the ideal gas law (for ideal gases)</a:t>
            </a:r>
          </a:p>
          <a:p>
            <a:r>
              <a:rPr lang="en-US"/>
              <a:t>Numerical solution of the set of design equations (initial value ordinary differential equations)</a:t>
            </a:r>
          </a:p>
          <a:p>
            <a:pPr marL="762000" lvl="1"/>
            <a:r>
              <a:rPr lang="en-US"/>
              <a:t>Write the equations in the following (vector) form: </a:t>
            </a:r>
          </a:p>
          <a:p>
            <a:pPr marL="762000" lvl="1">
              <a:spcBef>
                <a:spcPts val="1600"/>
              </a:spcBef>
            </a:pPr>
            <a:r>
              <a:rPr lang="en-US"/>
              <a:t>Use software of your choice to solve numerically; no matter what software you use you will need to provide</a:t>
            </a:r>
          </a:p>
          <a:p>
            <a:pPr marL="1206500" lvl="2"/>
            <a:r>
              <a:rPr lang="en-US"/>
              <a:t>the initial values of the dependent variables, that is, the values of each </a:t>
            </a:r>
            <a:r>
              <a:rPr lang="en-US" i="1"/>
              <a:t>y</a:t>
            </a:r>
            <a:r>
              <a:rPr lang="en-US" i="1" baseline="-6000"/>
              <a:t>i</a:t>
            </a:r>
            <a:r>
              <a:rPr lang="en-US"/>
              <a:t> at </a:t>
            </a:r>
            <a:r>
              <a:rPr lang="en-US" i="1"/>
              <a:t>t</a:t>
            </a:r>
            <a:r>
              <a:rPr lang="en-US"/>
              <a:t> = 0</a:t>
            </a:r>
          </a:p>
          <a:p>
            <a:pPr marL="1206500" lvl="2"/>
            <a:r>
              <a:rPr lang="en-US"/>
              <a:t>the final value of either </a:t>
            </a:r>
            <a:r>
              <a:rPr lang="en-US" i="1"/>
              <a:t>t</a:t>
            </a:r>
            <a:r>
              <a:rPr lang="en-US"/>
              <a:t> or one of the dependent variables</a:t>
            </a:r>
          </a:p>
          <a:p>
            <a:pPr marL="1206500" lvl="2"/>
            <a:r>
              <a:rPr lang="en-US"/>
              <a:t>code that evaluates each of the functions, </a:t>
            </a:r>
            <a:r>
              <a:rPr lang="en-US" i="1"/>
              <a:t>f</a:t>
            </a:r>
            <a:r>
              <a:rPr lang="en-US" i="1" baseline="-6000"/>
              <a:t>i</a:t>
            </a:r>
            <a:r>
              <a:rPr lang="en-US"/>
              <a:t>, given a value for </a:t>
            </a:r>
            <a:r>
              <a:rPr lang="en-US" i="1"/>
              <a:t>t</a:t>
            </a:r>
            <a:r>
              <a:rPr lang="en-US"/>
              <a:t>, values for each of the dependent variables, </a:t>
            </a:r>
            <a:r>
              <a:rPr lang="en-US" i="1"/>
              <a:t>y</a:t>
            </a:r>
            <a:r>
              <a:rPr lang="en-US" i="1" baseline="-6000"/>
              <a:t>i</a:t>
            </a:r>
            <a:r>
              <a:rPr lang="en-US"/>
              <a:t>, and information given in the problem specification and other reference sources such as handbooks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006600"/>
            <a:ext cx="6985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700" y="5715000"/>
            <a:ext cx="337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19.1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128588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A gas mixture contains 1500 ppm of A, 1000 ppm of B and 7% C. The remainder of the gas is inert (non-reactive). A 3 L reactor steel reactor is charged with this mixture at 1115 K and 1.7 atm. Reactions (1) and (2) take place adiabatically with rates given by equations (3) and (4). The pre-exponential factors for reactions (1) and (2) are 6.1 x 10</a:t>
            </a:r>
            <a:r>
              <a:rPr lang="en-US" baseline="32000" dirty="0"/>
              <a:t>16</a:t>
            </a:r>
            <a:r>
              <a:rPr lang="en-US" dirty="0"/>
              <a:t> L mol</a:t>
            </a:r>
            <a:r>
              <a:rPr lang="en-US" baseline="32000" dirty="0"/>
              <a:t>-1</a:t>
            </a:r>
            <a:r>
              <a:rPr lang="en-US" dirty="0"/>
              <a:t> s</a:t>
            </a:r>
            <a:r>
              <a:rPr lang="en-US" baseline="32000" dirty="0"/>
              <a:t>-1</a:t>
            </a:r>
            <a:r>
              <a:rPr lang="en-US" dirty="0"/>
              <a:t> and </a:t>
            </a:r>
            <a:br>
              <a:rPr lang="en-US" dirty="0"/>
            </a:br>
            <a:r>
              <a:rPr lang="en-US" dirty="0"/>
              <a:t>5.5 x 10</a:t>
            </a:r>
            <a:r>
              <a:rPr lang="en-US" baseline="32000" dirty="0"/>
              <a:t>13</a:t>
            </a:r>
            <a:r>
              <a:rPr lang="en-US" dirty="0"/>
              <a:t> s</a:t>
            </a:r>
            <a:r>
              <a:rPr lang="en-US" baseline="32000" dirty="0"/>
              <a:t>-1</a:t>
            </a:r>
            <a:r>
              <a:rPr lang="en-US" dirty="0"/>
              <a:t>, respectively; the activation energies are 250 and 320 kJ/</a:t>
            </a:r>
            <a:r>
              <a:rPr lang="en-US" dirty="0" err="1"/>
              <a:t>mol</a:t>
            </a:r>
            <a:r>
              <a:rPr lang="en-US" dirty="0"/>
              <a:t>, respectively. Calculate the parts per million of B after 0.5, 1 and 5 seconds. You may assume the heats of reactions (1) and (2) to be constant and equal to -1700 kJ/</a:t>
            </a:r>
            <a:r>
              <a:rPr lang="en-US" dirty="0" err="1"/>
              <a:t>mol</a:t>
            </a:r>
            <a:r>
              <a:rPr lang="en-US" dirty="0"/>
              <a:t> and -800 kJ/</a:t>
            </a:r>
            <a:r>
              <a:rPr lang="en-US" dirty="0" err="1"/>
              <a:t>mol</a:t>
            </a:r>
            <a:r>
              <a:rPr lang="en-US" dirty="0"/>
              <a:t>, respectively. The heat capacities of the gases may be taken to equal that of the inert, 32 J mol</a:t>
            </a:r>
            <a:r>
              <a:rPr lang="en-US" baseline="32000" dirty="0"/>
              <a:t>−1</a:t>
            </a:r>
            <a:r>
              <a:rPr lang="en-US" dirty="0"/>
              <a:t> K</a:t>
            </a:r>
            <a:r>
              <a:rPr lang="en-US" baseline="32000" dirty="0"/>
              <a:t>−1</a:t>
            </a:r>
            <a:r>
              <a:rPr lang="en-US" dirty="0"/>
              <a:t>, and to be independent of temperature.</a:t>
            </a:r>
          </a:p>
          <a:p>
            <a:pPr marL="128588" indent="0">
              <a:spcBef>
                <a:spcPts val="3300"/>
              </a:spcBef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cs typeface="Lucida Grande" charset="0"/>
              </a:rPr>
              <a:t>4 A + 4 B + C → 4 Y + 6 Z</a:t>
            </a:r>
            <a:r>
              <a:rPr lang="en-US" dirty="0"/>
              <a:t>	(1)</a:t>
            </a:r>
          </a:p>
          <a:p>
            <a:pPr marL="128588" indent="0">
              <a:lnSpc>
                <a:spcPct val="190000"/>
              </a:lnSpc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cs typeface="Lucida Grande" charset="0"/>
              </a:rPr>
              <a:t>4 A + 5 C → 4 B + 6 Z</a:t>
            </a:r>
            <a:r>
              <a:rPr lang="en-US" dirty="0"/>
              <a:t>	(2)</a:t>
            </a:r>
          </a:p>
          <a:p>
            <a:pPr marL="128588" indent="0">
              <a:spcBef>
                <a:spcPts val="2100"/>
              </a:spcBef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	(3)</a:t>
            </a:r>
          </a:p>
          <a:p>
            <a:pPr marL="128588" indent="0">
              <a:spcBef>
                <a:spcPts val="4200"/>
              </a:spcBef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	(4)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7251700"/>
            <a:ext cx="2971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800" y="8178800"/>
            <a:ext cx="27178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19.2</a:t>
            </a:r>
          </a:p>
        </p:txBody>
      </p:sp>
      <p:sp>
        <p:nvSpPr>
          <p:cNvPr id="2969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Many mathematics programs provide code that can solve sets of ODEs written in the form</a:t>
            </a:r>
          </a:p>
          <a:p>
            <a:pPr marL="762000" lvl="1"/>
            <a:r>
              <a:rPr lang="en-US"/>
              <a:t> </a:t>
            </a:r>
          </a:p>
          <a:p>
            <a:pPr marL="762000" lvl="1">
              <a:spcBef>
                <a:spcPts val="2400"/>
              </a:spcBef>
            </a:pPr>
            <a:r>
              <a:rPr lang="en-US"/>
              <a:t>M is called the mass matrix</a:t>
            </a:r>
          </a:p>
          <a:p>
            <a:r>
              <a:rPr lang="en-US"/>
              <a:t>Reformulate the design equations for Activity 19.1 in this form</a:t>
            </a:r>
          </a:p>
          <a:p>
            <a:pPr marL="762000" lvl="1"/>
            <a:r>
              <a:rPr lang="en-US"/>
              <a:t>Starting with this set of equations</a:t>
            </a:r>
          </a:p>
          <a:p>
            <a:pPr marL="762000" lvl="1">
              <a:spcBef>
                <a:spcPts val="13900"/>
              </a:spcBef>
            </a:pPr>
            <a:r>
              <a:rPr lang="en-US"/>
              <a:t>Add a seventh equation from the ideal gas law</a:t>
            </a:r>
          </a:p>
          <a:p>
            <a:pPr marL="762000" lvl="1">
              <a:spcBef>
                <a:spcPts val="8800"/>
              </a:spcBef>
            </a:pPr>
            <a:r>
              <a:rPr lang="en-US"/>
              <a:t>Write out the mass matrix and the functions, </a:t>
            </a:r>
            <a:r>
              <a:rPr lang="en-US" i="1"/>
              <a:t>f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2273300"/>
            <a:ext cx="25146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900" y="4191000"/>
            <a:ext cx="25146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4191000"/>
            <a:ext cx="25146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0200" y="4191000"/>
            <a:ext cx="23622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800" y="4191000"/>
            <a:ext cx="13970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900" y="5067300"/>
            <a:ext cx="2336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5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300" y="5067300"/>
            <a:ext cx="8178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6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0100" y="6273800"/>
            <a:ext cx="93726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3277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/>
              <a:t>B. Perfectly Mixed Batch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18. Reaction Engineering of Batch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19. Analysis of Batch Reactors</a:t>
            </a:r>
          </a:p>
          <a:p>
            <a:pPr marL="1206500" lvl="2"/>
            <a:r>
              <a:rPr lang="en-US"/>
              <a:t>20. Optimization of Batch Reactor Processes</a:t>
            </a:r>
          </a:p>
          <a:p>
            <a:pPr marL="762000" lvl="1"/>
            <a:r>
              <a:rPr lang="en-US"/>
              <a:t>C. Continuous Flow Stirred Tank Reactors</a:t>
            </a:r>
          </a:p>
          <a:p>
            <a:pPr marL="762000" lvl="1"/>
            <a:r>
              <a:rPr lang="en-US"/>
              <a:t>D. Plug Flow Reactors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677</Words>
  <Characters>0</Characters>
  <Application>Microsoft Macintosh PowerPoint</Application>
  <PresentationFormat>Custom</PresentationFormat>
  <Lines>0</Lines>
  <Paragraphs>74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Helvetica</vt:lpstr>
      <vt:lpstr>Heiti SC Light</vt:lpstr>
      <vt:lpstr>Heiti SC Medium</vt:lpstr>
      <vt:lpstr>Lucida Grande</vt:lpstr>
      <vt:lpstr>Gill Sans</vt:lpstr>
      <vt:lpstr>Title &amp; Subtitle</vt:lpstr>
      <vt:lpstr>Title &amp; Bullets</vt:lpstr>
      <vt:lpstr>Title - Top</vt:lpstr>
      <vt:lpstr>Photo - Horizontal</vt:lpstr>
      <vt:lpstr>Photo - Vertical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We’re Going</vt:lpstr>
      <vt:lpstr>Modeling a Process Step for a Batch Reactor</vt:lpstr>
      <vt:lpstr>Simplifications and Solution</vt:lpstr>
      <vt:lpstr>Questions?</vt:lpstr>
      <vt:lpstr>Activity 19.1</vt:lpstr>
      <vt:lpstr>Activity 19.2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2014-06-18T14:00:40Z</dcterms:modified>
</cp:coreProperties>
</file>