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sldIdLst>
    <p:sldId id="256" r:id="rId10"/>
    <p:sldId id="265" r:id="rId11"/>
    <p:sldId id="257" r:id="rId12"/>
    <p:sldId id="258" r:id="rId13"/>
    <p:sldId id="271" r:id="rId14"/>
    <p:sldId id="259" r:id="rId15"/>
    <p:sldId id="267" r:id="rId16"/>
    <p:sldId id="279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24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6713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6358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1538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2821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553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40271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325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6217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818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29792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950093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0966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189177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5765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9976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00346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1810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018936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78175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7962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4281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4464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968019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831785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9657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0148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83938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08400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55642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209581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3421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13044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1635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80473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252571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413728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554100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0150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91950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32282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96917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498550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963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318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89573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47868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48798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896141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067014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143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90428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38499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1309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622621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9925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256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0926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0458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758052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138262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781922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07693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83638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38010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5658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642606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8917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9742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99659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6818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416302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965305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4570417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7487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83334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67907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3943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165357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53570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3665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7213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7451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477140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495429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962735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04910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58577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2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058297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4271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390132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47669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90852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6253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520317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521204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482115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9766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6632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emf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6" Type="http://schemas.openxmlformats.org/officeDocument/2006/relationships/image" Target="../media/image13.emf"/><Relationship Id="rId7" Type="http://schemas.openxmlformats.org/officeDocument/2006/relationships/image" Target="../media/image14.emf"/><Relationship Id="rId8" Type="http://schemas.openxmlformats.org/officeDocument/2006/relationships/image" Target="../media/image15.emf"/><Relationship Id="rId9" Type="http://schemas.openxmlformats.org/officeDocument/2006/relationships/image" Target="../media/image16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19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/>
              <a:t>B. Perfectly Mixed Batch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18. Reaction Engineering of Batch Reactors</a:t>
            </a:r>
          </a:p>
          <a:p>
            <a:pPr marL="1206500" lvl="2"/>
            <a:r>
              <a:rPr lang="en-US"/>
              <a:t>19. Analysis of Batch Reactors</a:t>
            </a:r>
          </a:p>
          <a:p>
            <a:pPr marL="1206500" lvl="2"/>
            <a:r>
              <a:rPr lang="en-US"/>
              <a:t>20. Optimization of Batch Reactor Processes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Modeling a Process Step for a Batch Reactor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57300"/>
            <a:ext cx="10464800" cy="7708900"/>
          </a:xfrm>
          <a:ln/>
        </p:spPr>
        <p:txBody>
          <a:bodyPr/>
          <a:lstStyle/>
          <a:p>
            <a:r>
              <a:rPr lang="en-US"/>
              <a:t>Write a mole balance design equation for every reactant and product</a:t>
            </a:r>
          </a:p>
          <a:p>
            <a:pPr marL="762000" lvl="1">
              <a:spcBef>
                <a:spcPts val="1500"/>
              </a:spcBef>
            </a:pPr>
            <a:r>
              <a:rPr lang="en-US"/>
              <a:t> </a:t>
            </a:r>
          </a:p>
          <a:p>
            <a:pPr>
              <a:spcBef>
                <a:spcPts val="3500"/>
              </a:spcBef>
            </a:pPr>
            <a:r>
              <a:rPr lang="en-US"/>
              <a:t>Write an energy balance</a:t>
            </a:r>
          </a:p>
          <a:p>
            <a:pPr marL="762000" lvl="1">
              <a:spcBef>
                <a:spcPts val="1400"/>
              </a:spcBef>
            </a:pPr>
            <a:r>
              <a:rPr lang="en-US"/>
              <a:t> </a:t>
            </a:r>
          </a:p>
          <a:p>
            <a:pPr marL="762000" lvl="1">
              <a:spcBef>
                <a:spcPts val="3900"/>
              </a:spcBef>
            </a:pPr>
            <a:r>
              <a:rPr lang="en-US"/>
              <a:t>May not be needed if the reactor operates isothermally</a:t>
            </a:r>
          </a:p>
          <a:p>
            <a:r>
              <a:rPr lang="en-US"/>
              <a:t>If there is heat transfer to a heat transfer fluid of uniform temperature</a:t>
            </a:r>
          </a:p>
          <a:p>
            <a:pPr marL="762000" lvl="1"/>
            <a:r>
              <a:rPr lang="en-US"/>
              <a:t>set                             in the energy balance</a:t>
            </a:r>
          </a:p>
          <a:p>
            <a:pPr marL="762000" lvl="1"/>
            <a:r>
              <a:rPr lang="en-US"/>
              <a:t>If the heat is from a heat transfer fluid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phase change, check that the flow rate of the heat transfer fluid is at least equal to the minimum value</a:t>
            </a:r>
          </a:p>
          <a:p>
            <a:pPr marL="1206500" lvl="2"/>
            <a:r>
              <a:rPr lang="en-US"/>
              <a:t> </a:t>
            </a:r>
          </a:p>
          <a:p>
            <a:pPr marL="1206500" lvl="2"/>
            <a:r>
              <a:rPr lang="en-US"/>
              <a:t>determine the proper value of </a:t>
            </a:r>
            <a:r>
              <a:rPr lang="en-US" i="1"/>
              <a:t>U</a:t>
            </a:r>
            <a:r>
              <a:rPr lang="en-US"/>
              <a:t> based upon geometry, etc.</a:t>
            </a:r>
          </a:p>
          <a:p>
            <a:pPr marL="762000" lvl="1"/>
            <a:r>
              <a:rPr lang="en-US"/>
              <a:t>If the heat is sensible heat from heat transfer fluid that is perfectly mixed, write an energy balance on the heat transfer fluid</a:t>
            </a:r>
          </a:p>
          <a:p>
            <a:pPr marL="1206500" lvl="2">
              <a:spcBef>
                <a:spcPts val="1300"/>
              </a:spcBef>
            </a:pPr>
            <a:r>
              <a:rPr lang="en-US"/>
              <a:t> </a:t>
            </a:r>
          </a:p>
          <a:p>
            <a:pPr marL="1206500" lvl="2">
              <a:spcBef>
                <a:spcPts val="2100"/>
              </a:spcBef>
            </a:pPr>
            <a:r>
              <a:rPr lang="en-US"/>
              <a:t>set                             in both energy balances</a:t>
            </a:r>
          </a:p>
          <a:p>
            <a:pPr marL="1206500" lvl="2"/>
            <a:r>
              <a:rPr lang="en-US"/>
              <a:t>determine the proper value of </a:t>
            </a:r>
            <a:r>
              <a:rPr lang="en-US" i="1"/>
              <a:t>U</a:t>
            </a:r>
            <a:r>
              <a:rPr lang="en-US"/>
              <a:t> based upon geometry, etc.</a:t>
            </a:r>
          </a:p>
          <a:p>
            <a:r>
              <a:rPr lang="en-US"/>
              <a:t>Solve the resulting set of design equations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25600"/>
            <a:ext cx="2286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08300"/>
            <a:ext cx="698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21213"/>
            <a:ext cx="17780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5626100"/>
            <a:ext cx="21875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6908800"/>
            <a:ext cx="37369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7594600"/>
            <a:ext cx="1778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Simplifications and Solution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Simplification of the energy balance on the reaction volume</a:t>
            </a:r>
          </a:p>
          <a:p>
            <a:pPr marL="762000" lvl="1">
              <a:spcBef>
                <a:spcPts val="1600"/>
              </a:spcBef>
            </a:pPr>
            <a:r>
              <a:rPr lang="en-US"/>
              <a:t> </a:t>
            </a:r>
          </a:p>
          <a:p>
            <a:pPr marL="762000" lvl="1">
              <a:spcBef>
                <a:spcPts val="4300"/>
              </a:spcBef>
            </a:pPr>
            <a:r>
              <a:rPr lang="en-US"/>
              <a:t>If the reactor is adiabatic, the heat term equals zero</a:t>
            </a:r>
          </a:p>
          <a:p>
            <a:pPr marL="762000" lvl="1"/>
            <a:r>
              <a:rPr lang="en-US"/>
              <a:t>The work term almost always equals zero (no shafts or moving boundaries except agitator)</a:t>
            </a:r>
          </a:p>
          <a:p>
            <a:pPr marL="762000" lvl="1"/>
            <a:r>
              <a:rPr lang="en-US"/>
              <a:t>The derivative of the volume with respect to time may almost always be set equal to zero</a:t>
            </a:r>
          </a:p>
          <a:p>
            <a:pPr marL="762000" lvl="1"/>
            <a:r>
              <a:rPr lang="en-US"/>
              <a:t>The derivative of the pressure with respect to time</a:t>
            </a:r>
          </a:p>
          <a:p>
            <a:pPr marL="1206500" lvl="2"/>
            <a:r>
              <a:rPr lang="en-US"/>
              <a:t>may almost always be set to zero for liquids</a:t>
            </a:r>
          </a:p>
          <a:p>
            <a:pPr marL="1206500" lvl="2"/>
            <a:r>
              <a:rPr lang="en-US"/>
              <a:t>is re-written using the ideal gas law (for ideal gases)</a:t>
            </a:r>
          </a:p>
          <a:p>
            <a:r>
              <a:rPr lang="en-US"/>
              <a:t>Numerical solution of the set of design equations (initial value ordinary differential equations)</a:t>
            </a:r>
          </a:p>
          <a:p>
            <a:pPr marL="762000" lvl="1"/>
            <a:r>
              <a:rPr lang="en-US"/>
              <a:t>Write the equations in the following (vector) form: </a:t>
            </a:r>
          </a:p>
          <a:p>
            <a:pPr marL="762000" lvl="1">
              <a:spcBef>
                <a:spcPts val="1600"/>
              </a:spcBef>
            </a:pPr>
            <a:r>
              <a:rPr lang="en-US"/>
              <a:t>Use software of your choice to solve numerically; no matter what software you use you will need to provide</a:t>
            </a:r>
          </a:p>
          <a:p>
            <a:pPr marL="1206500" lvl="2"/>
            <a:r>
              <a:rPr lang="en-US"/>
              <a:t>the initial values of the dependent variables, that is, the values of each </a:t>
            </a:r>
            <a:r>
              <a:rPr lang="en-US" i="1"/>
              <a:t>y</a:t>
            </a:r>
            <a:r>
              <a:rPr lang="en-US" i="1" baseline="-6000"/>
              <a:t>i</a:t>
            </a:r>
            <a:r>
              <a:rPr lang="en-US"/>
              <a:t> at </a:t>
            </a:r>
            <a:r>
              <a:rPr lang="en-US" i="1"/>
              <a:t>t</a:t>
            </a:r>
            <a:r>
              <a:rPr lang="en-US"/>
              <a:t> = 0</a:t>
            </a:r>
          </a:p>
          <a:p>
            <a:pPr marL="1206500" lvl="2"/>
            <a:r>
              <a:rPr lang="en-US"/>
              <a:t>the final value of either </a:t>
            </a:r>
            <a:r>
              <a:rPr lang="en-US" i="1"/>
              <a:t>t</a:t>
            </a:r>
            <a:r>
              <a:rPr lang="en-US"/>
              <a:t> or one of the dependent variables</a:t>
            </a:r>
          </a:p>
          <a:p>
            <a:pPr marL="1206500" lvl="2"/>
            <a:r>
              <a:rPr lang="en-US"/>
              <a:t>code that evaluates each of the functions, </a:t>
            </a:r>
            <a:r>
              <a:rPr lang="en-US" i="1"/>
              <a:t>f</a:t>
            </a:r>
            <a:r>
              <a:rPr lang="en-US" i="1" baseline="-6000"/>
              <a:t>i</a:t>
            </a:r>
            <a:r>
              <a:rPr lang="en-US"/>
              <a:t>, given a value for </a:t>
            </a:r>
            <a:r>
              <a:rPr lang="en-US" i="1"/>
              <a:t>t</a:t>
            </a:r>
            <a:r>
              <a:rPr lang="en-US"/>
              <a:t>, values for each of the dependent variables, </a:t>
            </a:r>
            <a:r>
              <a:rPr lang="en-US" i="1"/>
              <a:t>y</a:t>
            </a:r>
            <a:r>
              <a:rPr lang="en-US" i="1" baseline="-6000"/>
              <a:t>i</a:t>
            </a:r>
            <a:r>
              <a:rPr lang="en-US"/>
              <a:t>, and information given in the problem specification and other reference sources such as handbooks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06600"/>
            <a:ext cx="698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715000"/>
            <a:ext cx="337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19.1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128588" indent="0"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A gas mixture contains 1500 ppm of A, 1000 ppm of B and 7% C. The remainder of the gas is inert (non-reactive). A 3 L reactor steel reactor is charged with this mixture at 1115 K and 1.7 atm. Reactions (1) and (2) take place adiabatically with rates given by equations (3) and (4). The pre-exponential factors for reactions (1) and (2) are 6.1 x 10</a:t>
            </a:r>
            <a:r>
              <a:rPr lang="en-US" baseline="32000" dirty="0"/>
              <a:t>16</a:t>
            </a:r>
            <a:r>
              <a:rPr lang="en-US" dirty="0"/>
              <a:t> L mol</a:t>
            </a:r>
            <a:r>
              <a:rPr lang="en-US" baseline="32000" dirty="0"/>
              <a:t>-1</a:t>
            </a:r>
            <a:r>
              <a:rPr lang="en-US" dirty="0"/>
              <a:t> s</a:t>
            </a:r>
            <a:r>
              <a:rPr lang="en-US" baseline="32000" dirty="0"/>
              <a:t>-1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5.5 x 10</a:t>
            </a:r>
            <a:r>
              <a:rPr lang="en-US" baseline="32000" dirty="0"/>
              <a:t>13</a:t>
            </a:r>
            <a:r>
              <a:rPr lang="en-US" dirty="0"/>
              <a:t> s</a:t>
            </a:r>
            <a:r>
              <a:rPr lang="en-US" baseline="32000" dirty="0"/>
              <a:t>-1</a:t>
            </a:r>
            <a:r>
              <a:rPr lang="en-US" dirty="0"/>
              <a:t>, respectively; the activation energies are 250 and 320 kJ/</a:t>
            </a:r>
            <a:r>
              <a:rPr lang="en-US" dirty="0" err="1"/>
              <a:t>mol</a:t>
            </a:r>
            <a:r>
              <a:rPr lang="en-US" dirty="0"/>
              <a:t>, respectively. Calculate the parts per million of B after 0.5, 1 and 5 seconds. You may assume the heats of reactions (1) and (2) to be constant and equal to -1700 kJ/</a:t>
            </a:r>
            <a:r>
              <a:rPr lang="en-US" dirty="0" err="1"/>
              <a:t>mol</a:t>
            </a:r>
            <a:r>
              <a:rPr lang="en-US" dirty="0"/>
              <a:t> and -800 kJ/</a:t>
            </a:r>
            <a:r>
              <a:rPr lang="en-US" dirty="0" err="1"/>
              <a:t>mol</a:t>
            </a:r>
            <a:r>
              <a:rPr lang="en-US" dirty="0"/>
              <a:t>, respectively. The heat capacities of the gases may be taken to equal that of the inert, 32 J mol</a:t>
            </a:r>
            <a:r>
              <a:rPr lang="en-US" baseline="32000" dirty="0"/>
              <a:t>−1</a:t>
            </a:r>
            <a:r>
              <a:rPr lang="en-US" dirty="0"/>
              <a:t> K</a:t>
            </a:r>
            <a:r>
              <a:rPr lang="en-US" baseline="32000" dirty="0"/>
              <a:t>−1</a:t>
            </a:r>
            <a:r>
              <a:rPr lang="en-US" dirty="0"/>
              <a:t>, and to be independent of temperature.</a:t>
            </a:r>
          </a:p>
          <a:p>
            <a:pPr marL="128588" indent="0">
              <a:spcBef>
                <a:spcPts val="3300"/>
              </a:spcBef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cs typeface="Lucida Grande" charset="0"/>
              </a:rPr>
              <a:t>4 A + 4 B + C → 4 Y + 6 Z</a:t>
            </a:r>
            <a:r>
              <a:rPr lang="en-US" dirty="0"/>
              <a:t>	(1)</a:t>
            </a:r>
          </a:p>
          <a:p>
            <a:pPr marL="128588" indent="0">
              <a:lnSpc>
                <a:spcPct val="190000"/>
              </a:lnSpc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cs typeface="Lucida Grande" charset="0"/>
              </a:rPr>
              <a:t>4 A + 5 C → 4 B + 6 Z</a:t>
            </a:r>
            <a:r>
              <a:rPr lang="en-US" dirty="0"/>
              <a:t>	(2)</a:t>
            </a:r>
          </a:p>
          <a:p>
            <a:pPr marL="128588" indent="0">
              <a:spcBef>
                <a:spcPts val="2100"/>
              </a:spcBef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	(3)</a:t>
            </a:r>
          </a:p>
          <a:p>
            <a:pPr marL="128588" indent="0">
              <a:spcBef>
                <a:spcPts val="4200"/>
              </a:spcBef>
              <a:buNone/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	(4)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7251700"/>
            <a:ext cx="2971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8178800"/>
            <a:ext cx="2717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19.2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Many mathematics programs provide code that can solve sets of ODEs written in the form</a:t>
            </a:r>
          </a:p>
          <a:p>
            <a:pPr marL="762000" lvl="1"/>
            <a:r>
              <a:rPr lang="en-US"/>
              <a:t> </a:t>
            </a:r>
          </a:p>
          <a:p>
            <a:pPr marL="762000" lvl="1">
              <a:spcBef>
                <a:spcPts val="2400"/>
              </a:spcBef>
            </a:pPr>
            <a:r>
              <a:rPr lang="en-US"/>
              <a:t>M is called the mass matrix</a:t>
            </a:r>
          </a:p>
          <a:p>
            <a:r>
              <a:rPr lang="en-US"/>
              <a:t>Reformulate the design equations for Activity 19.1 in this form</a:t>
            </a:r>
          </a:p>
          <a:p>
            <a:pPr marL="762000" lvl="1"/>
            <a:r>
              <a:rPr lang="en-US"/>
              <a:t>Starting with this set of equations</a:t>
            </a:r>
          </a:p>
          <a:p>
            <a:pPr marL="762000" lvl="1">
              <a:spcBef>
                <a:spcPts val="13900"/>
              </a:spcBef>
            </a:pPr>
            <a:r>
              <a:rPr lang="en-US"/>
              <a:t>Add a seventh equation from the ideal gas law</a:t>
            </a:r>
          </a:p>
          <a:p>
            <a:pPr marL="762000" lvl="1">
              <a:spcBef>
                <a:spcPts val="8800"/>
              </a:spcBef>
            </a:pPr>
            <a:r>
              <a:rPr lang="en-US"/>
              <a:t>Write out the mass matrix and the functions, </a:t>
            </a:r>
            <a:r>
              <a:rPr lang="en-US" i="1"/>
              <a:t>f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273300"/>
            <a:ext cx="25146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4191000"/>
            <a:ext cx="25146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191000"/>
            <a:ext cx="25146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4191000"/>
            <a:ext cx="23622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4191000"/>
            <a:ext cx="1397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5067300"/>
            <a:ext cx="2336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5067300"/>
            <a:ext cx="81788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6273800"/>
            <a:ext cx="9372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3277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/>
              <a:t>B. Perfectly Mixed Batch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18. Reaction Engineering of Batch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19. Analysis of Batch Reactors</a:t>
            </a:r>
          </a:p>
          <a:p>
            <a:pPr marL="1206500" lvl="2"/>
            <a:r>
              <a:rPr lang="en-US"/>
              <a:t>20. Optimization of Batch Reactor Processes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677</Words>
  <Characters>0</Characters>
  <Application>Microsoft Macintosh PowerPoint</Application>
  <PresentationFormat>Custom</PresentationFormat>
  <Lines>0</Lines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Photo - Horizontal</vt:lpstr>
      <vt:lpstr>Photo - Vertical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Modeling a Process Step for a Batch Reactor</vt:lpstr>
      <vt:lpstr>Simplifications and Solution</vt:lpstr>
      <vt:lpstr>Questions?</vt:lpstr>
      <vt:lpstr>Activity 19.1</vt:lpstr>
      <vt:lpstr>Activity 19.2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2014-06-18T14:00:40Z</dcterms:modified>
</cp:coreProperties>
</file>