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</p:sldMasterIdLst>
  <p:sldIdLst>
    <p:sldId id="256" r:id="rId12"/>
    <p:sldId id="265" r:id="rId13"/>
    <p:sldId id="257" r:id="rId14"/>
    <p:sldId id="258" r:id="rId15"/>
    <p:sldId id="271" r:id="rId16"/>
    <p:sldId id="259" r:id="rId17"/>
    <p:sldId id="260" r:id="rId18"/>
    <p:sldId id="270" r:id="rId19"/>
    <p:sldId id="261" r:id="rId20"/>
    <p:sldId id="272" r:id="rId21"/>
    <p:sldId id="262" r:id="rId22"/>
    <p:sldId id="275" r:id="rId23"/>
    <p:sldId id="263" r:id="rId24"/>
    <p:sldId id="273" r:id="rId25"/>
    <p:sldId id="264" r:id="rId26"/>
    <p:sldId id="274" r:id="rId27"/>
    <p:sldId id="266" r:id="rId28"/>
    <p:sldId id="267" r:id="rId29"/>
    <p:sldId id="268" r:id="rId30"/>
    <p:sldId id="269" r:id="rId31"/>
    <p:sldId id="279" r:id="rId3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2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713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63584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6790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39437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53570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48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53665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2135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87451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477140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49542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962735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0491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726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726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15382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5857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25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44271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39013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700" y="16510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0" y="16510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47669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90852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06253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52031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52120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82115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8218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19766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632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8553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40271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12900"/>
            <a:ext cx="51562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612900"/>
            <a:ext cx="51562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325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217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818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29792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50093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966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18917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765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976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0034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810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18936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78175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7962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8428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24464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968019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83178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96573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0148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41300"/>
            <a:ext cx="2925762" cy="847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41300"/>
            <a:ext cx="8624888" cy="8470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83938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73924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95400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51257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31800"/>
            <a:ext cx="51562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31800"/>
            <a:ext cx="51562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9347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082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6776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8047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5479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55456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749396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936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613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613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2295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47083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2856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87556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9731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5130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9573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0676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32302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081681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160210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739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181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0840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55642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095815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21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425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13044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1635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25257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413728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55410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01506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91950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228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6917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49855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9179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612900"/>
            <a:ext cx="28575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1612900"/>
            <a:ext cx="28575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2963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181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7868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48798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896141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067014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01433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254000"/>
            <a:ext cx="146685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254000"/>
            <a:ext cx="424815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9042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38499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130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165357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622621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99252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0926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045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758052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138262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781922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07693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8363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3801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058297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6588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426066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51000"/>
            <a:ext cx="5156200" cy="728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651000"/>
            <a:ext cx="5156200" cy="728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09742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9659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68187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416302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965305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570417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74878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8333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/>
          </p:cNvSpPr>
          <p:nvPr/>
        </p:nvSpPr>
        <p:spPr bwMode="auto">
          <a:xfrm>
            <a:off x="1293813" y="8985250"/>
            <a:ext cx="3840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© 2014 Carl Lund,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502400" y="16002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82700" y="16510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12900"/>
            <a:ext cx="104648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413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431800"/>
            <a:ext cx="104648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7978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1612900"/>
            <a:ext cx="5867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254000"/>
            <a:ext cx="58674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002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51000"/>
            <a:ext cx="10464800" cy="728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emf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 First Course on Kinetics and Reaction Engineering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Class 19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Step by Step Solution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Formulate the design equations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Write a mole balance design equation for each reactant and product, expanding all summations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Are there any negligible or zero-valued terms? If so, eliminate them</a:t>
            </a:r>
          </a:p>
          <a:p>
            <a:pPr marL="762000" lvl="1"/>
            <a:r>
              <a:rPr lang="en-US"/>
              <a:t>Write an energy balance design equation for the reactor, expanding all summations</a:t>
            </a:r>
          </a:p>
          <a:p>
            <a:pPr marL="1206500" lvl="2"/>
            <a:r>
              <a:rPr lang="en-US"/>
              <a:t>Are there any negligible or zero-valued terms? If so, eliminate them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Energy Balance Design Equation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143000"/>
            <a:ext cx="698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>
          <a:xfrm>
            <a:off x="1270000" y="2349500"/>
            <a:ext cx="10464800" cy="6565900"/>
          </a:xfrm>
          <a:ln/>
        </p:spPr>
        <p:txBody>
          <a:bodyPr/>
          <a:lstStyle/>
          <a:p>
            <a:r>
              <a:rPr lang="en-US"/>
              <a:t>Expanding the summations</a:t>
            </a:r>
          </a:p>
          <a:p>
            <a:pPr>
              <a:spcBef>
                <a:spcPts val="6700"/>
              </a:spcBef>
            </a:pPr>
            <a:r>
              <a:rPr lang="en-US"/>
              <a:t>Zero-valued and negligible terms</a:t>
            </a:r>
          </a:p>
          <a:p>
            <a:pPr marL="762000" lvl="1"/>
            <a:r>
              <a:rPr lang="en-US"/>
              <a:t>Heat input is zero because the reactor operates adiabatically</a:t>
            </a:r>
          </a:p>
          <a:p>
            <a:pPr marL="762000" lvl="1"/>
            <a:r>
              <a:rPr lang="en-US"/>
              <a:t>Work output is negligible because there are no shafts or moving boundaries (other than, perhaps, an agitator)</a:t>
            </a:r>
          </a:p>
          <a:p>
            <a:pPr marL="762000" lvl="1"/>
            <a:r>
              <a:rPr lang="en-US"/>
              <a:t>The reactor volume is fixed and the gas fills the entire reactor at all times, so the reaction volume is constant and its derivative is zero</a:t>
            </a:r>
          </a:p>
          <a:p>
            <a:pPr>
              <a:spcBef>
                <a:spcPts val="7500"/>
              </a:spcBef>
            </a:pPr>
            <a:r>
              <a:rPr lang="en-US"/>
              <a:t>Does the number of dependent variables equal the number of differential equations?</a:t>
            </a:r>
          </a:p>
          <a:p>
            <a:pPr marL="762000" lvl="1"/>
            <a:r>
              <a:rPr lang="en-US"/>
              <a:t>No, there are 6 equations with 7 dependent variables (the moles of the five reagents, temperature and pressure)</a:t>
            </a:r>
          </a:p>
          <a:p>
            <a:pPr marL="1206500" lvl="2"/>
            <a:r>
              <a:rPr lang="en-US"/>
              <a:t>Eliminate derivatives or add equations until they are equal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806700"/>
            <a:ext cx="97043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727700"/>
            <a:ext cx="8178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Step by Step Solution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Formulate the design equations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Write a mole balance design equation for each reactant and product, expanding all summations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Are there any negligible or zero-valued terms? If so, eliminate them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Write an energy balance design equation for the reactor, expanding all summations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Are there any negligible or zero-valued terms? If so, eliminate them</a:t>
            </a:r>
          </a:p>
          <a:p>
            <a:pPr marL="762000" lvl="1"/>
            <a:r>
              <a:rPr lang="en-US"/>
              <a:t>Put the equations in a form suitable for numerical solution</a:t>
            </a:r>
          </a:p>
          <a:p>
            <a:pPr marL="1206500" lvl="2"/>
            <a:r>
              <a:rPr lang="en-US"/>
              <a:t>Does the number of dependent variables equal the number of differential equations?</a:t>
            </a:r>
          </a:p>
          <a:p>
            <a:pPr marL="1651000" lvl="3"/>
            <a:r>
              <a:rPr lang="en-US"/>
              <a:t>If not, eliminate derivatives or add equations until they are equal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762000" lvl="1"/>
            <a:r>
              <a:rPr lang="en-US" dirty="0"/>
              <a:t>The derivative of the pressure can be eliminated by use of the ideal gas law</a:t>
            </a:r>
          </a:p>
          <a:p>
            <a:pPr marL="762000" lvl="1">
              <a:spcBef>
                <a:spcPts val="30000"/>
              </a:spcBef>
            </a:pPr>
            <a:r>
              <a:rPr lang="en-US" dirty="0"/>
              <a:t>Recall</a:t>
            </a:r>
          </a:p>
          <a:p>
            <a:pPr marL="762000" lvl="1">
              <a:spcBef>
                <a:spcPts val="9800"/>
              </a:spcBef>
            </a:pPr>
            <a:r>
              <a:rPr lang="en-US" dirty="0"/>
              <a:t>Substitute</a:t>
            </a:r>
          </a:p>
          <a:p>
            <a:pPr marL="762000" lvl="1">
              <a:spcBef>
                <a:spcPts val="7500"/>
              </a:spcBef>
            </a:pPr>
            <a:r>
              <a:rPr lang="en-US" dirty="0"/>
              <a:t>Substitute in the energy balance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76300"/>
            <a:ext cx="10591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292600"/>
            <a:ext cx="2514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92600"/>
            <a:ext cx="2514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4292600"/>
            <a:ext cx="236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5168900"/>
            <a:ext cx="1397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168900"/>
            <a:ext cx="2336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6426200"/>
            <a:ext cx="6908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7759700"/>
            <a:ext cx="726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Step by Step Solution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Formulate the design equations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Write a mole balance design equation for each reactant and product, expanding all summations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Are there any negligible or zero-valued terms? If so, eliminate them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Write an energy balance design equation for the reactor, expanding all summations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Are there any negligible or zero-valued terms? If so, eliminate them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Put the equations in a form suitable for numerical solution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Does the number of dependent variables equal the number of differential equations?</a:t>
            </a:r>
          </a:p>
          <a:p>
            <a:pPr marL="1651000" lvl="3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If not, eliminate derivatives or add equations until they are equal</a:t>
            </a:r>
          </a:p>
          <a:p>
            <a:pPr marL="1206500" lvl="2"/>
            <a:r>
              <a:rPr lang="en-US"/>
              <a:t>Does each equation have one derivative on the left of the equals sign and a function that does not contain derivatives on the right side of the equals sign</a:t>
            </a:r>
          </a:p>
          <a:p>
            <a:pPr marL="1651000" lvl="3">
              <a:spcBef>
                <a:spcPts val="1400"/>
              </a:spcBef>
            </a:pPr>
            <a:r>
              <a:rPr lang="en-US"/>
              <a:t>If not, put the equations in this form, </a:t>
            </a:r>
          </a:p>
          <a:p>
            <a:pPr marL="762000" lvl="1">
              <a:spcBef>
                <a:spcPts val="1700"/>
              </a:spcBef>
            </a:pPr>
            <a:r>
              <a:rPr lang="en-US"/>
              <a:t>Identify the independent variable, the dependent variables, other variable quantities and constants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372100"/>
            <a:ext cx="1574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Does each equation have one derivative on the left of the equals sign and a function that does not contain derivatives on the right side of the equals sign?</a:t>
            </a:r>
          </a:p>
          <a:p>
            <a:pPr marL="762000" lvl="1"/>
            <a:r>
              <a:rPr lang="en-US" dirty="0"/>
              <a:t>If not, put the equations in this form,</a:t>
            </a:r>
          </a:p>
          <a:p>
            <a:pPr>
              <a:spcBef>
                <a:spcPts val="24600"/>
              </a:spcBef>
            </a:pPr>
            <a:r>
              <a:rPr lang="en-US" dirty="0"/>
              <a:t>Identify</a:t>
            </a:r>
          </a:p>
          <a:p>
            <a:pPr marL="762000" lvl="1"/>
            <a:r>
              <a:rPr lang="en-US" dirty="0"/>
              <a:t>the independent variable: </a:t>
            </a:r>
            <a:r>
              <a:rPr lang="en-US" i="1" dirty="0"/>
              <a:t>t</a:t>
            </a:r>
            <a:endParaRPr lang="en-US" dirty="0"/>
          </a:p>
          <a:p>
            <a:pPr marL="762000" lvl="1"/>
            <a:r>
              <a:rPr lang="en-US" dirty="0"/>
              <a:t>the dependent variables: </a:t>
            </a:r>
            <a:r>
              <a:rPr lang="en-US" i="1" dirty="0" err="1"/>
              <a:t>n</a:t>
            </a:r>
            <a:r>
              <a:rPr lang="en-US" i="1" baseline="-6000" dirty="0" err="1"/>
              <a:t>A</a:t>
            </a:r>
            <a:r>
              <a:rPr lang="en-US" dirty="0"/>
              <a:t>, </a:t>
            </a:r>
            <a:r>
              <a:rPr lang="en-US" i="1" dirty="0" err="1"/>
              <a:t>n</a:t>
            </a:r>
            <a:r>
              <a:rPr lang="en-US" i="1" baseline="-6000" dirty="0" err="1"/>
              <a:t>B</a:t>
            </a:r>
            <a:r>
              <a:rPr lang="en-US" dirty="0"/>
              <a:t>, </a:t>
            </a:r>
            <a:r>
              <a:rPr lang="en-US" i="1" dirty="0" err="1"/>
              <a:t>n</a:t>
            </a:r>
            <a:r>
              <a:rPr lang="en-US" i="1" baseline="-6000" dirty="0" err="1"/>
              <a:t>C</a:t>
            </a:r>
            <a:r>
              <a:rPr lang="en-US" dirty="0"/>
              <a:t>, </a:t>
            </a:r>
            <a:r>
              <a:rPr lang="en-US" i="1" dirty="0" err="1"/>
              <a:t>n</a:t>
            </a:r>
            <a:r>
              <a:rPr lang="en-US" i="1" baseline="-6000" dirty="0" err="1"/>
              <a:t>Y</a:t>
            </a:r>
            <a:r>
              <a:rPr lang="en-US" dirty="0"/>
              <a:t>, </a:t>
            </a:r>
            <a:r>
              <a:rPr lang="en-US" i="1" dirty="0" err="1"/>
              <a:t>n</a:t>
            </a:r>
            <a:r>
              <a:rPr lang="en-US" i="1" baseline="-6000" dirty="0" err="1"/>
              <a:t>Z</a:t>
            </a:r>
            <a:r>
              <a:rPr lang="en-US" dirty="0"/>
              <a:t>, </a:t>
            </a:r>
            <a:r>
              <a:rPr lang="en-US" i="1" dirty="0"/>
              <a:t>T</a:t>
            </a:r>
            <a:endParaRPr lang="en-US" dirty="0"/>
          </a:p>
          <a:p>
            <a:pPr marL="762000" lvl="1"/>
            <a:r>
              <a:rPr lang="en-US" dirty="0"/>
              <a:t>other variable quantities: </a:t>
            </a:r>
            <a:r>
              <a:rPr lang="en-US" i="1" dirty="0"/>
              <a:t>r</a:t>
            </a:r>
            <a:r>
              <a:rPr lang="en-US" baseline="-6000" dirty="0"/>
              <a:t>1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baseline="-6000" dirty="0"/>
              <a:t>2</a:t>
            </a:r>
            <a:endParaRPr lang="en-US" dirty="0"/>
          </a:p>
          <a:p>
            <a:pPr marL="762000" lvl="1"/>
            <a:r>
              <a:rPr lang="en-US" dirty="0"/>
              <a:t>constants: </a:t>
            </a:r>
            <a:r>
              <a:rPr lang="en-US" i="1" dirty="0"/>
              <a:t>V</a:t>
            </a:r>
            <a:r>
              <a:rPr lang="en-US" dirty="0"/>
              <a:t>, Δ</a:t>
            </a:r>
            <a:r>
              <a:rPr lang="en-US" i="1" dirty="0"/>
              <a:t>H</a:t>
            </a:r>
            <a:r>
              <a:rPr lang="en-US" baseline="-6000" dirty="0"/>
              <a:t>1</a:t>
            </a:r>
            <a:r>
              <a:rPr lang="en-US" dirty="0"/>
              <a:t>, Δ</a:t>
            </a:r>
            <a:r>
              <a:rPr lang="en-US" i="1" dirty="0"/>
              <a:t>H</a:t>
            </a:r>
            <a:r>
              <a:rPr lang="en-US" baseline="-6000" dirty="0"/>
              <a:t>2</a:t>
            </a:r>
            <a:r>
              <a:rPr lang="en-US" dirty="0"/>
              <a:t>, </a:t>
            </a:r>
            <a:r>
              <a:rPr lang="en-US" i="1" dirty="0" err="1"/>
              <a:t>n</a:t>
            </a:r>
            <a:r>
              <a:rPr lang="en-US" i="1" baseline="-6000" dirty="0" err="1"/>
              <a:t>I</a:t>
            </a:r>
            <a:r>
              <a:rPr lang="en-US" dirty="0"/>
              <a:t>, </a:t>
            </a:r>
            <a:r>
              <a:rPr lang="en-US" i="1" dirty="0" err="1"/>
              <a:t>Ĉp,</a:t>
            </a:r>
            <a:r>
              <a:rPr lang="en-US" i="1" baseline="-6000" dirty="0" err="1"/>
              <a:t>I</a:t>
            </a:r>
            <a:r>
              <a:rPr lang="en-US" dirty="0"/>
              <a:t>, </a:t>
            </a:r>
            <a:r>
              <a:rPr lang="en-US" i="1" dirty="0"/>
              <a:t>R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Put the Equations in a Form Suitable for Numerical Solution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590800"/>
            <a:ext cx="1574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467100"/>
            <a:ext cx="2514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279900"/>
            <a:ext cx="2514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5156200"/>
            <a:ext cx="236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467100"/>
            <a:ext cx="1397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279900"/>
            <a:ext cx="2336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092700"/>
            <a:ext cx="538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Step by Step Solution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Formulate the design equations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Write a mole balance design equation for each reactant and product, expanding all summations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Are there any negligible or zero-valued terms? If so, eliminate them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Write an energy balance design equation for the reactor, expanding all summations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Are there any negligible or zero-valued terms? If so, eliminate them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Put the equations in a form suitable for numerical solution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Does the number of dependent variables equal the number of differential equations?</a:t>
            </a:r>
          </a:p>
          <a:p>
            <a:pPr marL="1651000" lvl="3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If not, eliminate derivatives or add equations until they are equal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Does each equation have one derivative on the left of the equals sign and a function that does not contain derivatives on the right side of the equals sign</a:t>
            </a:r>
          </a:p>
          <a:p>
            <a:pPr marL="1651000" lvl="3">
              <a:spcBef>
                <a:spcPts val="1400"/>
              </a:spcBef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If not, put the equations in this form, </a:t>
            </a:r>
          </a:p>
          <a:p>
            <a:pPr marL="762000" lvl="1">
              <a:spcBef>
                <a:spcPts val="1700"/>
              </a:spcBef>
            </a:pPr>
            <a:r>
              <a:rPr lang="en-US">
                <a:solidFill>
                  <a:srgbClr val="B3B3B3"/>
                </a:solidFill>
              </a:rPr>
              <a:t>Identify the independent variable, the dependent variables, other variable quantities and constants</a:t>
            </a:r>
          </a:p>
          <a:p>
            <a:r>
              <a:rPr lang="en-US"/>
              <a:t>Provide the items necessary for numerical solution</a:t>
            </a:r>
          </a:p>
          <a:p>
            <a:pPr marL="762000" lvl="1"/>
            <a:r>
              <a:rPr lang="en-US"/>
              <a:t>the initial values of the independent and dependent variables</a:t>
            </a:r>
          </a:p>
          <a:p>
            <a:pPr marL="762000" lvl="1"/>
            <a:r>
              <a:rPr lang="en-US"/>
              <a:t>the final value of either the independent variable or one of the dependent variables</a:t>
            </a:r>
          </a:p>
          <a:p>
            <a:pPr marL="762000" lvl="1"/>
            <a:r>
              <a:rPr lang="en-US"/>
              <a:t>code that evaluates each of the derivatives (i. e. the functions, </a:t>
            </a:r>
            <a:r>
              <a:rPr lang="en-US" i="1"/>
              <a:t>f</a:t>
            </a:r>
            <a:r>
              <a:rPr lang="en-US"/>
              <a:t>, above) given a value for the independent variable and values for each of the dependent variables along with the additional information provided in the problem specification or found in handbooks and reference books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372100"/>
            <a:ext cx="1574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Items Necessary for Numerical Solution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1054100"/>
            <a:ext cx="10464800" cy="8153400"/>
          </a:xfrm>
          <a:ln/>
        </p:spPr>
        <p:txBody>
          <a:bodyPr/>
          <a:lstStyle/>
          <a:p>
            <a:r>
              <a:rPr lang="en-US"/>
              <a:t>The initial values of the independent and dependent variables</a:t>
            </a:r>
          </a:p>
          <a:p>
            <a:pPr marL="762000" lvl="1"/>
            <a:r>
              <a:rPr lang="en-US"/>
              <a:t>At the start of the processing step the 3 L reactor contains 1500 ppm of A, 1000 ppm of B and 7% C with the balance being I at 1115 K and 1.7 atm </a:t>
            </a:r>
          </a:p>
          <a:p>
            <a:pPr marL="1206500" lvl="2"/>
            <a:r>
              <a:rPr lang="en-US"/>
              <a:t>t = 0, </a:t>
            </a:r>
            <a:r>
              <a:rPr lang="en-US" i="1"/>
              <a:t>n</a:t>
            </a:r>
            <a:r>
              <a:rPr lang="en-US" i="1" baseline="-6000"/>
              <a:t>Y</a:t>
            </a:r>
            <a:r>
              <a:rPr lang="en-US"/>
              <a:t> = 0, </a:t>
            </a:r>
            <a:r>
              <a:rPr lang="en-US" i="1"/>
              <a:t>n</a:t>
            </a:r>
            <a:r>
              <a:rPr lang="en-US" i="1" baseline="-6000"/>
              <a:t>Z</a:t>
            </a:r>
            <a:r>
              <a:rPr lang="en-US"/>
              <a:t> = 0, </a:t>
            </a:r>
            <a:r>
              <a:rPr lang="en-US" i="1"/>
              <a:t>T = </a:t>
            </a:r>
            <a:r>
              <a:rPr lang="en-US"/>
              <a:t>1115 K</a:t>
            </a:r>
          </a:p>
          <a:p>
            <a:pPr marL="1206500" lvl="2">
              <a:spcBef>
                <a:spcPts val="2200"/>
              </a:spcBef>
            </a:pPr>
            <a:r>
              <a:rPr lang="en-US"/>
              <a:t> </a:t>
            </a:r>
          </a:p>
          <a:p>
            <a:pPr marL="1206500" lvl="2">
              <a:spcBef>
                <a:spcPts val="2200"/>
              </a:spcBef>
            </a:pPr>
            <a:r>
              <a:rPr lang="en-US"/>
              <a:t>also note: </a:t>
            </a:r>
          </a:p>
          <a:p>
            <a:r>
              <a:rPr lang="en-US"/>
              <a:t>The final value of either the independent variable or one of the dependent variables</a:t>
            </a:r>
          </a:p>
          <a:p>
            <a:pPr marL="762000" lvl="1"/>
            <a:r>
              <a:rPr lang="en-US"/>
              <a:t>The problem asks us to calculate the parts per million of B after 0.5, 1 and 5 s, so the final value of </a:t>
            </a:r>
            <a:r>
              <a:rPr lang="en-US" i="1"/>
              <a:t>t</a:t>
            </a:r>
            <a:r>
              <a:rPr lang="en-US"/>
              <a:t> is known</a:t>
            </a:r>
          </a:p>
          <a:p>
            <a:r>
              <a:rPr lang="en-US"/>
              <a:t>Code that evaluates each of the derivatives given a value for the independent variable and values for each of the dependent variables along with the additional information provided in the problem specification or found in handbooks and reference books</a:t>
            </a:r>
          </a:p>
          <a:p>
            <a:pPr marL="762000" lvl="1"/>
            <a:r>
              <a:rPr lang="en-US"/>
              <a:t>Given: </a:t>
            </a:r>
            <a:r>
              <a:rPr lang="en-US" i="1"/>
              <a:t>t</a:t>
            </a:r>
            <a:r>
              <a:rPr lang="en-US"/>
              <a:t>, </a:t>
            </a:r>
            <a:r>
              <a:rPr lang="en-US" i="1"/>
              <a:t>n</a:t>
            </a:r>
            <a:r>
              <a:rPr lang="en-US" i="1" baseline="-6000"/>
              <a:t>A</a:t>
            </a:r>
            <a:r>
              <a:rPr lang="en-US"/>
              <a:t>, </a:t>
            </a:r>
            <a:r>
              <a:rPr lang="en-US" i="1"/>
              <a:t>n</a:t>
            </a:r>
            <a:r>
              <a:rPr lang="en-US" i="1" baseline="-6000"/>
              <a:t>B</a:t>
            </a:r>
            <a:r>
              <a:rPr lang="en-US"/>
              <a:t>, </a:t>
            </a:r>
            <a:r>
              <a:rPr lang="en-US" i="1"/>
              <a:t>n</a:t>
            </a:r>
            <a:r>
              <a:rPr lang="en-US" i="1" baseline="-6000"/>
              <a:t>C</a:t>
            </a:r>
            <a:r>
              <a:rPr lang="en-US"/>
              <a:t>, </a:t>
            </a:r>
            <a:r>
              <a:rPr lang="en-US" i="1"/>
              <a:t>n</a:t>
            </a:r>
            <a:r>
              <a:rPr lang="en-US" i="1" baseline="-6000"/>
              <a:t>Y</a:t>
            </a:r>
            <a:r>
              <a:rPr lang="en-US"/>
              <a:t>, </a:t>
            </a:r>
            <a:r>
              <a:rPr lang="en-US" i="1"/>
              <a:t>n</a:t>
            </a:r>
            <a:r>
              <a:rPr lang="en-US" i="1" baseline="-6000"/>
              <a:t>Z</a:t>
            </a:r>
            <a:r>
              <a:rPr lang="en-US"/>
              <a:t>, </a:t>
            </a:r>
            <a:r>
              <a:rPr lang="en-US" i="1"/>
              <a:t>T</a:t>
            </a:r>
            <a:endParaRPr lang="en-US"/>
          </a:p>
          <a:p>
            <a:pPr marL="762000" lvl="1"/>
            <a:r>
              <a:rPr lang="en-US"/>
              <a:t>Known constants: </a:t>
            </a:r>
            <a:r>
              <a:rPr lang="en-US" i="1"/>
              <a:t>V</a:t>
            </a:r>
            <a:r>
              <a:rPr lang="en-US"/>
              <a:t>, Δ</a:t>
            </a:r>
            <a:r>
              <a:rPr lang="en-US" i="1"/>
              <a:t>H</a:t>
            </a:r>
            <a:r>
              <a:rPr lang="en-US" baseline="-6000"/>
              <a:t>1</a:t>
            </a:r>
            <a:r>
              <a:rPr lang="en-US"/>
              <a:t>, Δ</a:t>
            </a:r>
            <a:r>
              <a:rPr lang="en-US" i="1"/>
              <a:t>H</a:t>
            </a:r>
            <a:r>
              <a:rPr lang="en-US" baseline="-6000"/>
              <a:t>2</a:t>
            </a:r>
            <a:r>
              <a:rPr lang="en-US"/>
              <a:t>, </a:t>
            </a:r>
            <a:r>
              <a:rPr lang="en-US" i="1"/>
              <a:t>n</a:t>
            </a:r>
            <a:r>
              <a:rPr lang="en-US" i="1" baseline="-6000"/>
              <a:t>I</a:t>
            </a:r>
            <a:r>
              <a:rPr lang="en-US"/>
              <a:t>, </a:t>
            </a:r>
            <a:r>
              <a:rPr lang="en-US" i="1"/>
              <a:t>Ĉp,</a:t>
            </a:r>
            <a:r>
              <a:rPr lang="en-US" i="1" baseline="-6000"/>
              <a:t>I</a:t>
            </a:r>
            <a:r>
              <a:rPr lang="en-US"/>
              <a:t>, </a:t>
            </a:r>
            <a:r>
              <a:rPr lang="en-US" i="1"/>
              <a:t>R</a:t>
            </a:r>
            <a:endParaRPr lang="en-US"/>
          </a:p>
          <a:p>
            <a:pPr marL="762000" lvl="1"/>
            <a:r>
              <a:rPr lang="en-US"/>
              <a:t>To evaluate the derivatives, use these quantities to calculate </a:t>
            </a:r>
            <a:r>
              <a:rPr lang="en-US" i="1"/>
              <a:t>r</a:t>
            </a:r>
            <a:r>
              <a:rPr lang="en-US" baseline="-6000"/>
              <a:t>1</a:t>
            </a:r>
            <a:r>
              <a:rPr lang="en-US"/>
              <a:t> and </a:t>
            </a:r>
            <a:r>
              <a:rPr lang="en-US" i="1"/>
              <a:t>r</a:t>
            </a:r>
            <a:r>
              <a:rPr lang="en-US" baseline="-6000"/>
              <a:t>2</a:t>
            </a:r>
            <a:endParaRPr lang="en-US"/>
          </a:p>
          <a:p>
            <a:pPr marL="1206500" lvl="2"/>
            <a:r>
              <a:rPr lang="en-US"/>
              <a:t>All quantities in expressions for </a:t>
            </a:r>
            <a:r>
              <a:rPr lang="en-US" i="1"/>
              <a:t>r</a:t>
            </a:r>
            <a:r>
              <a:rPr lang="en-US" baseline="-6000"/>
              <a:t>1</a:t>
            </a:r>
            <a:r>
              <a:rPr lang="en-US"/>
              <a:t> and </a:t>
            </a:r>
            <a:r>
              <a:rPr lang="en-US" i="1"/>
              <a:t>r</a:t>
            </a:r>
            <a:r>
              <a:rPr lang="en-US" baseline="-6000"/>
              <a:t>2</a:t>
            </a:r>
            <a:r>
              <a:rPr lang="en-US"/>
              <a:t> are known or given except </a:t>
            </a:r>
            <a:r>
              <a:rPr lang="en-US" i="1"/>
              <a:t>C</a:t>
            </a:r>
            <a:r>
              <a:rPr lang="en-US" i="1" baseline="-6000"/>
              <a:t>A</a:t>
            </a:r>
            <a:r>
              <a:rPr lang="en-US"/>
              <a:t> and </a:t>
            </a:r>
            <a:r>
              <a:rPr lang="en-US" i="1"/>
              <a:t>C</a:t>
            </a:r>
            <a:r>
              <a:rPr lang="en-US" i="1" baseline="-6000"/>
              <a:t>B</a:t>
            </a:r>
            <a:endParaRPr lang="en-US"/>
          </a:p>
          <a:p>
            <a:pPr marL="1651000" lvl="3">
              <a:spcBef>
                <a:spcPts val="1000"/>
              </a:spcBef>
            </a:pPr>
            <a:r>
              <a:rPr lang="en-US"/>
              <a:t> </a:t>
            </a:r>
          </a:p>
          <a:p>
            <a:pPr marL="762000" lvl="1">
              <a:spcBef>
                <a:spcPts val="1600"/>
              </a:spcBef>
            </a:pPr>
            <a:r>
              <a:rPr lang="en-US"/>
              <a:t>Have all values needed to evaluate the derivatives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425700"/>
            <a:ext cx="149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51100"/>
            <a:ext cx="1854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2451100"/>
            <a:ext cx="1854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2451100"/>
            <a:ext cx="170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200400"/>
            <a:ext cx="459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7886700"/>
            <a:ext cx="109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7886700"/>
            <a:ext cx="109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Activity 19.2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Many mathematics programs provide code that can solve sets of ODEs written in the form</a:t>
            </a:r>
          </a:p>
          <a:p>
            <a:pPr marL="762000" lvl="1"/>
            <a:r>
              <a:rPr lang="en-US"/>
              <a:t> </a:t>
            </a:r>
          </a:p>
          <a:p>
            <a:pPr marL="762000" lvl="1">
              <a:spcBef>
                <a:spcPts val="2400"/>
              </a:spcBef>
            </a:pPr>
            <a:r>
              <a:rPr lang="en-US"/>
              <a:t>M is called the mass matrix</a:t>
            </a:r>
          </a:p>
          <a:p>
            <a:r>
              <a:rPr lang="en-US"/>
              <a:t>Reformulate the design equations for Activity 19.1 in this form</a:t>
            </a:r>
          </a:p>
          <a:p>
            <a:pPr marL="762000" lvl="1"/>
            <a:r>
              <a:rPr lang="en-US"/>
              <a:t>Starting with this set of equations</a:t>
            </a:r>
          </a:p>
          <a:p>
            <a:pPr marL="762000" lvl="1">
              <a:spcBef>
                <a:spcPts val="13900"/>
              </a:spcBef>
            </a:pPr>
            <a:r>
              <a:rPr lang="en-US"/>
              <a:t>Add a seventh equation from the ideal gas law</a:t>
            </a:r>
          </a:p>
          <a:p>
            <a:pPr marL="762000" lvl="1">
              <a:spcBef>
                <a:spcPts val="8800"/>
              </a:spcBef>
            </a:pPr>
            <a:r>
              <a:rPr lang="en-US"/>
              <a:t>Write out the mass matrix and the functions, </a:t>
            </a:r>
            <a:r>
              <a:rPr lang="en-US" i="1"/>
              <a:t>f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273300"/>
            <a:ext cx="2514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4191000"/>
            <a:ext cx="2514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91000"/>
            <a:ext cx="2514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4191000"/>
            <a:ext cx="236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4191000"/>
            <a:ext cx="1397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5067300"/>
            <a:ext cx="2336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5067300"/>
            <a:ext cx="8178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6273800"/>
            <a:ext cx="9372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Forming the Mass Matrix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Write the equations with all derivatives on the left of the equals signs and no derivatives on the right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413000"/>
            <a:ext cx="927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4"/>
          <p:cNvSpPr>
            <a:spLocks/>
          </p:cNvSpPr>
          <p:nvPr/>
        </p:nvSpPr>
        <p:spPr bwMode="auto">
          <a:xfrm>
            <a:off x="7531100" y="2552700"/>
            <a:ext cx="2870200" cy="5918200"/>
          </a:xfrm>
          <a:custGeom>
            <a:avLst/>
            <a:gdLst/>
            <a:ahLst/>
            <a:cxnLst/>
            <a:rect l="0" t="0" r="r" b="b"/>
            <a:pathLst>
              <a:path w="18343" h="21600">
                <a:moveTo>
                  <a:pt x="1623" y="0"/>
                </a:moveTo>
                <a:cubicBezTo>
                  <a:pt x="727" y="0"/>
                  <a:pt x="0" y="415"/>
                  <a:pt x="0" y="927"/>
                </a:cubicBezTo>
                <a:lnTo>
                  <a:pt x="0" y="20673"/>
                </a:lnTo>
                <a:cubicBezTo>
                  <a:pt x="0" y="21185"/>
                  <a:pt x="727" y="21600"/>
                  <a:pt x="1623" y="21600"/>
                </a:cubicBezTo>
                <a:lnTo>
                  <a:pt x="16720" y="21600"/>
                </a:lnTo>
                <a:cubicBezTo>
                  <a:pt x="17616" y="21600"/>
                  <a:pt x="18343" y="21185"/>
                  <a:pt x="18343" y="20673"/>
                </a:cubicBezTo>
                <a:lnTo>
                  <a:pt x="18343" y="10741"/>
                </a:lnTo>
                <a:lnTo>
                  <a:pt x="21600" y="10277"/>
                </a:lnTo>
                <a:lnTo>
                  <a:pt x="18343" y="9814"/>
                </a:lnTo>
                <a:lnTo>
                  <a:pt x="18343" y="927"/>
                </a:lnTo>
                <a:cubicBezTo>
                  <a:pt x="18343" y="415"/>
                  <a:pt x="17616" y="0"/>
                  <a:pt x="16720" y="0"/>
                </a:cubicBezTo>
                <a:lnTo>
                  <a:pt x="1623" y="0"/>
                </a:lnTo>
                <a:close/>
                <a:moveTo>
                  <a:pt x="1623" y="0"/>
                </a:move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11028363" y="5118100"/>
            <a:ext cx="8651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i="1">
                <a:solidFill>
                  <a:srgbClr val="FF0000"/>
                </a:solidFill>
                <a:ea typeface="ＭＳ Ｐゴシック" charset="0"/>
                <a:cs typeface="Helvetica" charset="0"/>
              </a:rPr>
              <a:t>f</a:t>
            </a:r>
            <a:r>
              <a:rPr lang="en-US" baseline="-6000">
                <a:solidFill>
                  <a:srgbClr val="FF0000"/>
                </a:solidFill>
                <a:ea typeface="ＭＳ Ｐゴシック" charset="0"/>
                <a:cs typeface="Helvetica" charset="0"/>
              </a:rPr>
              <a:t>1</a:t>
            </a:r>
            <a:r>
              <a:rPr lang="en-US">
                <a:solidFill>
                  <a:srgbClr val="FF0000"/>
                </a:solidFill>
                <a:ea typeface="ＭＳ Ｐゴシック" charset="0"/>
                <a:cs typeface="Helvetica" charset="0"/>
              </a:rPr>
              <a:t> - </a:t>
            </a:r>
            <a:r>
              <a:rPr lang="en-US" i="1">
                <a:solidFill>
                  <a:srgbClr val="FF0000"/>
                </a:solidFill>
                <a:ea typeface="ＭＳ Ｐゴシック" charset="0"/>
                <a:cs typeface="Helvetica" charset="0"/>
              </a:rPr>
              <a:t>f</a:t>
            </a:r>
            <a:r>
              <a:rPr lang="en-US" baseline="-6000">
                <a:solidFill>
                  <a:srgbClr val="FF0000"/>
                </a:solidFill>
                <a:ea typeface="ＭＳ Ｐゴシック" charset="0"/>
                <a:cs typeface="Helvetica" charset="0"/>
              </a:rPr>
              <a:t>7</a:t>
            </a:r>
            <a:r>
              <a:rPr lang="en-US">
                <a:solidFill>
                  <a:srgbClr val="FF0000"/>
                </a:solidFill>
                <a:ea typeface="ＭＳ Ｐゴシック" charset="0"/>
                <a:cs typeface="Helvetica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We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re </a:t>
            </a:r>
            <a:r>
              <a:rPr lang="en-US" dirty="0"/>
              <a:t>Going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 - Chemical Reactions</a:t>
            </a:r>
          </a:p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II - Chemical Reaction Kinetics</a:t>
            </a:r>
          </a:p>
          <a:p>
            <a:r>
              <a:rPr lang="en-US"/>
              <a:t>Part III - Chemical Reaction Engineering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A. Ideal Reactors</a:t>
            </a:r>
          </a:p>
          <a:p>
            <a:pPr marL="762000" lvl="1"/>
            <a:r>
              <a:rPr lang="en-US"/>
              <a:t>B. Perfectly Mixed Batch Reactors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18. Reaction Engineering of Batch Reactors</a:t>
            </a:r>
          </a:p>
          <a:p>
            <a:pPr marL="1206500" lvl="2"/>
            <a:r>
              <a:rPr lang="en-US"/>
              <a:t>19. Analysis of Batch Reactors</a:t>
            </a:r>
          </a:p>
          <a:p>
            <a:pPr marL="1206500" lvl="2"/>
            <a:r>
              <a:rPr lang="en-US"/>
              <a:t>20. Optimization of Batch Reactor Processes</a:t>
            </a:r>
          </a:p>
          <a:p>
            <a:pPr marL="762000" lvl="1"/>
            <a:r>
              <a:rPr lang="en-US"/>
              <a:t>C. Continuous Flow Stirred Tank Reactors</a:t>
            </a:r>
          </a:p>
          <a:p>
            <a:pPr marL="762000" lvl="1"/>
            <a:r>
              <a:rPr lang="en-US"/>
              <a:t>D. Plug Flow Reactors</a:t>
            </a:r>
          </a:p>
          <a:p>
            <a:pPr marL="762000" lvl="1"/>
            <a:r>
              <a:rPr lang="en-US"/>
              <a:t>E. Matching Reactors to Reactions</a:t>
            </a:r>
          </a:p>
          <a:p>
            <a:r>
              <a:rPr lang="en-US"/>
              <a:t>Part IV - Non-Ideal Reactions and Reactors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844800"/>
            <a:ext cx="927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5275"/>
            <a:ext cx="62865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Where </a:t>
            </a:r>
            <a:r>
              <a:rPr lang="en-US" smtClean="0"/>
              <a:t>We</a:t>
            </a:r>
            <a:r>
              <a:rPr lang="en-US" smtClean="0">
                <a:latin typeface="Arial"/>
              </a:rPr>
              <a:t>’</a:t>
            </a:r>
            <a:r>
              <a:rPr lang="en-US" smtClean="0"/>
              <a:t>re </a:t>
            </a:r>
            <a:r>
              <a:rPr lang="en-US"/>
              <a:t>Going</a:t>
            </a:r>
          </a:p>
        </p:txBody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 - Chemical Reactions</a:t>
            </a:r>
          </a:p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II - Chemical Reaction Kinetics</a:t>
            </a:r>
          </a:p>
          <a:p>
            <a:r>
              <a:rPr lang="en-US"/>
              <a:t>Part III - Chemical Reaction Engineering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A. Ideal Reactors</a:t>
            </a:r>
          </a:p>
          <a:p>
            <a:pPr marL="762000" lvl="1"/>
            <a:r>
              <a:rPr lang="en-US"/>
              <a:t>B. Perfectly Mixed Batch Reactors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18. Reaction Engineering of Batch Reactors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19. Analysis of Batch Reactors</a:t>
            </a:r>
          </a:p>
          <a:p>
            <a:pPr marL="1206500" lvl="2"/>
            <a:r>
              <a:rPr lang="en-US"/>
              <a:t>20. Optimization of Batch Reactor Processes</a:t>
            </a:r>
          </a:p>
          <a:p>
            <a:pPr marL="762000" lvl="1"/>
            <a:r>
              <a:rPr lang="en-US"/>
              <a:t>C. Continuous Flow Stirred Tank Reactors</a:t>
            </a:r>
          </a:p>
          <a:p>
            <a:pPr marL="762000" lvl="1"/>
            <a:r>
              <a:rPr lang="en-US"/>
              <a:t>D. Plug Flow Reactors</a:t>
            </a:r>
          </a:p>
          <a:p>
            <a:pPr marL="762000" lvl="1"/>
            <a:r>
              <a:rPr lang="en-US"/>
              <a:t>E. Matching Reactors to Reactions</a:t>
            </a:r>
          </a:p>
          <a:p>
            <a:r>
              <a:rPr lang="en-US"/>
              <a:t>Part IV - Non-Ideal Reactions and Reactors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Modeling a Process Step for a Batch Reactor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1257300"/>
            <a:ext cx="10464800" cy="7708900"/>
          </a:xfrm>
          <a:ln/>
        </p:spPr>
        <p:txBody>
          <a:bodyPr/>
          <a:lstStyle/>
          <a:p>
            <a:r>
              <a:rPr lang="en-US"/>
              <a:t>Write a mole balance design equation for every reactant and product</a:t>
            </a:r>
          </a:p>
          <a:p>
            <a:pPr marL="762000" lvl="1">
              <a:spcBef>
                <a:spcPts val="1500"/>
              </a:spcBef>
            </a:pPr>
            <a:r>
              <a:rPr lang="en-US"/>
              <a:t> </a:t>
            </a:r>
          </a:p>
          <a:p>
            <a:pPr>
              <a:spcBef>
                <a:spcPts val="3500"/>
              </a:spcBef>
            </a:pPr>
            <a:r>
              <a:rPr lang="en-US"/>
              <a:t>Write an energy balance</a:t>
            </a:r>
          </a:p>
          <a:p>
            <a:pPr marL="762000" lvl="1">
              <a:spcBef>
                <a:spcPts val="1400"/>
              </a:spcBef>
            </a:pPr>
            <a:r>
              <a:rPr lang="en-US"/>
              <a:t> </a:t>
            </a:r>
          </a:p>
          <a:p>
            <a:pPr marL="762000" lvl="1">
              <a:spcBef>
                <a:spcPts val="3900"/>
              </a:spcBef>
            </a:pPr>
            <a:r>
              <a:rPr lang="en-US"/>
              <a:t>May not be needed if the reactor operates isothermally</a:t>
            </a:r>
          </a:p>
          <a:p>
            <a:r>
              <a:rPr lang="en-US"/>
              <a:t>If there is heat transfer to a heat transfer fluid of uniform temperature</a:t>
            </a:r>
          </a:p>
          <a:p>
            <a:pPr marL="762000" lvl="1"/>
            <a:r>
              <a:rPr lang="en-US"/>
              <a:t>set                             in the energy balance</a:t>
            </a:r>
          </a:p>
          <a:p>
            <a:pPr marL="762000" lvl="1"/>
            <a:r>
              <a:rPr lang="en-US"/>
              <a:t>If the heat is from a heat transfer fluid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phase change, check that the flow rate of the heat transfer fluid is at least equal to the minimum value</a:t>
            </a:r>
          </a:p>
          <a:p>
            <a:pPr marL="1206500" lvl="2"/>
            <a:r>
              <a:rPr lang="en-US"/>
              <a:t> </a:t>
            </a:r>
          </a:p>
          <a:p>
            <a:pPr marL="1206500" lvl="2"/>
            <a:r>
              <a:rPr lang="en-US"/>
              <a:t>determine the proper value of </a:t>
            </a:r>
            <a:r>
              <a:rPr lang="en-US" i="1"/>
              <a:t>U</a:t>
            </a:r>
            <a:r>
              <a:rPr lang="en-US"/>
              <a:t> based upon geometry, etc.</a:t>
            </a:r>
          </a:p>
          <a:p>
            <a:pPr marL="762000" lvl="1"/>
            <a:r>
              <a:rPr lang="en-US"/>
              <a:t>If the heat is sensible heat from heat transfer fluid that is perfectly mixed, write an energy balance on the heat transfer fluid</a:t>
            </a:r>
          </a:p>
          <a:p>
            <a:pPr marL="1206500" lvl="2">
              <a:spcBef>
                <a:spcPts val="1300"/>
              </a:spcBef>
            </a:pPr>
            <a:r>
              <a:rPr lang="en-US"/>
              <a:t> </a:t>
            </a:r>
          </a:p>
          <a:p>
            <a:pPr marL="1206500" lvl="2">
              <a:spcBef>
                <a:spcPts val="2100"/>
              </a:spcBef>
            </a:pPr>
            <a:r>
              <a:rPr lang="en-US"/>
              <a:t>set                             in both energy balances</a:t>
            </a:r>
          </a:p>
          <a:p>
            <a:pPr marL="1206500" lvl="2"/>
            <a:r>
              <a:rPr lang="en-US"/>
              <a:t>determine the proper value of </a:t>
            </a:r>
            <a:r>
              <a:rPr lang="en-US" i="1"/>
              <a:t>U</a:t>
            </a:r>
            <a:r>
              <a:rPr lang="en-US"/>
              <a:t> based upon geometry, etc.</a:t>
            </a:r>
          </a:p>
          <a:p>
            <a:r>
              <a:rPr lang="en-US"/>
              <a:t>Solve the resulting set of design equations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25600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08300"/>
            <a:ext cx="698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21213"/>
            <a:ext cx="1778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626100"/>
            <a:ext cx="21875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6908800"/>
            <a:ext cx="37369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7594600"/>
            <a:ext cx="1778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Simplifications and Solution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Simplification of the energy balance on the reaction volume</a:t>
            </a:r>
          </a:p>
          <a:p>
            <a:pPr marL="762000" lvl="1">
              <a:spcBef>
                <a:spcPts val="1600"/>
              </a:spcBef>
            </a:pPr>
            <a:r>
              <a:rPr lang="en-US"/>
              <a:t> </a:t>
            </a:r>
          </a:p>
          <a:p>
            <a:pPr marL="762000" lvl="1">
              <a:spcBef>
                <a:spcPts val="4300"/>
              </a:spcBef>
            </a:pPr>
            <a:r>
              <a:rPr lang="en-US"/>
              <a:t>If the reactor is adiabatic, the heat term equals zero</a:t>
            </a:r>
          </a:p>
          <a:p>
            <a:pPr marL="762000" lvl="1"/>
            <a:r>
              <a:rPr lang="en-US"/>
              <a:t>The work term almost always equals zero (no shafts or moving boundaries except agitator)</a:t>
            </a:r>
          </a:p>
          <a:p>
            <a:pPr marL="762000" lvl="1"/>
            <a:r>
              <a:rPr lang="en-US"/>
              <a:t>The derivative of the volume with respect to time may almost always be set equal to zero</a:t>
            </a:r>
          </a:p>
          <a:p>
            <a:pPr marL="762000" lvl="1"/>
            <a:r>
              <a:rPr lang="en-US"/>
              <a:t>The derivative of the pressure with respect to time</a:t>
            </a:r>
          </a:p>
          <a:p>
            <a:pPr marL="1206500" lvl="2"/>
            <a:r>
              <a:rPr lang="en-US"/>
              <a:t>may almost always be set to zero for liquids</a:t>
            </a:r>
          </a:p>
          <a:p>
            <a:pPr marL="1206500" lvl="2"/>
            <a:r>
              <a:rPr lang="en-US"/>
              <a:t>is re-written using the ideal gas law (for ideal gases)</a:t>
            </a:r>
          </a:p>
          <a:p>
            <a:r>
              <a:rPr lang="en-US"/>
              <a:t>Numerical solution of the set of design equations (initial value ordinary differential equations)</a:t>
            </a:r>
          </a:p>
          <a:p>
            <a:pPr marL="762000" lvl="1"/>
            <a:r>
              <a:rPr lang="en-US"/>
              <a:t>Write the equations in the following (vector) form: </a:t>
            </a:r>
          </a:p>
          <a:p>
            <a:pPr marL="762000" lvl="1">
              <a:spcBef>
                <a:spcPts val="1600"/>
              </a:spcBef>
            </a:pPr>
            <a:r>
              <a:rPr lang="en-US"/>
              <a:t>Use software of your choice to solve numerically; no matter what software you use you will need to provide</a:t>
            </a:r>
          </a:p>
          <a:p>
            <a:pPr marL="1206500" lvl="2"/>
            <a:r>
              <a:rPr lang="en-US"/>
              <a:t>the initial values of the dependent variables, that is, the values of each </a:t>
            </a:r>
            <a:r>
              <a:rPr lang="en-US" i="1"/>
              <a:t>y</a:t>
            </a:r>
            <a:r>
              <a:rPr lang="en-US" i="1" baseline="-6000"/>
              <a:t>i</a:t>
            </a:r>
            <a:r>
              <a:rPr lang="en-US"/>
              <a:t> at </a:t>
            </a:r>
            <a:r>
              <a:rPr lang="en-US" i="1"/>
              <a:t>t</a:t>
            </a:r>
            <a:r>
              <a:rPr lang="en-US"/>
              <a:t> = 0</a:t>
            </a:r>
          </a:p>
          <a:p>
            <a:pPr marL="1206500" lvl="2"/>
            <a:r>
              <a:rPr lang="en-US"/>
              <a:t>the final value of either </a:t>
            </a:r>
            <a:r>
              <a:rPr lang="en-US" i="1"/>
              <a:t>t</a:t>
            </a:r>
            <a:r>
              <a:rPr lang="en-US"/>
              <a:t> or one of the dependent variables</a:t>
            </a:r>
          </a:p>
          <a:p>
            <a:pPr marL="1206500" lvl="2"/>
            <a:r>
              <a:rPr lang="en-US"/>
              <a:t>code that evaluates each of the functions, </a:t>
            </a:r>
            <a:r>
              <a:rPr lang="en-US" i="1"/>
              <a:t>f</a:t>
            </a:r>
            <a:r>
              <a:rPr lang="en-US" i="1" baseline="-6000"/>
              <a:t>i</a:t>
            </a:r>
            <a:r>
              <a:rPr lang="en-US"/>
              <a:t>, given a value for </a:t>
            </a:r>
            <a:r>
              <a:rPr lang="en-US" i="1"/>
              <a:t>t</a:t>
            </a:r>
            <a:r>
              <a:rPr lang="en-US"/>
              <a:t>, values for each of the dependent variables, </a:t>
            </a:r>
            <a:r>
              <a:rPr lang="en-US" i="1"/>
              <a:t>y</a:t>
            </a:r>
            <a:r>
              <a:rPr lang="en-US" i="1" baseline="-6000"/>
              <a:t>i</a:t>
            </a:r>
            <a:r>
              <a:rPr lang="en-US"/>
              <a:t>, and information given in the problem specification and other reference sources such as handbooks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06600"/>
            <a:ext cx="698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715000"/>
            <a:ext cx="337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xfrm>
            <a:off x="1270000" y="4521200"/>
            <a:ext cx="10464800" cy="698500"/>
          </a:xfrm>
          <a:ln/>
        </p:spPr>
        <p:txBody>
          <a:bodyPr/>
          <a:lstStyle/>
          <a:p>
            <a:r>
              <a:rPr lang="en-US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Activity 19.1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28588" indent="0">
              <a:buNone/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 dirty="0"/>
              <a:t>A gas mixture contains 1500 ppm of A, 1000 ppm of B and 7% C. The remainder of the gas is inert (non-reactive). A 3 L reactor steel reactor is charged with this mixture at 1115 K and 1.7 atm. Reactions (1) and (2) take place adiabatically with rates given by equations (3) and (4). The pre-exponential factors for reactions (1) and (2) are 6.1 x 10</a:t>
            </a:r>
            <a:r>
              <a:rPr lang="en-US" baseline="32000" dirty="0"/>
              <a:t>16</a:t>
            </a:r>
            <a:r>
              <a:rPr lang="en-US" dirty="0"/>
              <a:t> L mol</a:t>
            </a:r>
            <a:r>
              <a:rPr lang="en-US" baseline="32000" dirty="0"/>
              <a:t>-1</a:t>
            </a:r>
            <a:r>
              <a:rPr lang="en-US" dirty="0"/>
              <a:t> s</a:t>
            </a:r>
            <a:r>
              <a:rPr lang="en-US" baseline="32000" dirty="0"/>
              <a:t>-1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5.5 x 10</a:t>
            </a:r>
            <a:r>
              <a:rPr lang="en-US" baseline="32000" dirty="0"/>
              <a:t>13</a:t>
            </a:r>
            <a:r>
              <a:rPr lang="en-US" dirty="0"/>
              <a:t> s</a:t>
            </a:r>
            <a:r>
              <a:rPr lang="en-US" baseline="32000" dirty="0"/>
              <a:t>-1</a:t>
            </a:r>
            <a:r>
              <a:rPr lang="en-US" dirty="0"/>
              <a:t>, respectively; the activation energies are 250 and 320 kJ/</a:t>
            </a:r>
            <a:r>
              <a:rPr lang="en-US" dirty="0" err="1"/>
              <a:t>mol</a:t>
            </a:r>
            <a:r>
              <a:rPr lang="en-US" dirty="0"/>
              <a:t>, respectively. Calculate the parts per million of B after 0.5, 1 and 5 seconds. You may assume the heats of reactions (1) and (2) to be constant and equal to -1700 kJ/</a:t>
            </a:r>
            <a:r>
              <a:rPr lang="en-US" dirty="0" err="1"/>
              <a:t>mol</a:t>
            </a:r>
            <a:r>
              <a:rPr lang="en-US" dirty="0"/>
              <a:t> and -800 kJ/</a:t>
            </a:r>
            <a:r>
              <a:rPr lang="en-US" dirty="0" err="1"/>
              <a:t>mol</a:t>
            </a:r>
            <a:r>
              <a:rPr lang="en-US" dirty="0"/>
              <a:t>, respectively. The heat capacities of the gases may be taken to equal that of the inert, 32 J mol</a:t>
            </a:r>
            <a:r>
              <a:rPr lang="en-US" baseline="32000" dirty="0"/>
              <a:t>−1</a:t>
            </a:r>
            <a:r>
              <a:rPr lang="en-US" dirty="0"/>
              <a:t> K</a:t>
            </a:r>
            <a:r>
              <a:rPr lang="en-US" baseline="32000" dirty="0"/>
              <a:t>−1</a:t>
            </a:r>
            <a:r>
              <a:rPr lang="en-US" dirty="0"/>
              <a:t>, and to be independent of temperature.</a:t>
            </a:r>
          </a:p>
          <a:p>
            <a:pPr marL="128588" indent="0">
              <a:spcBef>
                <a:spcPts val="3300"/>
              </a:spcBef>
              <a:buNone/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 dirty="0">
                <a:cs typeface="Lucida Grande" charset="0"/>
              </a:rPr>
              <a:t>4 A + 4 B + C → 4 Y + 6 Z</a:t>
            </a:r>
            <a:r>
              <a:rPr lang="en-US" dirty="0"/>
              <a:t>	(1)</a:t>
            </a:r>
          </a:p>
          <a:p>
            <a:pPr marL="128588" indent="0">
              <a:lnSpc>
                <a:spcPct val="190000"/>
              </a:lnSpc>
              <a:buNone/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 dirty="0">
                <a:cs typeface="Lucida Grande" charset="0"/>
              </a:rPr>
              <a:t>4 A + 5 C → 4 B + 6 Z</a:t>
            </a:r>
            <a:r>
              <a:rPr lang="en-US" dirty="0"/>
              <a:t>	(2)</a:t>
            </a:r>
          </a:p>
          <a:p>
            <a:pPr marL="128588" indent="0">
              <a:spcBef>
                <a:spcPts val="2100"/>
              </a:spcBef>
              <a:buNone/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 dirty="0"/>
              <a:t>	(3)</a:t>
            </a:r>
          </a:p>
          <a:p>
            <a:pPr marL="128588" indent="0">
              <a:spcBef>
                <a:spcPts val="4200"/>
              </a:spcBef>
              <a:buNone/>
              <a:tabLst>
                <a:tab pos="9732963" algn="r"/>
                <a:tab pos="9732963" algn="r"/>
                <a:tab pos="9732963" algn="r"/>
                <a:tab pos="9732963" algn="r"/>
              </a:tabLst>
            </a:pPr>
            <a:r>
              <a:rPr lang="en-US" dirty="0"/>
              <a:t>	(4)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7251700"/>
            <a:ext cx="2971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8178800"/>
            <a:ext cx="2717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Step by Step Solution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Formulate the design equations</a:t>
            </a:r>
          </a:p>
          <a:p>
            <a:pPr marL="762000" lvl="1"/>
            <a:r>
              <a:rPr lang="en-US"/>
              <a:t>Write a mole balance design equation for each reactant and product, expanding all summations</a:t>
            </a:r>
          </a:p>
          <a:p>
            <a:pPr marL="1206500" lvl="2"/>
            <a:r>
              <a:rPr lang="en-US"/>
              <a:t>Are there any negligible or zero-valued terms? If so, eliminate them</a:t>
            </a:r>
          </a:p>
          <a:p>
            <a:pPr marL="762000" lvl="1"/>
            <a:r>
              <a:rPr lang="en-US"/>
              <a:t>Write an energy balance design equation for the reactor, expanding all summations</a:t>
            </a:r>
          </a:p>
          <a:p>
            <a:pPr marL="1206500" lvl="2"/>
            <a:r>
              <a:rPr lang="en-US"/>
              <a:t>Are there any negligible or zero-valued terms? If so, eliminate them</a:t>
            </a:r>
          </a:p>
          <a:p>
            <a:pPr marL="762000" lvl="1"/>
            <a:r>
              <a:rPr lang="en-US"/>
              <a:t>Put the equations in a form suitable for numerical solution</a:t>
            </a:r>
          </a:p>
          <a:p>
            <a:pPr marL="1206500" lvl="2"/>
            <a:r>
              <a:rPr lang="en-US"/>
              <a:t>Does the number of dependent variables equal the number of differential equations?</a:t>
            </a:r>
          </a:p>
          <a:p>
            <a:pPr marL="1651000" lvl="3"/>
            <a:r>
              <a:rPr lang="en-US"/>
              <a:t>If not, eliminate derivatives or add equations until they are equal</a:t>
            </a:r>
          </a:p>
          <a:p>
            <a:pPr marL="1206500" lvl="2"/>
            <a:r>
              <a:rPr lang="en-US"/>
              <a:t>Does each equation have one derivative on the left of the equals sign and a function that does not contain derivatives on the right side of the equals sign</a:t>
            </a:r>
          </a:p>
          <a:p>
            <a:pPr marL="1651000" lvl="3">
              <a:spcBef>
                <a:spcPts val="1400"/>
              </a:spcBef>
            </a:pPr>
            <a:r>
              <a:rPr lang="en-US"/>
              <a:t>If not, put the equations in this form, </a:t>
            </a:r>
          </a:p>
          <a:p>
            <a:pPr marL="762000" lvl="1">
              <a:spcBef>
                <a:spcPts val="1700"/>
              </a:spcBef>
            </a:pPr>
            <a:r>
              <a:rPr lang="en-US"/>
              <a:t>Identify the independent variable, the dependent variables, other variable quantities and constants</a:t>
            </a:r>
          </a:p>
          <a:p>
            <a:r>
              <a:rPr lang="en-US"/>
              <a:t>Provide the items necessary for numerical solution</a:t>
            </a:r>
          </a:p>
          <a:p>
            <a:pPr marL="762000" lvl="1"/>
            <a:r>
              <a:rPr lang="en-US"/>
              <a:t>the initial values of the independent and dependent variables</a:t>
            </a:r>
          </a:p>
          <a:p>
            <a:pPr marL="762000" lvl="1"/>
            <a:r>
              <a:rPr lang="en-US"/>
              <a:t>the final value of either the independent variable or one of the dependent variables</a:t>
            </a:r>
          </a:p>
          <a:p>
            <a:pPr marL="762000" lvl="1"/>
            <a:r>
              <a:rPr lang="en-US"/>
              <a:t>code that evaluates each of the derivatives (i. e. the functions, </a:t>
            </a:r>
            <a:r>
              <a:rPr lang="en-US" i="1"/>
              <a:t>f</a:t>
            </a:r>
            <a:r>
              <a:rPr lang="en-US"/>
              <a:t>, above) given a value for the independent variable and values for each of the dependent variables along with the additional information provided in the problem specification or found in handbooks and reference books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372100"/>
            <a:ext cx="1574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Step by Step Solution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Formulate the design equations</a:t>
            </a:r>
          </a:p>
          <a:p>
            <a:pPr marL="762000" lvl="1"/>
            <a:r>
              <a:rPr lang="en-US"/>
              <a:t>Write a mole balance design equation for each reactant and product, expanding all summations</a:t>
            </a:r>
          </a:p>
          <a:p>
            <a:pPr marL="1206500" lvl="2"/>
            <a:r>
              <a:rPr lang="en-US"/>
              <a:t>Are there any negligible or zero-valued terms? If so, eliminate them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Mole Balance Design Equations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39800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984500"/>
            <a:ext cx="4749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749800"/>
            <a:ext cx="4749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/>
          </p:cNvSpPr>
          <p:nvPr/>
        </p:nvSpPr>
        <p:spPr bwMode="auto">
          <a:xfrm>
            <a:off x="6654800" y="1009650"/>
            <a:ext cx="37480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128588" algn="l">
              <a:spcBef>
                <a:spcPts val="3300"/>
              </a:spcBef>
              <a:tabLst>
                <a:tab pos="9732963" algn="r"/>
                <a:tab pos="9732963" algn="r"/>
              </a:tabLst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4 A + 4 B + C → 4 Y + 6 Z</a:t>
            </a:r>
          </a:p>
          <a:p>
            <a:pPr marL="128588" algn="l">
              <a:spcBef>
                <a:spcPts val="600"/>
              </a:spcBef>
              <a:tabLst>
                <a:tab pos="9732963" algn="r"/>
                <a:tab pos="9732963" algn="r"/>
              </a:tabLst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Lucida Grande" charset="0"/>
              </a:rPr>
              <a:t>4 A + 5 C → 4 B + 6 Z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6515100"/>
            <a:ext cx="459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984500"/>
            <a:ext cx="3606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749800"/>
            <a:ext cx="457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"/>
        <a:ea typeface="Heiti SC Medium"/>
        <a:cs typeface="Heiti SC Medium"/>
      </a:majorFont>
      <a:minorFont>
        <a:latin typeface="Helvetica"/>
        <a:ea typeface="Heiti SC Medium"/>
        <a:cs typeface="Heiti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2009</Words>
  <Characters>0</Characters>
  <Application>Microsoft Macintosh PowerPoint</Application>
  <PresentationFormat>Custom</PresentationFormat>
  <Lines>0</Lines>
  <Paragraphs>179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Helvetica</vt:lpstr>
      <vt:lpstr>Heiti SC Light</vt:lpstr>
      <vt:lpstr>Heiti SC Medium</vt:lpstr>
      <vt:lpstr>Lucida Grande</vt:lpstr>
      <vt:lpstr>Gill Sans</vt:lpstr>
      <vt:lpstr>Title &amp; Subtitle</vt:lpstr>
      <vt:lpstr>Title &amp; Bullets</vt:lpstr>
      <vt:lpstr>Title - Top</vt:lpstr>
      <vt:lpstr>Bullets</vt:lpstr>
      <vt:lpstr>Blank</vt:lpstr>
      <vt:lpstr>Photo - Horizontal</vt:lpstr>
      <vt:lpstr>Photo - Vertical</vt:lpstr>
      <vt:lpstr>Title &amp; Bullets - Left</vt:lpstr>
      <vt:lpstr>Title &amp; Bullets - 2 Column</vt:lpstr>
      <vt:lpstr>Title &amp; Bullets - Right</vt:lpstr>
      <vt:lpstr>Title, Bullets &amp; Photo</vt:lpstr>
      <vt:lpstr>A First Course on Kinetics and Reaction Engineering</vt:lpstr>
      <vt:lpstr>Where We’re Going</vt:lpstr>
      <vt:lpstr>Modeling a Process Step for a Batch Reactor</vt:lpstr>
      <vt:lpstr>Simplifications and Solution</vt:lpstr>
      <vt:lpstr>Questions?</vt:lpstr>
      <vt:lpstr>Activity 19.1</vt:lpstr>
      <vt:lpstr>Step by Step Solution</vt:lpstr>
      <vt:lpstr>Step by Step Solution</vt:lpstr>
      <vt:lpstr>Mole Balance Design Equations</vt:lpstr>
      <vt:lpstr>Step by Step Solution</vt:lpstr>
      <vt:lpstr>Energy Balance Design Equation</vt:lpstr>
      <vt:lpstr>Step by Step Solution</vt:lpstr>
      <vt:lpstr>PowerPoint Presentation</vt:lpstr>
      <vt:lpstr>Step by Step Solution</vt:lpstr>
      <vt:lpstr>Put the Equations in a Form Suitable for Numerical Solution</vt:lpstr>
      <vt:lpstr>Step by Step Solution</vt:lpstr>
      <vt:lpstr>Items Necessary for Numerical Solution</vt:lpstr>
      <vt:lpstr>Activity 19.2</vt:lpstr>
      <vt:lpstr>Forming the Mass Matrix</vt:lpstr>
      <vt:lpstr>PowerPoint Presentation</vt:lpstr>
      <vt:lpstr>Where We’re Going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First Course on Kinetics and Reaction Engineering</dc:title>
  <dc:subject/>
  <dc:creator/>
  <cp:keywords/>
  <dc:description/>
  <cp:lastModifiedBy>Carl Lund</cp:lastModifiedBy>
  <cp:revision>1</cp:revision>
  <dcterms:modified xsi:type="dcterms:W3CDTF">2014-06-18T13:59:48Z</dcterms:modified>
</cp:coreProperties>
</file>