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3" r:id="rId4"/>
    <p:sldMasterId id="2147483654" r:id="rId5"/>
    <p:sldMasterId id="2147483655" r:id="rId6"/>
    <p:sldMasterId id="2147483656" r:id="rId7"/>
    <p:sldMasterId id="2147483657" r:id="rId8"/>
    <p:sldMasterId id="2147483658" r:id="rId9"/>
  </p:sldMasterIdLst>
  <p:sldIdLst>
    <p:sldId id="256" r:id="rId10"/>
    <p:sldId id="265" r:id="rId11"/>
    <p:sldId id="257" r:id="rId12"/>
    <p:sldId id="258" r:id="rId13"/>
    <p:sldId id="271" r:id="rId14"/>
    <p:sldId id="259" r:id="rId15"/>
    <p:sldId id="267" r:id="rId16"/>
    <p:sldId id="279" r:id="rId17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4" d="100"/>
          <a:sy n="94" d="100"/>
        </p:scale>
        <p:origin x="-624" y="-112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1.xml"/><Relationship Id="rId11" Type="http://schemas.openxmlformats.org/officeDocument/2006/relationships/slide" Target="slides/slide2.xml"/><Relationship Id="rId12" Type="http://schemas.openxmlformats.org/officeDocument/2006/relationships/slide" Target="slides/slide3.xml"/><Relationship Id="rId13" Type="http://schemas.openxmlformats.org/officeDocument/2006/relationships/slide" Target="slides/slide4.xml"/><Relationship Id="rId14" Type="http://schemas.openxmlformats.org/officeDocument/2006/relationships/slide" Target="slides/slide5.xml"/><Relationship Id="rId15" Type="http://schemas.openxmlformats.org/officeDocument/2006/relationships/slide" Target="slides/slide6.xml"/><Relationship Id="rId16" Type="http://schemas.openxmlformats.org/officeDocument/2006/relationships/slide" Target="slides/slide7.xml"/><Relationship Id="rId17" Type="http://schemas.openxmlformats.org/officeDocument/2006/relationships/slide" Target="slides/slide8.xml"/><Relationship Id="rId18" Type="http://schemas.openxmlformats.org/officeDocument/2006/relationships/printerSettings" Target="printerSettings/printerSettings1.bin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3467139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3263584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7515382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328218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4085533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42402714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4553251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9262171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468186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88297929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49500932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9509662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15189177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3757654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5499769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7200346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7718109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85018936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0478175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3879621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884281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42244643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8968019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41831785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2496573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4340148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7883938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2508400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1255642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92095815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234212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713044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0316353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1780473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05252571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63413728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25554100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901506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7591950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832282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196917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08498550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929632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243181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789573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9047868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1248798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06896141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42067014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1101433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90428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8238499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521309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94622621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9999252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684256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690926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5770458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85758052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09138262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26781922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107693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2183638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7938010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456588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96426066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4489179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6609742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7099659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868187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42416302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55965305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4570417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974878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983334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767907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039437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33165357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6453570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953665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4472135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3387451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63477140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4495429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6962735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4404910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458577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780125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38058297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6444271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37390132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347669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790852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806253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63520317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71521204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54821151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8219766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7866328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7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205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717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4" Type="http://schemas.openxmlformats.org/officeDocument/2006/relationships/image" Target="../media/image3.emf"/><Relationship Id="rId5" Type="http://schemas.openxmlformats.org/officeDocument/2006/relationships/image" Target="../media/image4.emf"/><Relationship Id="rId6" Type="http://schemas.openxmlformats.org/officeDocument/2006/relationships/image" Target="../media/image5.emf"/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2.emf"/><Relationship Id="rId3" Type="http://schemas.openxmlformats.org/officeDocument/2006/relationships/image" Target="../media/image6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7.emf"/><Relationship Id="rId3" Type="http://schemas.openxmlformats.org/officeDocument/2006/relationships/image" Target="../media/image8.emf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emf"/><Relationship Id="rId4" Type="http://schemas.openxmlformats.org/officeDocument/2006/relationships/image" Target="../media/image11.emf"/><Relationship Id="rId5" Type="http://schemas.openxmlformats.org/officeDocument/2006/relationships/image" Target="../media/image12.emf"/><Relationship Id="rId6" Type="http://schemas.openxmlformats.org/officeDocument/2006/relationships/image" Target="../media/image13.emf"/><Relationship Id="rId7" Type="http://schemas.openxmlformats.org/officeDocument/2006/relationships/image" Target="../media/image14.emf"/><Relationship Id="rId8" Type="http://schemas.openxmlformats.org/officeDocument/2006/relationships/image" Target="../media/image15.emf"/><Relationship Id="rId9" Type="http://schemas.openxmlformats.org/officeDocument/2006/relationships/image" Target="../media/image16.emf"/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9.emf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 First Course on Kinetics and Reaction Engineering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Class 19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/>
              <a:t>B. Perfectly Mixed Batch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18. Reaction Engineering of Batch Reactors</a:t>
            </a:r>
          </a:p>
          <a:p>
            <a:pPr marL="1206500" lvl="2"/>
            <a:r>
              <a:rPr lang="en-US"/>
              <a:t>19. Analysis of Batch Reactors</a:t>
            </a:r>
          </a:p>
          <a:p>
            <a:pPr marL="1206500" lvl="2"/>
            <a:r>
              <a:rPr lang="en-US"/>
              <a:t>20. Optimization of Batch Reactor Processes</a:t>
            </a:r>
          </a:p>
          <a:p>
            <a:pPr marL="762000" lvl="1"/>
            <a:r>
              <a:rPr lang="en-US"/>
              <a:t>C. Continuous Flow Stirred Tank Reactors</a:t>
            </a:r>
          </a:p>
          <a:p>
            <a:pPr marL="762000" lvl="1"/>
            <a:r>
              <a:rPr lang="en-US"/>
              <a:t>D. Plug Flow Reactors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Modeling a Process Step for a Batch Reactor</a:t>
            </a:r>
          </a:p>
        </p:txBody>
      </p:sp>
      <p:sp>
        <p:nvSpPr>
          <p:cNvPr id="14338" name="Rectangle 2"/>
          <p:cNvSpPr>
            <a:spLocks noChangeArrowheads="1"/>
          </p:cNvSpPr>
          <p:nvPr>
            <p:ph type="body" idx="1"/>
          </p:nvPr>
        </p:nvSpPr>
        <p:spPr>
          <a:xfrm>
            <a:off x="1270000" y="1257300"/>
            <a:ext cx="10464800" cy="7708900"/>
          </a:xfrm>
          <a:ln/>
        </p:spPr>
        <p:txBody>
          <a:bodyPr/>
          <a:lstStyle/>
          <a:p>
            <a:r>
              <a:rPr lang="en-US"/>
              <a:t>Write a mole balance design equation for every reactant and product</a:t>
            </a:r>
          </a:p>
          <a:p>
            <a:pPr marL="762000" lvl="1">
              <a:spcBef>
                <a:spcPts val="1500"/>
              </a:spcBef>
            </a:pPr>
            <a:r>
              <a:rPr lang="en-US"/>
              <a:t> </a:t>
            </a:r>
          </a:p>
          <a:p>
            <a:pPr>
              <a:spcBef>
                <a:spcPts val="3500"/>
              </a:spcBef>
            </a:pPr>
            <a:r>
              <a:rPr lang="en-US"/>
              <a:t>Write an energy balance</a:t>
            </a:r>
          </a:p>
          <a:p>
            <a:pPr marL="762000" lvl="1">
              <a:spcBef>
                <a:spcPts val="1400"/>
              </a:spcBef>
            </a:pPr>
            <a:r>
              <a:rPr lang="en-US"/>
              <a:t> </a:t>
            </a:r>
          </a:p>
          <a:p>
            <a:pPr marL="762000" lvl="1">
              <a:spcBef>
                <a:spcPts val="3900"/>
              </a:spcBef>
            </a:pPr>
            <a:r>
              <a:rPr lang="en-US"/>
              <a:t>May not be needed if the reactor operates isothermally</a:t>
            </a:r>
          </a:p>
          <a:p>
            <a:r>
              <a:rPr lang="en-US"/>
              <a:t>If there is heat transfer to a heat transfer fluid of uniform temperature</a:t>
            </a:r>
          </a:p>
          <a:p>
            <a:pPr marL="762000" lvl="1"/>
            <a:r>
              <a:rPr lang="en-US"/>
              <a:t>set                             in the energy balance</a:t>
            </a:r>
          </a:p>
          <a:p>
            <a:pPr marL="762000" lvl="1"/>
            <a:r>
              <a:rPr lang="en-US"/>
              <a:t>If the heat is from a heat transfer fluid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s phase change, check that the flow rate of the heat transfer fluid is at least equal to the minimum value</a:t>
            </a:r>
          </a:p>
          <a:p>
            <a:pPr marL="1206500" lvl="2"/>
            <a:r>
              <a:rPr lang="en-US"/>
              <a:t> </a:t>
            </a:r>
          </a:p>
          <a:p>
            <a:pPr marL="1206500" lvl="2"/>
            <a:r>
              <a:rPr lang="en-US"/>
              <a:t>determine the proper value of </a:t>
            </a:r>
            <a:r>
              <a:rPr lang="en-US" i="1"/>
              <a:t>U</a:t>
            </a:r>
            <a:r>
              <a:rPr lang="en-US"/>
              <a:t> based upon geometry, etc.</a:t>
            </a:r>
          </a:p>
          <a:p>
            <a:pPr marL="762000" lvl="1"/>
            <a:r>
              <a:rPr lang="en-US"/>
              <a:t>If the heat is sensible heat from heat transfer fluid that is perfectly mixed, write an energy balance on the heat transfer fluid</a:t>
            </a:r>
          </a:p>
          <a:p>
            <a:pPr marL="1206500" lvl="2">
              <a:spcBef>
                <a:spcPts val="1300"/>
              </a:spcBef>
            </a:pPr>
            <a:r>
              <a:rPr lang="en-US"/>
              <a:t> </a:t>
            </a:r>
          </a:p>
          <a:p>
            <a:pPr marL="1206500" lvl="2">
              <a:spcBef>
                <a:spcPts val="2100"/>
              </a:spcBef>
            </a:pPr>
            <a:r>
              <a:rPr lang="en-US"/>
              <a:t>set                             in both energy balances</a:t>
            </a:r>
          </a:p>
          <a:p>
            <a:pPr marL="1206500" lvl="2"/>
            <a:r>
              <a:rPr lang="en-US"/>
              <a:t>determine the proper value of </a:t>
            </a:r>
            <a:r>
              <a:rPr lang="en-US" i="1"/>
              <a:t>U</a:t>
            </a:r>
            <a:r>
              <a:rPr lang="en-US"/>
              <a:t> based upon geometry, etc.</a:t>
            </a:r>
          </a:p>
          <a:p>
            <a:r>
              <a:rPr lang="en-US"/>
              <a:t>Solve the resulting set of design equations</a:t>
            </a:r>
          </a:p>
        </p:txBody>
      </p:sp>
      <p:pic>
        <p:nvPicPr>
          <p:cNvPr id="14339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81200" y="1625600"/>
            <a:ext cx="22860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0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57400" y="2908300"/>
            <a:ext cx="69850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1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38400" y="4621213"/>
            <a:ext cx="1778000" cy="4333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2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6500" y="5626100"/>
            <a:ext cx="2187575" cy="500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3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27300" y="6908800"/>
            <a:ext cx="3736975" cy="706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4344" name="Picture 8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82900" y="7594600"/>
            <a:ext cx="1778000" cy="431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Simplifications and Solution</a:t>
            </a:r>
          </a:p>
        </p:txBody>
      </p:sp>
      <p:sp>
        <p:nvSpPr>
          <p:cNvPr id="15362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Simplification of the energy balance on the reaction volume</a:t>
            </a:r>
          </a:p>
          <a:p>
            <a:pPr marL="762000" lvl="1">
              <a:spcBef>
                <a:spcPts val="1600"/>
              </a:spcBef>
            </a:pPr>
            <a:r>
              <a:rPr lang="en-US"/>
              <a:t> </a:t>
            </a:r>
          </a:p>
          <a:p>
            <a:pPr marL="762000" lvl="1">
              <a:spcBef>
                <a:spcPts val="4300"/>
              </a:spcBef>
            </a:pPr>
            <a:r>
              <a:rPr lang="en-US"/>
              <a:t>If the reactor is adiabatic, the heat term equals zero</a:t>
            </a:r>
          </a:p>
          <a:p>
            <a:pPr marL="762000" lvl="1"/>
            <a:r>
              <a:rPr lang="en-US"/>
              <a:t>The work term almost always equals zero (no shafts or moving boundaries except agitator)</a:t>
            </a:r>
          </a:p>
          <a:p>
            <a:pPr marL="762000" lvl="1"/>
            <a:r>
              <a:rPr lang="en-US"/>
              <a:t>The derivative of the volume with respect to time may almost always be set equal to zero</a:t>
            </a:r>
          </a:p>
          <a:p>
            <a:pPr marL="762000" lvl="1"/>
            <a:r>
              <a:rPr lang="en-US"/>
              <a:t>The derivative of the pressure with respect to time</a:t>
            </a:r>
          </a:p>
          <a:p>
            <a:pPr marL="1206500" lvl="2"/>
            <a:r>
              <a:rPr lang="en-US"/>
              <a:t>may almost always be set to zero for liquids</a:t>
            </a:r>
          </a:p>
          <a:p>
            <a:pPr marL="1206500" lvl="2"/>
            <a:r>
              <a:rPr lang="en-US"/>
              <a:t>is re-written using the ideal gas law (for ideal gases)</a:t>
            </a:r>
          </a:p>
          <a:p>
            <a:r>
              <a:rPr lang="en-US"/>
              <a:t>Numerical solution of the set of design equations (initial value ordinary differential equations)</a:t>
            </a:r>
          </a:p>
          <a:p>
            <a:pPr marL="762000" lvl="1"/>
            <a:r>
              <a:rPr lang="en-US"/>
              <a:t>Write the equations in the following (vector) form: </a:t>
            </a:r>
          </a:p>
          <a:p>
            <a:pPr marL="762000" lvl="1">
              <a:spcBef>
                <a:spcPts val="1600"/>
              </a:spcBef>
            </a:pPr>
            <a:r>
              <a:rPr lang="en-US"/>
              <a:t>Use software of your choice to solve numerically; no matter what software you use you will need to provide</a:t>
            </a:r>
          </a:p>
          <a:p>
            <a:pPr marL="1206500" lvl="2"/>
            <a:r>
              <a:rPr lang="en-US"/>
              <a:t>the initial values of the dependent variables, that is, the values of each </a:t>
            </a:r>
            <a:r>
              <a:rPr lang="en-US" i="1"/>
              <a:t>y</a:t>
            </a:r>
            <a:r>
              <a:rPr lang="en-US" i="1" baseline="-6000"/>
              <a:t>i</a:t>
            </a:r>
            <a:r>
              <a:rPr lang="en-US"/>
              <a:t> at </a:t>
            </a:r>
            <a:r>
              <a:rPr lang="en-US" i="1"/>
              <a:t>t</a:t>
            </a:r>
            <a:r>
              <a:rPr lang="en-US"/>
              <a:t> = 0</a:t>
            </a:r>
          </a:p>
          <a:p>
            <a:pPr marL="1206500" lvl="2"/>
            <a:r>
              <a:rPr lang="en-US"/>
              <a:t>the final value of either </a:t>
            </a:r>
            <a:r>
              <a:rPr lang="en-US" i="1"/>
              <a:t>t</a:t>
            </a:r>
            <a:r>
              <a:rPr lang="en-US"/>
              <a:t> or one of the dependent variables</a:t>
            </a:r>
          </a:p>
          <a:p>
            <a:pPr marL="1206500" lvl="2"/>
            <a:r>
              <a:rPr lang="en-US"/>
              <a:t>code that evaluates each of the functions, </a:t>
            </a:r>
            <a:r>
              <a:rPr lang="en-US" i="1"/>
              <a:t>f</a:t>
            </a:r>
            <a:r>
              <a:rPr lang="en-US" i="1" baseline="-6000"/>
              <a:t>i</a:t>
            </a:r>
            <a:r>
              <a:rPr lang="en-US"/>
              <a:t>, given a value for </a:t>
            </a:r>
            <a:r>
              <a:rPr lang="en-US" i="1"/>
              <a:t>t</a:t>
            </a:r>
            <a:r>
              <a:rPr lang="en-US"/>
              <a:t>, values for each of the dependent variables, </a:t>
            </a:r>
            <a:r>
              <a:rPr lang="en-US" i="1"/>
              <a:t>y</a:t>
            </a:r>
            <a:r>
              <a:rPr lang="en-US" i="1" baseline="-6000"/>
              <a:t>i</a:t>
            </a:r>
            <a:r>
              <a:rPr lang="en-US"/>
              <a:t>, and information given in the problem specification and other reference sources such as handbooks</a:t>
            </a:r>
          </a:p>
        </p:txBody>
      </p:sp>
      <p:pic>
        <p:nvPicPr>
          <p:cNvPr id="15363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57400" y="2006600"/>
            <a:ext cx="69850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5364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24700" y="5715000"/>
            <a:ext cx="3378200" cy="838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>
            <p:ph type="title"/>
          </p:nvPr>
        </p:nvSpPr>
        <p:spPr>
          <a:xfrm>
            <a:off x="1270000" y="4521200"/>
            <a:ext cx="10464800" cy="698500"/>
          </a:xfrm>
          <a:ln/>
        </p:spPr>
        <p:txBody>
          <a:bodyPr/>
          <a:lstStyle/>
          <a:p>
            <a:r>
              <a:rPr lang="en-US"/>
              <a:t>Questions?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Activity 19.1</a:t>
            </a:r>
          </a:p>
        </p:txBody>
      </p:sp>
      <p:sp>
        <p:nvSpPr>
          <p:cNvPr id="1741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 marL="128588" indent="0">
              <a:buNone/>
              <a:tabLst>
                <a:tab pos="9732963" algn="r"/>
                <a:tab pos="9732963" algn="r"/>
                <a:tab pos="9732963" algn="r"/>
                <a:tab pos="9732963" algn="r"/>
              </a:tabLst>
            </a:pPr>
            <a:r>
              <a:rPr lang="en-US" dirty="0"/>
              <a:t>A gas mixture contains 1500 ppm of A, 1000 ppm of B and 7% C. The remainder of the gas is inert (non-reactive). A 3 L reactor steel reactor is charged with this mixture at 1115 K and 1.7 atm. Reactions (1) and (2) take place adiabatically with rates given by equations (3) and (4). The pre-exponential factors for reactions (1) and (2) are 6.1 x 10</a:t>
            </a:r>
            <a:r>
              <a:rPr lang="en-US" baseline="32000" dirty="0"/>
              <a:t>16</a:t>
            </a:r>
            <a:r>
              <a:rPr lang="en-US" dirty="0"/>
              <a:t> L mol</a:t>
            </a:r>
            <a:r>
              <a:rPr lang="en-US" baseline="32000" dirty="0"/>
              <a:t>-1</a:t>
            </a:r>
            <a:r>
              <a:rPr lang="en-US" dirty="0"/>
              <a:t> s</a:t>
            </a:r>
            <a:r>
              <a:rPr lang="en-US" baseline="32000" dirty="0"/>
              <a:t>-1</a:t>
            </a:r>
            <a:r>
              <a:rPr lang="en-US" dirty="0"/>
              <a:t> and </a:t>
            </a:r>
            <a:br>
              <a:rPr lang="en-US" dirty="0"/>
            </a:br>
            <a:r>
              <a:rPr lang="en-US" dirty="0"/>
              <a:t>5.5 x 10</a:t>
            </a:r>
            <a:r>
              <a:rPr lang="en-US" baseline="32000" dirty="0"/>
              <a:t>13</a:t>
            </a:r>
            <a:r>
              <a:rPr lang="en-US" dirty="0"/>
              <a:t> s</a:t>
            </a:r>
            <a:r>
              <a:rPr lang="en-US" baseline="32000" dirty="0"/>
              <a:t>-1</a:t>
            </a:r>
            <a:r>
              <a:rPr lang="en-US" dirty="0"/>
              <a:t>, respectively; the activation energies are 250 and 320 kJ/</a:t>
            </a:r>
            <a:r>
              <a:rPr lang="en-US" dirty="0" err="1"/>
              <a:t>mol</a:t>
            </a:r>
            <a:r>
              <a:rPr lang="en-US" dirty="0"/>
              <a:t>, respectively. Calculate the parts per million of B after 0.5, 1 and 5 seconds. You may assume the heats of reactions (1) and (2) to be constant and equal to -1700 kJ/</a:t>
            </a:r>
            <a:r>
              <a:rPr lang="en-US" dirty="0" err="1"/>
              <a:t>mol</a:t>
            </a:r>
            <a:r>
              <a:rPr lang="en-US" dirty="0"/>
              <a:t> and -800 kJ/</a:t>
            </a:r>
            <a:r>
              <a:rPr lang="en-US" dirty="0" err="1"/>
              <a:t>mol</a:t>
            </a:r>
            <a:r>
              <a:rPr lang="en-US" dirty="0"/>
              <a:t>, respectively. The heat capacities of the gases may be taken to equal that of the inert, 32 J mol</a:t>
            </a:r>
            <a:r>
              <a:rPr lang="en-US" baseline="32000" dirty="0"/>
              <a:t>−1</a:t>
            </a:r>
            <a:r>
              <a:rPr lang="en-US" dirty="0"/>
              <a:t> K</a:t>
            </a:r>
            <a:r>
              <a:rPr lang="en-US" baseline="32000" dirty="0"/>
              <a:t>−1</a:t>
            </a:r>
            <a:r>
              <a:rPr lang="en-US" dirty="0"/>
              <a:t>, and to be independent of temperature.</a:t>
            </a:r>
          </a:p>
          <a:p>
            <a:pPr marL="128588" indent="0">
              <a:spcBef>
                <a:spcPts val="3300"/>
              </a:spcBef>
              <a:buNone/>
              <a:tabLst>
                <a:tab pos="9732963" algn="r"/>
                <a:tab pos="9732963" algn="r"/>
                <a:tab pos="9732963" algn="r"/>
                <a:tab pos="9732963" algn="r"/>
              </a:tabLst>
            </a:pPr>
            <a:r>
              <a:rPr lang="en-US" dirty="0">
                <a:cs typeface="Lucida Grande" charset="0"/>
              </a:rPr>
              <a:t>4 A + 4 B + C → 4 Y + 6 Z</a:t>
            </a:r>
            <a:r>
              <a:rPr lang="en-US" dirty="0"/>
              <a:t>	(1)</a:t>
            </a:r>
          </a:p>
          <a:p>
            <a:pPr marL="128588" indent="0">
              <a:lnSpc>
                <a:spcPct val="190000"/>
              </a:lnSpc>
              <a:buNone/>
              <a:tabLst>
                <a:tab pos="9732963" algn="r"/>
                <a:tab pos="9732963" algn="r"/>
                <a:tab pos="9732963" algn="r"/>
                <a:tab pos="9732963" algn="r"/>
              </a:tabLst>
            </a:pPr>
            <a:r>
              <a:rPr lang="en-US" dirty="0">
                <a:cs typeface="Lucida Grande" charset="0"/>
              </a:rPr>
              <a:t>4 A + 5 C → 4 B + 6 Z</a:t>
            </a:r>
            <a:r>
              <a:rPr lang="en-US" dirty="0"/>
              <a:t>	(2)</a:t>
            </a:r>
          </a:p>
          <a:p>
            <a:pPr marL="128588" indent="0">
              <a:spcBef>
                <a:spcPts val="2100"/>
              </a:spcBef>
              <a:buNone/>
              <a:tabLst>
                <a:tab pos="9732963" algn="r"/>
                <a:tab pos="9732963" algn="r"/>
                <a:tab pos="9732963" algn="r"/>
                <a:tab pos="9732963" algn="r"/>
              </a:tabLst>
            </a:pPr>
            <a:r>
              <a:rPr lang="en-US" dirty="0"/>
              <a:t>	(3)</a:t>
            </a:r>
          </a:p>
          <a:p>
            <a:pPr marL="128588" indent="0">
              <a:spcBef>
                <a:spcPts val="4200"/>
              </a:spcBef>
              <a:buNone/>
              <a:tabLst>
                <a:tab pos="9732963" algn="r"/>
                <a:tab pos="9732963" algn="r"/>
                <a:tab pos="9732963" algn="r"/>
                <a:tab pos="9732963" algn="r"/>
              </a:tabLst>
            </a:pPr>
            <a:r>
              <a:rPr lang="en-US" dirty="0"/>
              <a:t>	(4)</a:t>
            </a:r>
          </a:p>
        </p:txBody>
      </p:sp>
      <p:pic>
        <p:nvPicPr>
          <p:cNvPr id="17411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68500" y="7251700"/>
            <a:ext cx="2971800" cy="965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7412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55800" y="8178800"/>
            <a:ext cx="2717800" cy="965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Activity 19.2</a:t>
            </a:r>
          </a:p>
        </p:txBody>
      </p:sp>
      <p:sp>
        <p:nvSpPr>
          <p:cNvPr id="29698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Many mathematics programs provide code that can solve sets of ODEs written in the form</a:t>
            </a:r>
          </a:p>
          <a:p>
            <a:pPr marL="762000" lvl="1"/>
            <a:r>
              <a:rPr lang="en-US"/>
              <a:t> </a:t>
            </a:r>
          </a:p>
          <a:p>
            <a:pPr marL="762000" lvl="1">
              <a:spcBef>
                <a:spcPts val="2400"/>
              </a:spcBef>
            </a:pPr>
            <a:r>
              <a:rPr lang="en-US"/>
              <a:t>M is called the mass matrix</a:t>
            </a:r>
          </a:p>
          <a:p>
            <a:r>
              <a:rPr lang="en-US"/>
              <a:t>Reformulate the design equations for Activity 19.1 in this form</a:t>
            </a:r>
          </a:p>
          <a:p>
            <a:pPr marL="762000" lvl="1"/>
            <a:r>
              <a:rPr lang="en-US"/>
              <a:t>Starting with this set of equations</a:t>
            </a:r>
          </a:p>
          <a:p>
            <a:pPr marL="762000" lvl="1">
              <a:spcBef>
                <a:spcPts val="13900"/>
              </a:spcBef>
            </a:pPr>
            <a:r>
              <a:rPr lang="en-US"/>
              <a:t>Add a seventh equation from the ideal gas law</a:t>
            </a:r>
          </a:p>
          <a:p>
            <a:pPr marL="762000" lvl="1">
              <a:spcBef>
                <a:spcPts val="8800"/>
              </a:spcBef>
            </a:pPr>
            <a:r>
              <a:rPr lang="en-US"/>
              <a:t>Write out the mass matrix and the functions, </a:t>
            </a:r>
            <a:r>
              <a:rPr lang="en-US" i="1"/>
              <a:t>f</a:t>
            </a:r>
          </a:p>
        </p:txBody>
      </p:sp>
      <p:pic>
        <p:nvPicPr>
          <p:cNvPr id="29699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19300" y="2273300"/>
            <a:ext cx="2514600" cy="78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9700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93900" y="4191000"/>
            <a:ext cx="2514600" cy="78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9701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87900" y="4191000"/>
            <a:ext cx="2514600" cy="78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9702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950200" y="4191000"/>
            <a:ext cx="2362200" cy="78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9703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591800" y="4191000"/>
            <a:ext cx="1397000" cy="78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9704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93900" y="5067300"/>
            <a:ext cx="2336800" cy="78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9705" name="Picture 9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59300" y="5067300"/>
            <a:ext cx="8178800" cy="787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9706" name="Picture 10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70100" y="6273800"/>
            <a:ext cx="9372600" cy="863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3277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/>
              <a:t>B. Perfectly Mixed Batch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18. Reaction Engineering of Batch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19. Analysis of Batch Reactors</a:t>
            </a:r>
          </a:p>
          <a:p>
            <a:pPr marL="1206500" lvl="2"/>
            <a:r>
              <a:rPr lang="en-US"/>
              <a:t>20. Optimization of Batch Reactor Processes</a:t>
            </a:r>
          </a:p>
          <a:p>
            <a:pPr marL="762000" lvl="1"/>
            <a:r>
              <a:rPr lang="en-US"/>
              <a:t>C. Continuous Flow Stirred Tank Reactors</a:t>
            </a:r>
          </a:p>
          <a:p>
            <a:pPr marL="762000" lvl="1"/>
            <a:r>
              <a:rPr lang="en-US"/>
              <a:t>D. Plug Flow Reactors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677</Words>
  <Characters>0</Characters>
  <Application>Microsoft Macintosh PowerPoint</Application>
  <PresentationFormat>Custom</PresentationFormat>
  <Lines>0</Lines>
  <Paragraphs>74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9</vt:i4>
      </vt:variant>
      <vt:variant>
        <vt:lpstr>Slide Titles</vt:lpstr>
      </vt:variant>
      <vt:variant>
        <vt:i4>8</vt:i4>
      </vt:variant>
    </vt:vector>
  </HeadingPairs>
  <TitlesOfParts>
    <vt:vector size="22" baseType="lpstr">
      <vt:lpstr>Helvetica</vt:lpstr>
      <vt:lpstr>Heiti SC Light</vt:lpstr>
      <vt:lpstr>Heiti SC Medium</vt:lpstr>
      <vt:lpstr>Lucida Grande</vt:lpstr>
      <vt:lpstr>Gill Sans</vt:lpstr>
      <vt:lpstr>Title &amp; Subtitle</vt:lpstr>
      <vt:lpstr>Title &amp; Bullets</vt:lpstr>
      <vt:lpstr>Title - Top</vt:lpstr>
      <vt:lpstr>Photo - Horizontal</vt:lpstr>
      <vt:lpstr>Photo - Vertical</vt:lpstr>
      <vt:lpstr>Title &amp; Bullets - Left</vt:lpstr>
      <vt:lpstr>Title &amp; Bullets - 2 Column</vt:lpstr>
      <vt:lpstr>Title &amp; Bullets - Right</vt:lpstr>
      <vt:lpstr>Title, Bullets &amp; Photo</vt:lpstr>
      <vt:lpstr>A First Course on Kinetics and Reaction Engineering</vt:lpstr>
      <vt:lpstr>Where We’re Going</vt:lpstr>
      <vt:lpstr>Modeling a Process Step for a Batch Reactor</vt:lpstr>
      <vt:lpstr>Simplifications and Solution</vt:lpstr>
      <vt:lpstr>Questions?</vt:lpstr>
      <vt:lpstr>Activity 19.1</vt:lpstr>
      <vt:lpstr>Activity 19.2</vt:lpstr>
      <vt:lpstr>Where We’re Going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First Course on Kinetics and Reaction Engineering</dc:title>
  <dc:subject/>
  <dc:creator/>
  <cp:keywords/>
  <dc:description/>
  <cp:lastModifiedBy>Carl Lund</cp:lastModifiedBy>
  <cp:revision>2</cp:revision>
  <dcterms:modified xsi:type="dcterms:W3CDTF">2014-06-18T14:00:40Z</dcterms:modified>
</cp:coreProperties>
</file>