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 id="2147483659" r:id="rId12"/>
  </p:sldMasterIdLst>
  <p:sldIdLst>
    <p:sldId id="256" r:id="rId13"/>
    <p:sldId id="264" r:id="rId14"/>
    <p:sldId id="257" r:id="rId15"/>
    <p:sldId id="258" r:id="rId16"/>
    <p:sldId id="271" r:id="rId17"/>
    <p:sldId id="259" r:id="rId18"/>
    <p:sldId id="280" r:id="rId19"/>
    <p:sldId id="281" r:id="rId20"/>
    <p:sldId id="262" r:id="rId21"/>
    <p:sldId id="282" r:id="rId22"/>
    <p:sldId id="279" r:id="rId23"/>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624" y="-112"/>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8.xml"/><Relationship Id="rId21" Type="http://schemas.openxmlformats.org/officeDocument/2006/relationships/slide" Target="slides/slide9.xml"/><Relationship Id="rId22" Type="http://schemas.openxmlformats.org/officeDocument/2006/relationships/slide" Target="slides/slide10.xml"/><Relationship Id="rId23" Type="http://schemas.openxmlformats.org/officeDocument/2006/relationships/slide" Target="slides/slide1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 Target="slides/slide1.xml"/><Relationship Id="rId14" Type="http://schemas.openxmlformats.org/officeDocument/2006/relationships/slide" Target="slides/slide2.xml"/><Relationship Id="rId15" Type="http://schemas.openxmlformats.org/officeDocument/2006/relationships/slide" Target="slides/slide3.xml"/><Relationship Id="rId16" Type="http://schemas.openxmlformats.org/officeDocument/2006/relationships/slide" Target="slides/slide4.xml"/><Relationship Id="rId17" Type="http://schemas.openxmlformats.org/officeDocument/2006/relationships/slide" Target="slides/slide5.xml"/><Relationship Id="rId18" Type="http://schemas.openxmlformats.org/officeDocument/2006/relationships/slide" Target="slides/slide6.xml"/><Relationship Id="rId19" Type="http://schemas.openxmlformats.org/officeDocument/2006/relationships/slide" Target="slides/slide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63300713"/>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16363881"/>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02061928"/>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09952539"/>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14498087"/>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63205493"/>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6584439"/>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692231981"/>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9601723"/>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82392470"/>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31051034"/>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50483655"/>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67282791"/>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23610158"/>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215038456"/>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39430509"/>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838417256"/>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37396634"/>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32374691"/>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29570486"/>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8435571"/>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73541510"/>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16375663"/>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90232057"/>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6420688"/>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14069902"/>
      </p:ext>
    </p:extLst>
  </p:cSld>
  <p:clrMapOvr>
    <a:masterClrMapping/>
  </p:clrMapOvr>
  <p:transition xmlns:p14="http://schemas.microsoft.com/office/powerpoint/2010/main"/>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86977777"/>
      </p:ext>
    </p:extLst>
  </p:cSld>
  <p:clrMapOvr>
    <a:masterClrMapping/>
  </p:clrMapOvr>
  <p:transition xmlns:p14="http://schemas.microsoft.com/office/powerpoint/2010/main"/>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44341299"/>
      </p:ext>
    </p:extLst>
  </p:cSld>
  <p:clrMapOvr>
    <a:masterClrMapping/>
  </p:clrMapOvr>
  <p:transition xmlns:p14="http://schemas.microsoft.com/office/powerpoint/2010/main"/>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98057867"/>
      </p:ext>
    </p:extLst>
  </p:cSld>
  <p:clrMapOvr>
    <a:masterClrMapping/>
  </p:clrMapOvr>
  <p:transition xmlns:p14="http://schemas.microsoft.com/office/powerpoint/2010/main"/>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2275363"/>
      </p:ext>
    </p:extLst>
  </p:cSld>
  <p:clrMapOvr>
    <a:masterClrMapping/>
  </p:clrMapOvr>
  <p:transition xmlns:p14="http://schemas.microsoft.com/office/powerpoint/2010/main"/>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3763246"/>
      </p:ext>
    </p:extLst>
  </p:cSld>
  <p:clrMapOvr>
    <a:masterClrMapping/>
  </p:clrMapOvr>
  <p:transition xmlns:p14="http://schemas.microsoft.com/office/powerpoint/2010/main"/>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262509999"/>
      </p:ext>
    </p:extLst>
  </p:cSld>
  <p:clrMapOvr>
    <a:masterClrMapping/>
  </p:clrMapOvr>
  <p:transition xmlns:p14="http://schemas.microsoft.com/office/powerpoint/2010/main"/>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5523638"/>
      </p:ext>
    </p:extLst>
  </p:cSld>
  <p:clrMapOvr>
    <a:masterClrMapping/>
  </p:clrMapOvr>
  <p:transition xmlns:p14="http://schemas.microsoft.com/office/powerpoint/2010/main"/>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91486288"/>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93689914"/>
      </p:ext>
    </p:extLst>
  </p:cSld>
  <p:clrMapOvr>
    <a:masterClrMapping/>
  </p:clrMapOvr>
  <p:transition xmlns:p14="http://schemas.microsoft.com/office/powerpoint/2010/main"/>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99822756"/>
      </p:ext>
    </p:extLst>
  </p:cSld>
  <p:clrMapOvr>
    <a:masterClrMapping/>
  </p:clrMapOvr>
  <p:transition xmlns:p14="http://schemas.microsoft.com/office/powerpoint/2010/main"/>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07432679"/>
      </p:ext>
    </p:extLst>
  </p:cSld>
  <p:clrMapOvr>
    <a:masterClrMapping/>
  </p:clrMapOvr>
  <p:transition xmlns:p14="http://schemas.microsoft.com/office/powerpoint/2010/main"/>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55816507"/>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702824659"/>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67636733"/>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07588312"/>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604453225"/>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6299655"/>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49521119"/>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69998704"/>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78869677"/>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64977412"/>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42183122"/>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105019378"/>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73033539"/>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888520296"/>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03626470"/>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28094796"/>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6718238"/>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44807276"/>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57660529"/>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40335291"/>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2350282"/>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58422442"/>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07294085"/>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56528709"/>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70296662"/>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985736417"/>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2044700"/>
            <a:ext cx="5156200" cy="6438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044700"/>
            <a:ext cx="5156200" cy="6438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52067081"/>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63622342"/>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59606999"/>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85552787"/>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00808963"/>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06461650"/>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14208983"/>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01050366"/>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229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229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06634811"/>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56220165"/>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8265903"/>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29178668"/>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87848178"/>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77475124"/>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47368519"/>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55623411"/>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41325606"/>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15401041"/>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10724889"/>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15341112"/>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50894948"/>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805930805"/>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71046592"/>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89330345"/>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06785241"/>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17125828"/>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39277088"/>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51545592"/>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09949321"/>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82064842"/>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967446"/>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534114"/>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3172621"/>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85095675"/>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70103576"/>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22179742"/>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58497465"/>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95778314"/>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78444351"/>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580025199"/>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5644637"/>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00881560"/>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99792495"/>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75529921"/>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68247050"/>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43359426"/>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96515730"/>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86897384"/>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75406422"/>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57855513"/>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955020"/>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173769971"/>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20210585"/>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95817860"/>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26429482"/>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9947613"/>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17040523"/>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24581981"/>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35528695"/>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84685387"/>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00186950"/>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00007476"/>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19630903"/>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432784072"/>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252369"/>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38073025"/>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06896339"/>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35172718"/>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41628615"/>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12.xml.rels><?xml version="1.0" encoding="UTF-8" standalone="yes"?>
<Relationships xmlns="http://schemas.openxmlformats.org/package/2006/relationships"><Relationship Id="rId11" Type="http://schemas.openxmlformats.org/officeDocument/2006/relationships/slideLayout" Target="../slideLayouts/slideLayout132.xml"/><Relationship Id="rId12" Type="http://schemas.openxmlformats.org/officeDocument/2006/relationships/theme" Target="../theme/theme12.xml"/><Relationship Id="rId1" Type="http://schemas.openxmlformats.org/officeDocument/2006/relationships/slideLayout" Target="../slideLayouts/slideLayout122.xml"/><Relationship Id="rId2" Type="http://schemas.openxmlformats.org/officeDocument/2006/relationships/slideLayout" Target="../slideLayouts/slideLayout123.xml"/><Relationship Id="rId3" Type="http://schemas.openxmlformats.org/officeDocument/2006/relationships/slideLayout" Target="../slideLayouts/slideLayout124.xml"/><Relationship Id="rId4" Type="http://schemas.openxmlformats.org/officeDocument/2006/relationships/slideLayout" Target="../slideLayouts/slideLayout125.xml"/><Relationship Id="rId5" Type="http://schemas.openxmlformats.org/officeDocument/2006/relationships/slideLayout" Target="../slideLayouts/slideLayout126.xml"/><Relationship Id="rId6" Type="http://schemas.openxmlformats.org/officeDocument/2006/relationships/slideLayout" Target="../slideLayouts/slideLayout127.xml"/><Relationship Id="rId7" Type="http://schemas.openxmlformats.org/officeDocument/2006/relationships/slideLayout" Target="../slideLayouts/slideLayout128.xml"/><Relationship Id="rId8" Type="http://schemas.openxmlformats.org/officeDocument/2006/relationships/slideLayout" Target="../slideLayouts/slideLayout129.xml"/><Relationship Id="rId9" Type="http://schemas.openxmlformats.org/officeDocument/2006/relationships/slideLayout" Target="../slideLayouts/slideLayout130.xml"/><Relationship Id="rId10" Type="http://schemas.openxmlformats.org/officeDocument/2006/relationships/slideLayout" Target="../slideLayouts/slideLayout131.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Grp="1"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Grp="1"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Grp="1"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Grp="1"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3074" name="Rectangle 2"/>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bwMode="auto">
          <a:xfrm>
            <a:off x="1270000" y="254000"/>
            <a:ext cx="10464800" cy="1689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Arial" charset="0"/>
              </a:rPr>
              <a:t>Click to edit Master title style</a:t>
            </a:r>
          </a:p>
        </p:txBody>
      </p:sp>
      <p:sp>
        <p:nvSpPr>
          <p:cNvPr id="4098" name="Rectangle 2"/>
          <p:cNvSpPr>
            <a:spLocks noGrp="1" noChangeArrowheads="1"/>
          </p:cNvSpPr>
          <p:nvPr>
            <p:ph type="body" idx="1"/>
          </p:nvPr>
        </p:nvSpPr>
        <p:spPr bwMode="auto">
          <a:xfrm>
            <a:off x="1270000" y="2044700"/>
            <a:ext cx="10464800" cy="6438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Arial" charset="0"/>
              </a:rPr>
              <a:t>Click to edit Master text styles</a:t>
            </a:r>
          </a:p>
          <a:p>
            <a:pPr lvl="1"/>
            <a:r>
              <a:rPr lang="en-US">
                <a:sym typeface="Arial" charset="0"/>
              </a:rPr>
              <a:t>Second level</a:t>
            </a:r>
          </a:p>
          <a:p>
            <a:pPr lvl="2"/>
            <a:r>
              <a:rPr lang="en-US">
                <a:sym typeface="Arial" charset="0"/>
              </a:rPr>
              <a:t>Third level</a:t>
            </a:r>
          </a:p>
          <a:p>
            <a:pPr lvl="3"/>
            <a:r>
              <a:rPr lang="en-US">
                <a:sym typeface="Arial" charset="0"/>
              </a:rPr>
              <a:t>Fourth level</a:t>
            </a:r>
          </a:p>
          <a:p>
            <a:pPr lvl="4"/>
            <a:r>
              <a:rPr lang="en-US">
                <a:sym typeface="Arial" charset="0"/>
              </a:rPr>
              <a:t>Fifth level</a:t>
            </a:r>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transition xmlns:p14="http://schemas.microsoft.com/office/powerpoint/2010/main"/>
  <p:txStyles>
    <p:titleStyle>
      <a:lvl1pPr algn="ctr" rtl="0" fontAlgn="base">
        <a:spcBef>
          <a:spcPct val="0"/>
        </a:spcBef>
        <a:spcAft>
          <a:spcPct val="0"/>
        </a:spcAft>
        <a:defRPr sz="4800">
          <a:solidFill>
            <a:schemeClr val="tx1"/>
          </a:solidFill>
          <a:latin typeface="+mj-lt"/>
          <a:ea typeface="+mj-ea"/>
          <a:cs typeface="+mj-cs"/>
          <a:sym typeface="Arial" charset="0"/>
        </a:defRPr>
      </a:lvl1pPr>
      <a:lvl2pPr algn="ctr" rtl="0" fontAlgn="base">
        <a:spcBef>
          <a:spcPct val="0"/>
        </a:spcBef>
        <a:spcAft>
          <a:spcPct val="0"/>
        </a:spcAft>
        <a:defRPr sz="4800">
          <a:solidFill>
            <a:schemeClr val="tx1"/>
          </a:solidFill>
          <a:latin typeface="Arial" charset="0"/>
          <a:ea typeface="Heiti SC Light" charset="0"/>
          <a:cs typeface="Heiti SC Light" charset="0"/>
          <a:sym typeface="Arial" charset="0"/>
        </a:defRPr>
      </a:lvl2pPr>
      <a:lvl3pPr algn="ctr" rtl="0" fontAlgn="base">
        <a:spcBef>
          <a:spcPct val="0"/>
        </a:spcBef>
        <a:spcAft>
          <a:spcPct val="0"/>
        </a:spcAft>
        <a:defRPr sz="4800">
          <a:solidFill>
            <a:schemeClr val="tx1"/>
          </a:solidFill>
          <a:latin typeface="Arial" charset="0"/>
          <a:ea typeface="Heiti SC Light" charset="0"/>
          <a:cs typeface="Heiti SC Light" charset="0"/>
          <a:sym typeface="Arial" charset="0"/>
        </a:defRPr>
      </a:lvl3pPr>
      <a:lvl4pPr algn="ctr" rtl="0" fontAlgn="base">
        <a:spcBef>
          <a:spcPct val="0"/>
        </a:spcBef>
        <a:spcAft>
          <a:spcPct val="0"/>
        </a:spcAft>
        <a:defRPr sz="4800">
          <a:solidFill>
            <a:schemeClr val="tx1"/>
          </a:solidFill>
          <a:latin typeface="Arial" charset="0"/>
          <a:ea typeface="Heiti SC Light" charset="0"/>
          <a:cs typeface="Heiti SC Light" charset="0"/>
          <a:sym typeface="Arial" charset="0"/>
        </a:defRPr>
      </a:lvl4pPr>
      <a:lvl5pPr algn="ctr" rtl="0" fontAlgn="base">
        <a:spcBef>
          <a:spcPct val="0"/>
        </a:spcBef>
        <a:spcAft>
          <a:spcPct val="0"/>
        </a:spcAft>
        <a:defRPr sz="4800">
          <a:solidFill>
            <a:schemeClr val="tx1"/>
          </a:solidFill>
          <a:latin typeface="Arial" charset="0"/>
          <a:ea typeface="Heiti SC Light" charset="0"/>
          <a:cs typeface="Heiti SC Light" charset="0"/>
          <a:sym typeface="Arial" charset="0"/>
        </a:defRPr>
      </a:lvl5pPr>
      <a:lvl6pPr marL="457200" algn="ctr" rtl="0" fontAlgn="base">
        <a:spcBef>
          <a:spcPct val="0"/>
        </a:spcBef>
        <a:spcAft>
          <a:spcPct val="0"/>
        </a:spcAft>
        <a:defRPr sz="4800">
          <a:solidFill>
            <a:schemeClr val="tx1"/>
          </a:solidFill>
          <a:latin typeface="Arial" charset="0"/>
          <a:ea typeface="Heiti SC Light" charset="0"/>
          <a:cs typeface="Heiti SC Light" charset="0"/>
          <a:sym typeface="Arial" charset="0"/>
        </a:defRPr>
      </a:lvl6pPr>
      <a:lvl7pPr marL="914400" algn="ctr" rtl="0" fontAlgn="base">
        <a:spcBef>
          <a:spcPct val="0"/>
        </a:spcBef>
        <a:spcAft>
          <a:spcPct val="0"/>
        </a:spcAft>
        <a:defRPr sz="4800">
          <a:solidFill>
            <a:schemeClr val="tx1"/>
          </a:solidFill>
          <a:latin typeface="Arial" charset="0"/>
          <a:ea typeface="Heiti SC Light" charset="0"/>
          <a:cs typeface="Heiti SC Light" charset="0"/>
          <a:sym typeface="Arial" charset="0"/>
        </a:defRPr>
      </a:lvl7pPr>
      <a:lvl8pPr marL="1371600" algn="ctr" rtl="0" fontAlgn="base">
        <a:spcBef>
          <a:spcPct val="0"/>
        </a:spcBef>
        <a:spcAft>
          <a:spcPct val="0"/>
        </a:spcAft>
        <a:defRPr sz="4800">
          <a:solidFill>
            <a:schemeClr val="tx1"/>
          </a:solidFill>
          <a:latin typeface="Arial" charset="0"/>
          <a:ea typeface="Heiti SC Light" charset="0"/>
          <a:cs typeface="Heiti SC Light" charset="0"/>
          <a:sym typeface="Arial" charset="0"/>
        </a:defRPr>
      </a:lvl8pPr>
      <a:lvl9pPr marL="1828800" algn="ctr" rtl="0" fontAlgn="base">
        <a:spcBef>
          <a:spcPct val="0"/>
        </a:spcBef>
        <a:spcAft>
          <a:spcPct val="0"/>
        </a:spcAft>
        <a:defRPr sz="4800">
          <a:solidFill>
            <a:schemeClr val="tx1"/>
          </a:solidFill>
          <a:latin typeface="Arial" charset="0"/>
          <a:ea typeface="Heiti SC Light" charset="0"/>
          <a:cs typeface="Heiti SC Light" charset="0"/>
          <a:sym typeface="Arial" charset="0"/>
        </a:defRPr>
      </a:lvl9pPr>
    </p:titleStyle>
    <p:bodyStyle>
      <a:lvl1pPr marL="838200" indent="-571500" algn="l" rtl="0" fontAlgn="base">
        <a:spcBef>
          <a:spcPts val="1800"/>
        </a:spcBef>
        <a:spcAft>
          <a:spcPct val="0"/>
        </a:spcAft>
        <a:buSzPct val="171000"/>
        <a:buFont typeface="Arial" charset="0"/>
        <a:buChar char="•"/>
        <a:defRPr sz="4200">
          <a:solidFill>
            <a:schemeClr val="tx1"/>
          </a:solidFill>
          <a:latin typeface="+mn-lt"/>
          <a:ea typeface="+mn-ea"/>
          <a:cs typeface="+mn-cs"/>
          <a:sym typeface="Arial" charset="0"/>
        </a:defRPr>
      </a:lvl1pPr>
      <a:lvl2pPr marL="1282700" indent="-571500" algn="l" rtl="0" fontAlgn="base">
        <a:spcBef>
          <a:spcPts val="1800"/>
        </a:spcBef>
        <a:spcAft>
          <a:spcPct val="0"/>
        </a:spcAft>
        <a:buSzPct val="100000"/>
        <a:buFont typeface="Lucida Grande" charset="0"/>
        <a:buChar char="‣"/>
        <a:defRPr sz="3600">
          <a:solidFill>
            <a:schemeClr val="tx1"/>
          </a:solidFill>
          <a:latin typeface="+mn-lt"/>
          <a:ea typeface="+mn-ea"/>
          <a:cs typeface="+mn-cs"/>
          <a:sym typeface="Arial" charset="0"/>
        </a:defRPr>
      </a:lvl2pPr>
      <a:lvl3pPr marL="1727200" indent="-571500" algn="l" rtl="0" fontAlgn="base">
        <a:spcBef>
          <a:spcPts val="1800"/>
        </a:spcBef>
        <a:spcAft>
          <a:spcPct val="0"/>
        </a:spcAft>
        <a:buClr>
          <a:srgbClr val="000000"/>
        </a:buClr>
        <a:buSzPct val="125000"/>
        <a:buFont typeface="Arial" charset="0"/>
        <a:buChar char="-"/>
        <a:defRPr sz="3600">
          <a:solidFill>
            <a:schemeClr val="tx1"/>
          </a:solidFill>
          <a:latin typeface="+mn-lt"/>
          <a:ea typeface="+mn-ea"/>
          <a:cs typeface="+mn-cs"/>
          <a:sym typeface="Arial" charset="0"/>
        </a:defRPr>
      </a:lvl3pPr>
      <a:lvl4pPr marL="2171700" indent="-571500" algn="l" rtl="0" fontAlgn="base">
        <a:spcBef>
          <a:spcPts val="1200"/>
        </a:spcBef>
        <a:spcAft>
          <a:spcPct val="0"/>
        </a:spcAft>
        <a:buClr>
          <a:srgbClr val="000000"/>
        </a:buClr>
        <a:buSzPct val="171000"/>
        <a:buFont typeface="Arial" charset="0"/>
        <a:buChar char="•"/>
        <a:defRPr sz="2400">
          <a:solidFill>
            <a:schemeClr val="tx1"/>
          </a:solidFill>
          <a:latin typeface="+mn-lt"/>
          <a:ea typeface="+mn-ea"/>
          <a:cs typeface="+mn-cs"/>
          <a:sym typeface="Arial" charset="0"/>
        </a:defRPr>
      </a:lvl4pPr>
      <a:lvl5pPr marL="2616200" indent="-571500" algn="l" rtl="0" fontAlgn="base">
        <a:spcBef>
          <a:spcPts val="1200"/>
        </a:spcBef>
        <a:spcAft>
          <a:spcPct val="0"/>
        </a:spcAft>
        <a:buSzPct val="100000"/>
        <a:buFont typeface="Lucida Grande" charset="0"/>
        <a:buChar char="‣"/>
        <a:defRPr sz="2400">
          <a:solidFill>
            <a:schemeClr val="tx1"/>
          </a:solidFill>
          <a:latin typeface="+mn-lt"/>
          <a:ea typeface="+mn-ea"/>
          <a:cs typeface="+mn-cs"/>
          <a:sym typeface="Arial" charset="0"/>
        </a:defRPr>
      </a:lvl5pPr>
      <a:lvl6pPr marL="3073400" indent="-571500" algn="l" rtl="0" fontAlgn="base">
        <a:spcBef>
          <a:spcPts val="1200"/>
        </a:spcBef>
        <a:spcAft>
          <a:spcPct val="0"/>
        </a:spcAft>
        <a:buSzPct val="100000"/>
        <a:buFont typeface="Lucida Grande" charset="0"/>
        <a:buChar char="‣"/>
        <a:defRPr sz="2400">
          <a:solidFill>
            <a:schemeClr val="tx1"/>
          </a:solidFill>
          <a:latin typeface="+mn-lt"/>
          <a:ea typeface="+mn-ea"/>
          <a:cs typeface="+mn-cs"/>
          <a:sym typeface="Arial" charset="0"/>
        </a:defRPr>
      </a:lvl6pPr>
      <a:lvl7pPr marL="3530600" indent="-571500" algn="l" rtl="0" fontAlgn="base">
        <a:spcBef>
          <a:spcPts val="1200"/>
        </a:spcBef>
        <a:spcAft>
          <a:spcPct val="0"/>
        </a:spcAft>
        <a:buSzPct val="100000"/>
        <a:buFont typeface="Lucida Grande" charset="0"/>
        <a:buChar char="‣"/>
        <a:defRPr sz="2400">
          <a:solidFill>
            <a:schemeClr val="tx1"/>
          </a:solidFill>
          <a:latin typeface="+mn-lt"/>
          <a:ea typeface="+mn-ea"/>
          <a:cs typeface="+mn-cs"/>
          <a:sym typeface="Arial" charset="0"/>
        </a:defRPr>
      </a:lvl7pPr>
      <a:lvl8pPr marL="3987800" indent="-571500" algn="l" rtl="0" fontAlgn="base">
        <a:spcBef>
          <a:spcPts val="1200"/>
        </a:spcBef>
        <a:spcAft>
          <a:spcPct val="0"/>
        </a:spcAft>
        <a:buSzPct val="100000"/>
        <a:buFont typeface="Lucida Grande" charset="0"/>
        <a:buChar char="‣"/>
        <a:defRPr sz="2400">
          <a:solidFill>
            <a:schemeClr val="tx1"/>
          </a:solidFill>
          <a:latin typeface="+mn-lt"/>
          <a:ea typeface="+mn-ea"/>
          <a:cs typeface="+mn-cs"/>
          <a:sym typeface="Arial" charset="0"/>
        </a:defRPr>
      </a:lvl8pPr>
      <a:lvl9pPr marL="4445000" indent="-571500" algn="l" rtl="0" fontAlgn="base">
        <a:spcBef>
          <a:spcPts val="1200"/>
        </a:spcBef>
        <a:spcAft>
          <a:spcPct val="0"/>
        </a:spcAft>
        <a:buSzPct val="100000"/>
        <a:buFont typeface="Lucida Grande" charset="0"/>
        <a:buChar char="‣"/>
        <a:defRPr sz="2400">
          <a:solidFill>
            <a:schemeClr val="tx1"/>
          </a:solidFill>
          <a:latin typeface="+mn-lt"/>
          <a:ea typeface="+mn-ea"/>
          <a:cs typeface="+mn-cs"/>
          <a:sym typeface="Arial"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Grp="1"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6146" name="Rectangle 2"/>
          <p:cNvSpPr>
            <a:spLocks noGrp="1"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Grp="1"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Grp="1"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4.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2.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3.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ln/>
        </p:spPr>
        <p:txBody>
          <a:bodyPr/>
          <a:lstStyle/>
          <a:p>
            <a:r>
              <a:rPr lang="en-US"/>
              <a:t>A First Course on Kinetics and Reaction Engineering</a:t>
            </a:r>
          </a:p>
        </p:txBody>
      </p:sp>
      <p:sp>
        <p:nvSpPr>
          <p:cNvPr id="13314" name="Rectangle 2"/>
          <p:cNvSpPr>
            <a:spLocks noGrp="1" noChangeArrowheads="1"/>
          </p:cNvSpPr>
          <p:nvPr>
            <p:ph type="body" idx="1"/>
          </p:nvPr>
        </p:nvSpPr>
        <p:spPr>
          <a:ln/>
        </p:spPr>
        <p:txBody>
          <a:bodyPr/>
          <a:lstStyle/>
          <a:p>
            <a:r>
              <a:rPr lang="en-US"/>
              <a:t>Class </a:t>
            </a:r>
            <a:r>
              <a:rPr lang="en-US" smtClean="0"/>
              <a:t>19</a:t>
            </a:r>
            <a:endParaRPr lang="en-US" dirty="0"/>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ln/>
        </p:spPr>
        <p:txBody>
          <a:bodyPr/>
          <a:lstStyle/>
          <a:p>
            <a:r>
              <a:rPr lang="en-US"/>
              <a:t>Qualitative Analysis with Parallel Reactions</a:t>
            </a:r>
          </a:p>
        </p:txBody>
      </p:sp>
      <p:sp>
        <p:nvSpPr>
          <p:cNvPr id="22530" name="Rectangle 2"/>
          <p:cNvSpPr>
            <a:spLocks noGrp="1" noChangeArrowheads="1"/>
          </p:cNvSpPr>
          <p:nvPr>
            <p:ph type="body" idx="1"/>
          </p:nvPr>
        </p:nvSpPr>
        <p:spPr>
          <a:ln/>
        </p:spPr>
        <p:txBody>
          <a:bodyPr/>
          <a:lstStyle/>
          <a:p>
            <a:pPr marL="0" indent="0">
              <a:buNone/>
              <a:tabLst>
                <a:tab pos="5181600" algn="ctr"/>
                <a:tab pos="9732963" algn="r"/>
                <a:tab pos="5181600" algn="ctr"/>
                <a:tab pos="9732963" algn="r"/>
              </a:tabLst>
            </a:pPr>
            <a:r>
              <a:rPr lang="en-US" dirty="0"/>
              <a:t>Suppose irreversible, parallel reactions (1) and (2) take place isothermally in a batch reactor with kinetics as indicated. Prepare a three slide presentation that describes and qualitatively justifies approaches you might employ in order to improve the selectivity for D.</a:t>
            </a:r>
          </a:p>
          <a:p>
            <a:pPr marL="0" indent="0">
              <a:buNone/>
              <a:tabLst>
                <a:tab pos="5181600" algn="ctr"/>
                <a:tab pos="9732963" algn="r"/>
                <a:tab pos="5181600" algn="ctr"/>
                <a:tab pos="9732963" algn="r"/>
              </a:tabLst>
            </a:pPr>
            <a:endParaRPr lang="en-US" dirty="0"/>
          </a:p>
          <a:p>
            <a:pPr marL="0" indent="0">
              <a:buNone/>
              <a:tabLst>
                <a:tab pos="5181600" algn="ctr"/>
                <a:tab pos="9732963" algn="r"/>
                <a:tab pos="5181600" algn="ctr"/>
                <a:tab pos="9732963" algn="r"/>
              </a:tabLst>
            </a:pPr>
            <a:r>
              <a:rPr lang="en-US" dirty="0">
                <a:cs typeface="Lucida Grande" charset="0"/>
              </a:rPr>
              <a:t>A + S → D</a:t>
            </a:r>
            <a:r>
              <a:rPr lang="en-US" dirty="0"/>
              <a:t>	</a:t>
            </a:r>
            <a:r>
              <a:rPr lang="en-US" i="1" dirty="0"/>
              <a:t>r</a:t>
            </a:r>
            <a:r>
              <a:rPr lang="en-US" dirty="0"/>
              <a:t> = 10 e</a:t>
            </a:r>
            <a:r>
              <a:rPr lang="en-US" baseline="32000" dirty="0"/>
              <a:t>-10/</a:t>
            </a:r>
            <a:r>
              <a:rPr lang="en-US" i="1" baseline="32000" dirty="0"/>
              <a:t>T</a:t>
            </a:r>
            <a:r>
              <a:rPr lang="en-US" dirty="0"/>
              <a:t> </a:t>
            </a:r>
            <a:r>
              <a:rPr lang="en-US" i="1" dirty="0"/>
              <a:t>C</a:t>
            </a:r>
            <a:r>
              <a:rPr lang="en-US" i="1" baseline="-6000" dirty="0"/>
              <a:t>A</a:t>
            </a:r>
            <a:r>
              <a:rPr lang="en-US" dirty="0"/>
              <a:t> </a:t>
            </a:r>
            <a:r>
              <a:rPr lang="en-US" i="1" dirty="0"/>
              <a:t>C</a:t>
            </a:r>
            <a:r>
              <a:rPr lang="en-US" i="1" baseline="-6000" dirty="0"/>
              <a:t>S</a:t>
            </a:r>
            <a:r>
              <a:rPr lang="en-US" dirty="0"/>
              <a:t>	(1)</a:t>
            </a:r>
          </a:p>
          <a:p>
            <a:pPr marL="0" indent="0">
              <a:buNone/>
              <a:tabLst>
                <a:tab pos="5181600" algn="ctr"/>
                <a:tab pos="9732963" algn="r"/>
                <a:tab pos="5181600" algn="ctr"/>
                <a:tab pos="9732963" algn="r"/>
              </a:tabLst>
            </a:pPr>
            <a:r>
              <a:rPr lang="en-US" dirty="0">
                <a:cs typeface="Lucida Grande" charset="0"/>
              </a:rPr>
              <a:t>A + S → U</a:t>
            </a:r>
            <a:r>
              <a:rPr lang="en-US" dirty="0"/>
              <a:t>	</a:t>
            </a:r>
            <a:r>
              <a:rPr lang="en-US" i="1" dirty="0"/>
              <a:t>r</a:t>
            </a:r>
            <a:r>
              <a:rPr lang="en-US" dirty="0"/>
              <a:t> = 10 e</a:t>
            </a:r>
            <a:r>
              <a:rPr lang="en-US" baseline="32000" dirty="0"/>
              <a:t>-15/</a:t>
            </a:r>
            <a:r>
              <a:rPr lang="en-US" i="1" baseline="32000" dirty="0"/>
              <a:t>T</a:t>
            </a:r>
            <a:r>
              <a:rPr lang="en-US" dirty="0"/>
              <a:t> </a:t>
            </a:r>
            <a:r>
              <a:rPr lang="en-US" i="1" dirty="0"/>
              <a:t>C</a:t>
            </a:r>
            <a:r>
              <a:rPr lang="en-US" i="1" baseline="-6000" dirty="0"/>
              <a:t>A</a:t>
            </a:r>
            <a:r>
              <a:rPr lang="en-US" i="1" dirty="0"/>
              <a:t> </a:t>
            </a:r>
            <a:r>
              <a:rPr lang="en-US" dirty="0"/>
              <a:t>(</a:t>
            </a:r>
            <a:r>
              <a:rPr lang="en-US" i="1" dirty="0"/>
              <a:t>C</a:t>
            </a:r>
            <a:r>
              <a:rPr lang="en-US" i="1" baseline="-6000" dirty="0"/>
              <a:t>S</a:t>
            </a:r>
            <a:r>
              <a:rPr lang="en-US" dirty="0"/>
              <a:t>)</a:t>
            </a:r>
            <a:r>
              <a:rPr lang="en-US" i="1" baseline="32000" dirty="0"/>
              <a:t>2</a:t>
            </a:r>
            <a:r>
              <a:rPr lang="en-US" dirty="0"/>
              <a:t>	(2)</a:t>
            </a:r>
          </a:p>
          <a:p>
            <a:pPr marL="0" indent="0">
              <a:buNone/>
              <a:tabLst>
                <a:tab pos="5181600" algn="ctr"/>
                <a:tab pos="9732963" algn="r"/>
                <a:tab pos="5181600" algn="ctr"/>
                <a:tab pos="9732963" algn="r"/>
              </a:tabLst>
            </a:pPr>
            <a:endParaRPr lang="en-US" dirty="0"/>
          </a:p>
          <a:p>
            <a:pPr marL="0" indent="0">
              <a:buNone/>
              <a:tabLst>
                <a:tab pos="5181600" algn="ctr"/>
                <a:tab pos="9732963" algn="r"/>
                <a:tab pos="5181600" algn="ctr"/>
                <a:tab pos="9732963" algn="r"/>
              </a:tabLst>
            </a:pPr>
            <a:r>
              <a:rPr lang="en-US" dirty="0"/>
              <a:t>Instantaneous selectivity parameter:</a:t>
            </a:r>
          </a:p>
          <a:p>
            <a:pPr marL="444500" lvl="1" indent="0">
              <a:buNone/>
              <a:tabLst>
                <a:tab pos="5181600" algn="ctr"/>
                <a:tab pos="9732963" algn="r"/>
                <a:tab pos="5181600" algn="ctr"/>
                <a:tab pos="9732963" algn="r"/>
              </a:tabLst>
            </a:pPr>
            <a:r>
              <a:rPr lang="en-US" dirty="0"/>
              <a:t>D is favored by</a:t>
            </a:r>
          </a:p>
          <a:p>
            <a:pPr marL="889000" lvl="2" indent="0">
              <a:buNone/>
              <a:tabLst>
                <a:tab pos="5181600" algn="ctr"/>
                <a:tab pos="9732963" algn="r"/>
                <a:tab pos="5181600" algn="ctr"/>
                <a:tab pos="9732963" algn="r"/>
              </a:tabLst>
            </a:pPr>
            <a:r>
              <a:rPr lang="en-US" dirty="0"/>
              <a:t>low temperature</a:t>
            </a:r>
          </a:p>
          <a:p>
            <a:pPr marL="889000" lvl="2" indent="0">
              <a:buNone/>
              <a:tabLst>
                <a:tab pos="5181600" algn="ctr"/>
                <a:tab pos="9732963" algn="r"/>
                <a:tab pos="5181600" algn="ctr"/>
                <a:tab pos="9732963" algn="r"/>
              </a:tabLst>
            </a:pPr>
            <a:r>
              <a:rPr lang="en-US" dirty="0"/>
              <a:t>low </a:t>
            </a:r>
            <a:r>
              <a:rPr lang="en-US" i="1" dirty="0"/>
              <a:t>C</a:t>
            </a:r>
            <a:r>
              <a:rPr lang="en-US" i="1" baseline="-6000" dirty="0"/>
              <a:t>S</a:t>
            </a:r>
            <a:endParaRPr lang="en-US" dirty="0"/>
          </a:p>
          <a:p>
            <a:pPr marL="444500" lvl="1" indent="0">
              <a:buNone/>
              <a:tabLst>
                <a:tab pos="5181600" algn="ctr"/>
                <a:tab pos="9732963" algn="r"/>
                <a:tab pos="5181600" algn="ctr"/>
                <a:tab pos="9732963" algn="r"/>
              </a:tabLst>
            </a:pPr>
            <a:r>
              <a:rPr lang="en-US" dirty="0"/>
              <a:t>Low reaction temperature will trade off rate of conversion versus selectivity to D; use the lowest acceptable temperature</a:t>
            </a:r>
          </a:p>
          <a:p>
            <a:pPr marL="444500" lvl="1" indent="0">
              <a:buNone/>
              <a:tabLst>
                <a:tab pos="5181600" algn="ctr"/>
                <a:tab pos="9732963" algn="r"/>
                <a:tab pos="5181600" algn="ctr"/>
                <a:tab pos="9732963" algn="r"/>
              </a:tabLst>
            </a:pPr>
            <a:r>
              <a:rPr lang="en-US" dirty="0"/>
              <a:t>Low initial concentration of S will trade off conversion and time per batch versus selectivity to D</a:t>
            </a:r>
          </a:p>
          <a:p>
            <a:pPr marL="0" indent="0">
              <a:buNone/>
              <a:tabLst>
                <a:tab pos="5181600" algn="ctr"/>
                <a:tab pos="9732963" algn="r"/>
                <a:tab pos="5181600" algn="ctr"/>
                <a:tab pos="9732963" algn="r"/>
              </a:tabLst>
            </a:pPr>
            <a:r>
              <a:rPr lang="en-US" dirty="0"/>
              <a:t>Other approaches</a:t>
            </a:r>
          </a:p>
          <a:p>
            <a:pPr marL="444500" lvl="1" indent="0">
              <a:buNone/>
              <a:tabLst>
                <a:tab pos="5181600" algn="ctr"/>
                <a:tab pos="9732963" algn="r"/>
                <a:tab pos="5181600" algn="ctr"/>
                <a:tab pos="9732963" algn="r"/>
              </a:tabLst>
            </a:pPr>
            <a:r>
              <a:rPr lang="en-US" dirty="0"/>
              <a:t>Find a catalyst that favors production of D</a:t>
            </a:r>
          </a:p>
          <a:p>
            <a:pPr marL="444500" lvl="1" indent="0">
              <a:buNone/>
              <a:tabLst>
                <a:tab pos="5181600" algn="ctr"/>
                <a:tab pos="9732963" algn="r"/>
                <a:tab pos="5181600" algn="ctr"/>
                <a:tab pos="9732963" algn="r"/>
              </a:tabLst>
            </a:pPr>
            <a:r>
              <a:rPr lang="en-US" dirty="0"/>
              <a:t>If reaction is solution phase, find a solvent that favors production of D</a:t>
            </a:r>
          </a:p>
        </p:txBody>
      </p:sp>
      <p:pic>
        <p:nvPicPr>
          <p:cNvPr id="2253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78600" y="4648200"/>
            <a:ext cx="4244975"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extLst>
      <p:ext uri="{BB962C8B-B14F-4D97-AF65-F5344CB8AC3E}">
        <p14:creationId xmlns:p14="http://schemas.microsoft.com/office/powerpoint/2010/main" val="2261259268"/>
      </p:ext>
    </p:extLst>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23554" name="Rectangle 2"/>
          <p:cNvSpPr>
            <a:spLocks noGrp="1"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t>B. Perfectly Mixed Batch Reactors</a:t>
            </a:r>
          </a:p>
          <a:p>
            <a:pPr marL="1206500" lvl="2">
              <a:buClr>
                <a:srgbClr val="B3B3B3"/>
              </a:buClr>
            </a:pPr>
            <a:r>
              <a:rPr lang="en-US">
                <a:solidFill>
                  <a:srgbClr val="B3B3B3"/>
                </a:solidFill>
              </a:rPr>
              <a:t>18. Reaction Engineering of Batch Reactors</a:t>
            </a:r>
          </a:p>
          <a:p>
            <a:pPr marL="1206500" lvl="2"/>
            <a:r>
              <a:rPr lang="en-US"/>
              <a:t>19. Analysis of Batch Reactors</a:t>
            </a:r>
          </a:p>
          <a:p>
            <a:pPr marL="1206500" lvl="2"/>
            <a:r>
              <a:rPr lang="en-US"/>
              <a:t>20. Optimization of Batch Reactor Processes</a:t>
            </a:r>
          </a:p>
          <a:p>
            <a:pPr marL="762000" lvl="1"/>
            <a:r>
              <a:rPr lang="en-US"/>
              <a:t>C. Continuous Flow Stirred Tank Reactors</a:t>
            </a:r>
          </a:p>
          <a:p>
            <a:pPr marL="762000" lvl="1"/>
            <a:r>
              <a:rPr lang="en-US"/>
              <a:t>D. Plug Flow Reactors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4338" name="Rectangle 2"/>
          <p:cNvSpPr>
            <a:spLocks noGrp="1"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t>B. Perfectly Mixed Batch Reactors</a:t>
            </a:r>
          </a:p>
          <a:p>
            <a:pPr marL="1206500" lvl="2"/>
            <a:r>
              <a:rPr lang="en-US"/>
              <a:t>18. Reaction Engineering of Batch Reactors</a:t>
            </a:r>
          </a:p>
          <a:p>
            <a:pPr marL="1206500" lvl="2"/>
            <a:r>
              <a:rPr lang="en-US"/>
              <a:t>19. Analysis of Batch Reactors</a:t>
            </a:r>
          </a:p>
          <a:p>
            <a:pPr marL="1206500" lvl="2"/>
            <a:r>
              <a:rPr lang="en-US"/>
              <a:t>20. Optimization of Batch Reactor Processes</a:t>
            </a:r>
          </a:p>
          <a:p>
            <a:pPr marL="762000" lvl="1"/>
            <a:r>
              <a:rPr lang="en-US"/>
              <a:t>C. Continuous Flow Stirred Tank Reactors</a:t>
            </a:r>
          </a:p>
          <a:p>
            <a:pPr marL="762000" lvl="1"/>
            <a:r>
              <a:rPr lang="en-US"/>
              <a:t>D. Plug Flow Reactors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ln/>
        </p:spPr>
        <p:txBody>
          <a:bodyPr/>
          <a:lstStyle/>
          <a:p>
            <a:r>
              <a:rPr lang="en-US"/>
              <a:t>Reaction Engineering with Batch Reactors</a:t>
            </a:r>
          </a:p>
        </p:txBody>
      </p:sp>
      <p:sp>
        <p:nvSpPr>
          <p:cNvPr id="15362" name="Rectangle 2"/>
          <p:cNvSpPr>
            <a:spLocks noGrp="1" noChangeArrowheads="1"/>
          </p:cNvSpPr>
          <p:nvPr>
            <p:ph sz="half" idx="1"/>
          </p:nvPr>
        </p:nvSpPr>
        <p:spPr>
          <a:ln/>
        </p:spPr>
        <p:txBody>
          <a:bodyPr>
            <a:normAutofit lnSpcReduction="10000"/>
          </a:bodyPr>
          <a:lstStyle/>
          <a:p>
            <a:r>
              <a:rPr lang="en-US" dirty="0"/>
              <a:t>Operation</a:t>
            </a:r>
          </a:p>
          <a:p>
            <a:pPr marL="762000" lvl="1"/>
            <a:r>
              <a:rPr lang="en-US" dirty="0"/>
              <a:t>Clean</a:t>
            </a:r>
          </a:p>
          <a:p>
            <a:pPr marL="762000" lvl="1"/>
            <a:r>
              <a:rPr lang="en-US" dirty="0"/>
              <a:t>Prepare and Charge</a:t>
            </a:r>
          </a:p>
          <a:p>
            <a:pPr marL="762000" lvl="1"/>
            <a:r>
              <a:rPr lang="en-US" dirty="0"/>
              <a:t>Process according to Protocol</a:t>
            </a:r>
          </a:p>
          <a:p>
            <a:pPr marL="762000" lvl="1"/>
            <a:r>
              <a:rPr lang="en-US" dirty="0"/>
              <a:t>Drain</a:t>
            </a:r>
          </a:p>
          <a:p>
            <a:r>
              <a:rPr lang="en-US" dirty="0"/>
              <a:t>Productivity</a:t>
            </a:r>
          </a:p>
          <a:p>
            <a:pPr marL="762000" lvl="1"/>
            <a:r>
              <a:rPr lang="en-US" dirty="0"/>
              <a:t>Turnaround time</a:t>
            </a:r>
          </a:p>
          <a:p>
            <a:pPr marL="762000" lvl="1"/>
            <a:r>
              <a:rPr lang="en-US" dirty="0"/>
              <a:t>Processing (reaction) time</a:t>
            </a:r>
          </a:p>
          <a:p>
            <a:r>
              <a:rPr lang="en-US" dirty="0"/>
              <a:t>Reactor Design Problems</a:t>
            </a:r>
          </a:p>
          <a:p>
            <a:pPr marL="762000" lvl="1"/>
            <a:r>
              <a:rPr lang="en-US" dirty="0"/>
              <a:t>Sizing and Processing Protocol</a:t>
            </a:r>
          </a:p>
          <a:p>
            <a:pPr marL="762000" lvl="1"/>
            <a:r>
              <a:rPr lang="en-US" dirty="0"/>
              <a:t>Optimization</a:t>
            </a:r>
          </a:p>
          <a:p>
            <a:r>
              <a:rPr lang="en-US" dirty="0"/>
              <a:t>Other Reaction Engineering Tasks</a:t>
            </a:r>
          </a:p>
          <a:p>
            <a:pPr marL="762000" lvl="1"/>
            <a:r>
              <a:rPr lang="en-US" dirty="0"/>
              <a:t>Simulate the entire process (e. g. for automating controls)</a:t>
            </a:r>
          </a:p>
          <a:p>
            <a:pPr marL="762000" lvl="1"/>
            <a:r>
              <a:rPr lang="en-US" dirty="0"/>
              <a:t>Evaluate the effect of some change in the </a:t>
            </a:r>
            <a:r>
              <a:rPr lang="en-US" dirty="0" smtClean="0"/>
              <a:t>protocol</a:t>
            </a:r>
            <a:endParaRPr lang="en-US" dirty="0"/>
          </a:p>
          <a:p>
            <a:endParaRPr lang="en-US" dirty="0"/>
          </a:p>
        </p:txBody>
      </p:sp>
      <p:sp>
        <p:nvSpPr>
          <p:cNvPr id="2" name="Content Placeholder 1"/>
          <p:cNvSpPr>
            <a:spLocks noGrp="1"/>
          </p:cNvSpPr>
          <p:nvPr>
            <p:ph sz="half" idx="2"/>
          </p:nvPr>
        </p:nvSpPr>
        <p:spPr/>
        <p:txBody>
          <a:bodyPr>
            <a:normAutofit fontScale="85000" lnSpcReduction="10000"/>
          </a:bodyPr>
          <a:lstStyle/>
          <a:p>
            <a:r>
              <a:rPr lang="en-US" dirty="0" smtClean="0"/>
              <a:t>Reasons for using Batch Reactors</a:t>
            </a:r>
          </a:p>
          <a:p>
            <a:pPr marL="762000" lvl="1"/>
            <a:r>
              <a:rPr lang="en-US" dirty="0" smtClean="0"/>
              <a:t>Flexibility</a:t>
            </a:r>
          </a:p>
          <a:p>
            <a:pPr marL="762000" lvl="1"/>
            <a:r>
              <a:rPr lang="en-US" dirty="0" smtClean="0"/>
              <a:t>Small Quantities of Product</a:t>
            </a:r>
          </a:p>
          <a:p>
            <a:pPr marL="762000" lvl="1"/>
            <a:r>
              <a:rPr lang="en-US" dirty="0" smtClean="0"/>
              <a:t>Precise Control</a:t>
            </a:r>
          </a:p>
          <a:p>
            <a:r>
              <a:rPr lang="en-US" dirty="0" smtClean="0"/>
              <a:t>Disadvantages</a:t>
            </a:r>
          </a:p>
          <a:p>
            <a:pPr marL="762000" lvl="1"/>
            <a:r>
              <a:rPr lang="en-US" dirty="0" smtClean="0"/>
              <a:t>Labor Intensive</a:t>
            </a:r>
          </a:p>
          <a:p>
            <a:pPr marL="762000" lvl="1"/>
            <a:r>
              <a:rPr lang="en-US" dirty="0" smtClean="0"/>
              <a:t>Batch to Batch Consistency</a:t>
            </a:r>
          </a:p>
          <a:p>
            <a:pPr marL="762000" lvl="1"/>
            <a:r>
              <a:rPr lang="en-US" dirty="0" smtClean="0"/>
              <a:t>Not Suited to Producing Large Quantities</a:t>
            </a:r>
          </a:p>
          <a:p>
            <a:r>
              <a:rPr lang="en-US" dirty="0" smtClean="0"/>
              <a:t>Importance of Physical Understanding</a:t>
            </a:r>
          </a:p>
          <a:p>
            <a:pPr marL="762000" lvl="1"/>
            <a:r>
              <a:rPr lang="en-US" dirty="0" smtClean="0"/>
              <a:t>You will retain your physical understanding much longer than an equations-based understanding</a:t>
            </a:r>
          </a:p>
          <a:p>
            <a:pPr marL="762000" lvl="1"/>
            <a:r>
              <a:rPr lang="en-US" dirty="0" smtClean="0"/>
              <a:t>A physical understanding may allow you to eliminate some design alternatives without having to solve the design equations</a:t>
            </a:r>
          </a:p>
          <a:p>
            <a:pPr marL="762000" lvl="1"/>
            <a:r>
              <a:rPr lang="en-US" dirty="0" smtClean="0"/>
              <a:t>It will be easier to make creative new (patentable) discoveries if you have a sound physical understanding</a:t>
            </a:r>
            <a:endParaRPr lang="en-US" dirty="0"/>
          </a:p>
        </p:txBody>
      </p:sp>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ln/>
        </p:spPr>
        <p:txBody>
          <a:bodyPr/>
          <a:lstStyle/>
          <a:p>
            <a:r>
              <a:rPr lang="en-US"/>
              <a:t>Methodology of Qualitative Batch Reactor Analysis</a:t>
            </a:r>
          </a:p>
        </p:txBody>
      </p:sp>
      <p:sp>
        <p:nvSpPr>
          <p:cNvPr id="16386" name="Rectangle 2"/>
          <p:cNvSpPr>
            <a:spLocks noGrp="1" noChangeArrowheads="1"/>
          </p:cNvSpPr>
          <p:nvPr>
            <p:ph type="body" idx="1"/>
          </p:nvPr>
        </p:nvSpPr>
        <p:spPr>
          <a:ln/>
        </p:spPr>
        <p:txBody>
          <a:bodyPr>
            <a:normAutofit fontScale="92500" lnSpcReduction="20000"/>
          </a:bodyPr>
          <a:lstStyle/>
          <a:p>
            <a:pPr marL="889000"/>
            <a:r>
              <a:rPr lang="en-US" sz="2800" dirty="0"/>
              <a:t>Consider a small interval of time at the start of the reaction</a:t>
            </a:r>
          </a:p>
          <a:p>
            <a:pPr marL="1333500" lvl="1"/>
            <a:r>
              <a:rPr lang="en-US" sz="2200" dirty="0"/>
              <a:t>Determine how concentrations and temperature will change during that interval</a:t>
            </a:r>
          </a:p>
          <a:p>
            <a:pPr marL="1333500" lvl="1"/>
            <a:r>
              <a:rPr lang="en-US" sz="2200" dirty="0"/>
              <a:t>Determine whether the net effect of the changes will be a rate that is larger or smaller</a:t>
            </a:r>
          </a:p>
          <a:p>
            <a:pPr marL="1333500" lvl="1"/>
            <a:r>
              <a:rPr lang="en-US" sz="2200" dirty="0"/>
              <a:t>Determine the effect of these changes upon the equilibrium conversion</a:t>
            </a:r>
          </a:p>
          <a:p>
            <a:pPr marL="889000"/>
            <a:r>
              <a:rPr lang="en-US" sz="2800" dirty="0"/>
              <a:t>Consider the next interval of time</a:t>
            </a:r>
          </a:p>
          <a:p>
            <a:pPr marL="1333500" lvl="1"/>
            <a:r>
              <a:rPr lang="en-US" sz="2200" dirty="0"/>
              <a:t>Determine how concentrations and temperature will change during that interval</a:t>
            </a:r>
          </a:p>
          <a:p>
            <a:pPr marL="1778000" lvl="2"/>
            <a:r>
              <a:rPr lang="en-US" sz="1800" dirty="0"/>
              <a:t>If the rate is larger than the previous interval, changes will be larger</a:t>
            </a:r>
          </a:p>
          <a:p>
            <a:pPr marL="1778000" lvl="2"/>
            <a:r>
              <a:rPr lang="en-US" sz="1800" dirty="0"/>
              <a:t>If the rate is smaller than the previous interval, changes will be smaller</a:t>
            </a:r>
          </a:p>
          <a:p>
            <a:pPr marL="889000"/>
            <a:r>
              <a:rPr lang="en-US" sz="2800" dirty="0"/>
              <a:t>Knowing that eventually the rate will go to zero as the system approaches equilibrium</a:t>
            </a:r>
          </a:p>
          <a:p>
            <a:pPr marL="1333500" lvl="1"/>
            <a:r>
              <a:rPr lang="en-US" sz="2200" dirty="0"/>
              <a:t>Decide whether the pattern established in the early intervals can continue</a:t>
            </a:r>
          </a:p>
          <a:p>
            <a:pPr marL="1333500" lvl="1"/>
            <a:r>
              <a:rPr lang="en-US" sz="2200" dirty="0"/>
              <a:t>If the early pattern </a:t>
            </a:r>
            <a:r>
              <a:rPr lang="en-US" sz="2200" dirty="0" smtClean="0"/>
              <a:t>can</a:t>
            </a:r>
            <a:r>
              <a:rPr lang="en-US" sz="2200" dirty="0" smtClean="0">
                <a:latin typeface="Arial"/>
              </a:rPr>
              <a:t>’</a:t>
            </a:r>
            <a:r>
              <a:rPr lang="en-US" sz="2200" dirty="0" smtClean="0"/>
              <a:t>t </a:t>
            </a:r>
            <a:r>
              <a:rPr lang="en-US" sz="2200" dirty="0"/>
              <a:t>continue, infer what must happen so that the system approaches equilibrium properly</a:t>
            </a:r>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ln/>
        </p:spPr>
        <p:txBody>
          <a:bodyPr/>
          <a:lstStyle/>
          <a:p>
            <a:r>
              <a:rPr lang="en-US"/>
              <a:t>Analysis of a Reactant-Inhibited Reaction</a:t>
            </a:r>
          </a:p>
        </p:txBody>
      </p:sp>
      <p:sp>
        <p:nvSpPr>
          <p:cNvPr id="18434" name="Rectangle 2"/>
          <p:cNvSpPr>
            <a:spLocks noGrp="1" noChangeArrowheads="1"/>
          </p:cNvSpPr>
          <p:nvPr>
            <p:ph type="body" idx="1"/>
          </p:nvPr>
        </p:nvSpPr>
        <p:spPr>
          <a:ln/>
        </p:spPr>
        <p:txBody>
          <a:bodyPr/>
          <a:lstStyle/>
          <a:p>
            <a:pPr marL="0" indent="0">
              <a:buNone/>
              <a:tabLst>
                <a:tab pos="9732963" algn="r"/>
                <a:tab pos="9732963" algn="r"/>
                <a:tab pos="9732963" algn="r"/>
              </a:tabLst>
            </a:pPr>
            <a:r>
              <a:rPr lang="en-US" dirty="0"/>
              <a:t>Suppose the catalytic reaction (1) below is reactant inhibited with a rate expression of the form shown in equation (2). The reaction is irreversible, and K is very, very small in magnitude. Predict how the rate and the conversion will vary as a function of batch reaction time (a) if P</a:t>
            </a:r>
            <a:r>
              <a:rPr lang="en-US" baseline="-6000" dirty="0"/>
              <a:t>A</a:t>
            </a:r>
            <a:r>
              <a:rPr lang="en-US" baseline="32000" dirty="0"/>
              <a:t>0</a:t>
            </a:r>
            <a:r>
              <a:rPr lang="en-US" dirty="0"/>
              <a:t> = P</a:t>
            </a:r>
            <a:r>
              <a:rPr lang="en-US" baseline="-6000" dirty="0"/>
              <a:t>B</a:t>
            </a:r>
            <a:r>
              <a:rPr lang="en-US" baseline="32000" dirty="0"/>
              <a:t>0</a:t>
            </a:r>
            <a:r>
              <a:rPr lang="en-US" dirty="0"/>
              <a:t>, (b) if P</a:t>
            </a:r>
            <a:r>
              <a:rPr lang="en-US" baseline="-6000" dirty="0"/>
              <a:t>A</a:t>
            </a:r>
            <a:r>
              <a:rPr lang="en-US" baseline="32000" dirty="0"/>
              <a:t>0</a:t>
            </a:r>
            <a:r>
              <a:rPr lang="en-US" dirty="0"/>
              <a:t> &gt; P</a:t>
            </a:r>
            <a:r>
              <a:rPr lang="en-US" baseline="-6000" dirty="0"/>
              <a:t>B</a:t>
            </a:r>
            <a:r>
              <a:rPr lang="en-US" baseline="32000" dirty="0"/>
              <a:t>0</a:t>
            </a:r>
            <a:r>
              <a:rPr lang="en-US" dirty="0"/>
              <a:t> and (c) if P</a:t>
            </a:r>
            <a:r>
              <a:rPr lang="en-US" baseline="-6000" dirty="0"/>
              <a:t>A</a:t>
            </a:r>
            <a:r>
              <a:rPr lang="en-US" baseline="32000" dirty="0"/>
              <a:t>0</a:t>
            </a:r>
            <a:r>
              <a:rPr lang="en-US" dirty="0"/>
              <a:t> &lt; P</a:t>
            </a:r>
            <a:r>
              <a:rPr lang="en-US" baseline="-6000" dirty="0"/>
              <a:t>B</a:t>
            </a:r>
            <a:r>
              <a:rPr lang="en-US" baseline="32000" dirty="0"/>
              <a:t>0</a:t>
            </a:r>
            <a:r>
              <a:rPr lang="en-US" dirty="0"/>
              <a:t>.</a:t>
            </a:r>
          </a:p>
          <a:p>
            <a:pPr marL="0" indent="0">
              <a:buNone/>
              <a:tabLst>
                <a:tab pos="9732963" algn="r"/>
                <a:tab pos="9732963" algn="r"/>
                <a:tab pos="9732963" algn="r"/>
              </a:tabLst>
            </a:pPr>
            <a:endParaRPr lang="en-US" dirty="0"/>
          </a:p>
          <a:p>
            <a:pPr marL="0" indent="0">
              <a:buNone/>
              <a:tabLst>
                <a:tab pos="9732963" algn="r"/>
                <a:tab pos="9732963" algn="r"/>
                <a:tab pos="9732963" algn="r"/>
              </a:tabLst>
            </a:pPr>
            <a:r>
              <a:rPr lang="en-US" dirty="0">
                <a:cs typeface="Lucida Grande" charset="0"/>
              </a:rPr>
              <a:t>A + B → Y + Z</a:t>
            </a:r>
            <a:r>
              <a:rPr lang="en-US" dirty="0"/>
              <a:t>	(1)</a:t>
            </a:r>
          </a:p>
          <a:p>
            <a:pPr marL="0" indent="0">
              <a:buNone/>
              <a:tabLst>
                <a:tab pos="9732963" algn="r"/>
                <a:tab pos="9732963" algn="r"/>
                <a:tab pos="9732963" algn="r"/>
              </a:tabLst>
            </a:pPr>
            <a:endParaRPr lang="en-US" dirty="0"/>
          </a:p>
          <a:p>
            <a:pPr marL="0" indent="0">
              <a:buNone/>
              <a:tabLst>
                <a:tab pos="9732963" algn="r"/>
                <a:tab pos="9732963" algn="r"/>
                <a:tab pos="9732963" algn="r"/>
              </a:tabLst>
            </a:pPr>
            <a:r>
              <a:rPr lang="en-US" dirty="0"/>
              <a:t>	(2)</a:t>
            </a:r>
          </a:p>
        </p:txBody>
      </p:sp>
      <p:pic>
        <p:nvPicPr>
          <p:cNvPr id="1843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4584700"/>
            <a:ext cx="1765300"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ln/>
        </p:spPr>
        <p:txBody>
          <a:bodyPr/>
          <a:lstStyle/>
          <a:p>
            <a:r>
              <a:rPr lang="en-US"/>
              <a:t>Analysis of a Reactant-Inhibited Reaction</a:t>
            </a:r>
          </a:p>
        </p:txBody>
      </p:sp>
      <p:sp>
        <p:nvSpPr>
          <p:cNvPr id="19458" name="Rectangle 2"/>
          <p:cNvSpPr>
            <a:spLocks noGrp="1" noChangeArrowheads="1"/>
          </p:cNvSpPr>
          <p:nvPr>
            <p:ph type="body" idx="1"/>
          </p:nvPr>
        </p:nvSpPr>
        <p:spPr>
          <a:ln/>
        </p:spPr>
        <p:txBody>
          <a:bodyPr/>
          <a:lstStyle/>
          <a:p>
            <a:pPr marL="0" indent="0">
              <a:buNone/>
              <a:tabLst>
                <a:tab pos="9732963" algn="r"/>
                <a:tab pos="9732963" algn="r"/>
                <a:tab pos="9732963" algn="r"/>
                <a:tab pos="9732963" algn="r"/>
                <a:tab pos="9732963" algn="r"/>
                <a:tab pos="9732963" algn="r"/>
                <a:tab pos="9732963" algn="r"/>
              </a:tabLst>
            </a:pPr>
            <a:r>
              <a:rPr lang="en-US" dirty="0"/>
              <a:t>Suppose the catalytic reaction (1) below is reactant inhibited with a rate expression of the form shown in equation (2). The reaction is irreversible, and K is very, very small in magnitude. Predict how the rate and the conversion will vary as a function of batch reaction time (a) if P</a:t>
            </a:r>
            <a:r>
              <a:rPr lang="en-US" baseline="-6000" dirty="0"/>
              <a:t>A</a:t>
            </a:r>
            <a:r>
              <a:rPr lang="en-US" baseline="32000" dirty="0"/>
              <a:t>0</a:t>
            </a:r>
            <a:r>
              <a:rPr lang="en-US" dirty="0"/>
              <a:t> = P</a:t>
            </a:r>
            <a:r>
              <a:rPr lang="en-US" baseline="-6000" dirty="0"/>
              <a:t>B</a:t>
            </a:r>
            <a:r>
              <a:rPr lang="en-US" baseline="32000" dirty="0"/>
              <a:t>0</a:t>
            </a:r>
            <a:r>
              <a:rPr lang="en-US" dirty="0"/>
              <a:t>, (b) if P</a:t>
            </a:r>
            <a:r>
              <a:rPr lang="en-US" baseline="-6000" dirty="0"/>
              <a:t>A</a:t>
            </a:r>
            <a:r>
              <a:rPr lang="en-US" baseline="32000" dirty="0"/>
              <a:t>0</a:t>
            </a:r>
            <a:r>
              <a:rPr lang="en-US" dirty="0"/>
              <a:t> &gt; P</a:t>
            </a:r>
            <a:r>
              <a:rPr lang="en-US" baseline="-6000" dirty="0"/>
              <a:t>B</a:t>
            </a:r>
            <a:r>
              <a:rPr lang="en-US" baseline="32000" dirty="0"/>
              <a:t>0</a:t>
            </a:r>
            <a:r>
              <a:rPr lang="en-US" dirty="0"/>
              <a:t> and (c) if P</a:t>
            </a:r>
            <a:r>
              <a:rPr lang="en-US" baseline="-6000" dirty="0"/>
              <a:t>A</a:t>
            </a:r>
            <a:r>
              <a:rPr lang="en-US" baseline="32000" dirty="0"/>
              <a:t>0</a:t>
            </a:r>
            <a:r>
              <a:rPr lang="en-US" dirty="0"/>
              <a:t> &lt; P</a:t>
            </a:r>
            <a:r>
              <a:rPr lang="en-US" baseline="-6000" dirty="0"/>
              <a:t>B</a:t>
            </a:r>
            <a:r>
              <a:rPr lang="en-US" baseline="32000" dirty="0"/>
              <a:t>0</a:t>
            </a:r>
            <a:r>
              <a:rPr lang="en-US" dirty="0"/>
              <a:t>.</a:t>
            </a:r>
          </a:p>
          <a:p>
            <a:pPr marL="0" indent="0">
              <a:buNone/>
              <a:tabLst>
                <a:tab pos="9732963" algn="r"/>
                <a:tab pos="9732963" algn="r"/>
                <a:tab pos="9732963" algn="r"/>
                <a:tab pos="9732963" algn="r"/>
                <a:tab pos="9732963" algn="r"/>
                <a:tab pos="9732963" algn="r"/>
                <a:tab pos="9732963" algn="r"/>
              </a:tabLst>
            </a:pPr>
            <a:endParaRPr lang="en-US" dirty="0"/>
          </a:p>
          <a:p>
            <a:pPr marL="0" indent="0">
              <a:buNone/>
              <a:tabLst>
                <a:tab pos="9732963" algn="r"/>
                <a:tab pos="9732963" algn="r"/>
                <a:tab pos="9732963" algn="r"/>
                <a:tab pos="9732963" algn="r"/>
                <a:tab pos="9732963" algn="r"/>
                <a:tab pos="9732963" algn="r"/>
                <a:tab pos="9732963" algn="r"/>
              </a:tabLst>
            </a:pPr>
            <a:r>
              <a:rPr lang="en-US" dirty="0">
                <a:cs typeface="Lucida Grande" charset="0"/>
              </a:rPr>
              <a:t>A + B → Y + Z</a:t>
            </a:r>
            <a:r>
              <a:rPr lang="en-US" dirty="0"/>
              <a:t>	(1)</a:t>
            </a:r>
          </a:p>
          <a:p>
            <a:pPr marL="0" indent="0">
              <a:buNone/>
              <a:tabLst>
                <a:tab pos="9732963" algn="r"/>
                <a:tab pos="9732963" algn="r"/>
                <a:tab pos="9732963" algn="r"/>
                <a:tab pos="9732963" algn="r"/>
                <a:tab pos="9732963" algn="r"/>
                <a:tab pos="9732963" algn="r"/>
                <a:tab pos="9732963" algn="r"/>
              </a:tabLst>
            </a:pPr>
            <a:endParaRPr lang="en-US" dirty="0"/>
          </a:p>
          <a:p>
            <a:pPr marL="0" indent="0">
              <a:buNone/>
              <a:tabLst>
                <a:tab pos="9732963" algn="r"/>
                <a:tab pos="9732963" algn="r"/>
                <a:tab pos="9732963" algn="r"/>
                <a:tab pos="9732963" algn="r"/>
                <a:tab pos="9732963" algn="r"/>
                <a:tab pos="9732963" algn="r"/>
                <a:tab pos="9732963" algn="r"/>
              </a:tabLst>
            </a:pPr>
            <a:r>
              <a:rPr lang="en-US" dirty="0"/>
              <a:t>	(2)</a:t>
            </a:r>
          </a:p>
          <a:p>
            <a:pPr marL="0" indent="0">
              <a:buNone/>
              <a:tabLst>
                <a:tab pos="9732963" algn="r"/>
                <a:tab pos="9732963" algn="r"/>
                <a:tab pos="9732963" algn="r"/>
                <a:tab pos="9732963" algn="r"/>
                <a:tab pos="9732963" algn="r"/>
                <a:tab pos="9732963" algn="r"/>
                <a:tab pos="9732963" algn="r"/>
              </a:tabLst>
            </a:pPr>
            <a:endParaRPr lang="en-US" dirty="0"/>
          </a:p>
          <a:p>
            <a:pPr marL="0" indent="0">
              <a:buNone/>
              <a:tabLst>
                <a:tab pos="9732963" algn="r"/>
                <a:tab pos="9732963" algn="r"/>
                <a:tab pos="9732963" algn="r"/>
                <a:tab pos="9732963" algn="r"/>
                <a:tab pos="9732963" algn="r"/>
                <a:tab pos="9732963" algn="r"/>
                <a:tab pos="9732963" algn="r"/>
              </a:tabLst>
            </a:pPr>
            <a:r>
              <a:rPr lang="en-US" sz="1800" dirty="0"/>
              <a:t>(a) Initially the rate will not change over time because K is negligible and </a:t>
            </a:r>
            <a:r>
              <a:rPr lang="en-US" sz="1800" i="1" dirty="0"/>
              <a:t>P</a:t>
            </a:r>
            <a:r>
              <a:rPr lang="en-US" sz="1800" i="1" baseline="-6000" dirty="0"/>
              <a:t>A</a:t>
            </a:r>
            <a:r>
              <a:rPr lang="en-US" sz="1800" dirty="0"/>
              <a:t> and </a:t>
            </a:r>
            <a:r>
              <a:rPr lang="en-US" sz="1800" i="1" dirty="0"/>
              <a:t>P</a:t>
            </a:r>
            <a:r>
              <a:rPr lang="en-US" sz="1800" i="1" baseline="-6000" dirty="0"/>
              <a:t>B</a:t>
            </a:r>
            <a:r>
              <a:rPr lang="en-US" sz="1800" dirty="0"/>
              <a:t> cancel out; the conversion will increase linearly</a:t>
            </a:r>
          </a:p>
          <a:p>
            <a:pPr marL="0" indent="0">
              <a:buNone/>
              <a:tabLst>
                <a:tab pos="9732963" algn="r"/>
                <a:tab pos="9732963" algn="r"/>
                <a:tab pos="9732963" algn="r"/>
                <a:tab pos="9732963" algn="r"/>
                <a:tab pos="9732963" algn="r"/>
                <a:tab pos="9732963" algn="r"/>
                <a:tab pos="9732963" algn="r"/>
              </a:tabLst>
            </a:pPr>
            <a:r>
              <a:rPr lang="en-US" sz="1800" dirty="0"/>
              <a:t>- at some point, the K in the denominator will become significant so that the numerator decreases more than the denominator and the rate will start to decrease more and more (concave down); as a consequence, the conversion versus time will become concave downward (the slope will become increasingly shallow)</a:t>
            </a:r>
          </a:p>
          <a:p>
            <a:pPr marL="0" indent="0">
              <a:buNone/>
              <a:tabLst>
                <a:tab pos="9732963" algn="r"/>
                <a:tab pos="9732963" algn="r"/>
                <a:tab pos="9732963" algn="r"/>
                <a:tab pos="9732963" algn="r"/>
                <a:tab pos="9732963" algn="r"/>
                <a:tab pos="9732963" algn="r"/>
                <a:tab pos="9732963" algn="r"/>
              </a:tabLst>
            </a:pPr>
            <a:r>
              <a:rPr lang="en-US" sz="1800" dirty="0"/>
              <a:t>- the rate versus time must eventually pass through an inflection point (become concave upward) and asymptotically approach a value of zero; this will occur as the K in the denominator becomes predominant; but the conversion will remain concave downward, approaching a horizontal asymptote as time goes to infinity.</a:t>
            </a:r>
          </a:p>
        </p:txBody>
      </p:sp>
      <p:pic>
        <p:nvPicPr>
          <p:cNvPr id="1945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4584700"/>
            <a:ext cx="1765300"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extLst>
      <p:ext uri="{BB962C8B-B14F-4D97-AF65-F5344CB8AC3E}">
        <p14:creationId xmlns:p14="http://schemas.microsoft.com/office/powerpoint/2010/main" val="948455480"/>
      </p:ext>
    </p:extLst>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ln/>
        </p:spPr>
        <p:txBody>
          <a:bodyPr/>
          <a:lstStyle/>
          <a:p>
            <a:r>
              <a:rPr lang="en-US"/>
              <a:t>Analysis of a Reactant-Inhibited Reaction</a:t>
            </a:r>
          </a:p>
        </p:txBody>
      </p:sp>
      <p:sp>
        <p:nvSpPr>
          <p:cNvPr id="20482" name="Rectangle 2"/>
          <p:cNvSpPr>
            <a:spLocks noGrp="1" noChangeArrowheads="1"/>
          </p:cNvSpPr>
          <p:nvPr>
            <p:ph type="body" idx="1"/>
          </p:nvPr>
        </p:nvSpPr>
        <p:spPr>
          <a:ln/>
        </p:spPr>
        <p:txBody>
          <a:bodyPr/>
          <a:lstStyle/>
          <a:p>
            <a:pPr marL="0" indent="0">
              <a:buNone/>
              <a:tabLst>
                <a:tab pos="9732963" algn="r"/>
                <a:tab pos="9732963" algn="r"/>
                <a:tab pos="9732963" algn="r"/>
                <a:tab pos="9732963" algn="r"/>
                <a:tab pos="9732963" algn="r"/>
                <a:tab pos="9732963" algn="r"/>
                <a:tab pos="9732963" algn="r"/>
              </a:tabLst>
            </a:pPr>
            <a:r>
              <a:rPr lang="en-US" dirty="0"/>
              <a:t>Suppose the catalytic reaction (1) below is reactant inhibited with a rate expression of the form shown in equation (2). The reaction is irreversible, and K is very, very small in magnitude. Predict how the rate and the conversion will vary as a function of batch reaction time (a) if P</a:t>
            </a:r>
            <a:r>
              <a:rPr lang="en-US" baseline="-6000" dirty="0"/>
              <a:t>A</a:t>
            </a:r>
            <a:r>
              <a:rPr lang="en-US" baseline="32000" dirty="0"/>
              <a:t>0</a:t>
            </a:r>
            <a:r>
              <a:rPr lang="en-US" dirty="0"/>
              <a:t> = P</a:t>
            </a:r>
            <a:r>
              <a:rPr lang="en-US" baseline="-6000" dirty="0"/>
              <a:t>B</a:t>
            </a:r>
            <a:r>
              <a:rPr lang="en-US" baseline="32000" dirty="0"/>
              <a:t>0</a:t>
            </a:r>
            <a:r>
              <a:rPr lang="en-US" dirty="0"/>
              <a:t>, (b) if P</a:t>
            </a:r>
            <a:r>
              <a:rPr lang="en-US" baseline="-6000" dirty="0"/>
              <a:t>A</a:t>
            </a:r>
            <a:r>
              <a:rPr lang="en-US" baseline="32000" dirty="0"/>
              <a:t>0</a:t>
            </a:r>
            <a:r>
              <a:rPr lang="en-US" dirty="0"/>
              <a:t> &gt; P</a:t>
            </a:r>
            <a:r>
              <a:rPr lang="en-US" baseline="-6000" dirty="0"/>
              <a:t>B</a:t>
            </a:r>
            <a:r>
              <a:rPr lang="en-US" baseline="32000" dirty="0"/>
              <a:t>0</a:t>
            </a:r>
            <a:r>
              <a:rPr lang="en-US" dirty="0"/>
              <a:t> and (c) if P</a:t>
            </a:r>
            <a:r>
              <a:rPr lang="en-US" baseline="-6000" dirty="0"/>
              <a:t>A</a:t>
            </a:r>
            <a:r>
              <a:rPr lang="en-US" baseline="32000" dirty="0"/>
              <a:t>0</a:t>
            </a:r>
            <a:r>
              <a:rPr lang="en-US" dirty="0"/>
              <a:t> &lt; P</a:t>
            </a:r>
            <a:r>
              <a:rPr lang="en-US" baseline="-6000" dirty="0"/>
              <a:t>B</a:t>
            </a:r>
            <a:r>
              <a:rPr lang="en-US" baseline="32000" dirty="0"/>
              <a:t>0</a:t>
            </a:r>
            <a:r>
              <a:rPr lang="en-US" dirty="0"/>
              <a:t>.</a:t>
            </a:r>
          </a:p>
          <a:p>
            <a:pPr marL="0" indent="0">
              <a:buNone/>
              <a:tabLst>
                <a:tab pos="9732963" algn="r"/>
                <a:tab pos="9732963" algn="r"/>
                <a:tab pos="9732963" algn="r"/>
                <a:tab pos="9732963" algn="r"/>
                <a:tab pos="9732963" algn="r"/>
                <a:tab pos="9732963" algn="r"/>
                <a:tab pos="9732963" algn="r"/>
              </a:tabLst>
            </a:pPr>
            <a:endParaRPr lang="en-US" dirty="0"/>
          </a:p>
          <a:p>
            <a:pPr marL="0" indent="0">
              <a:buNone/>
              <a:tabLst>
                <a:tab pos="9732963" algn="r"/>
                <a:tab pos="9732963" algn="r"/>
                <a:tab pos="9732963" algn="r"/>
                <a:tab pos="9732963" algn="r"/>
                <a:tab pos="9732963" algn="r"/>
                <a:tab pos="9732963" algn="r"/>
                <a:tab pos="9732963" algn="r"/>
              </a:tabLst>
            </a:pPr>
            <a:r>
              <a:rPr lang="en-US" dirty="0">
                <a:cs typeface="Lucida Grande" charset="0"/>
              </a:rPr>
              <a:t>A + B → Y + Z</a:t>
            </a:r>
            <a:r>
              <a:rPr lang="en-US" dirty="0"/>
              <a:t>	(1)</a:t>
            </a:r>
          </a:p>
          <a:p>
            <a:pPr marL="0" indent="0">
              <a:buNone/>
              <a:tabLst>
                <a:tab pos="9732963" algn="r"/>
                <a:tab pos="9732963" algn="r"/>
                <a:tab pos="9732963" algn="r"/>
                <a:tab pos="9732963" algn="r"/>
                <a:tab pos="9732963" algn="r"/>
                <a:tab pos="9732963" algn="r"/>
                <a:tab pos="9732963" algn="r"/>
              </a:tabLst>
            </a:pPr>
            <a:endParaRPr lang="en-US" dirty="0"/>
          </a:p>
          <a:p>
            <a:pPr marL="0" indent="0">
              <a:buNone/>
              <a:tabLst>
                <a:tab pos="9732963" algn="r"/>
                <a:tab pos="9732963" algn="r"/>
                <a:tab pos="9732963" algn="r"/>
                <a:tab pos="9732963" algn="r"/>
                <a:tab pos="9732963" algn="r"/>
                <a:tab pos="9732963" algn="r"/>
                <a:tab pos="9732963" algn="r"/>
              </a:tabLst>
            </a:pPr>
            <a:r>
              <a:rPr lang="en-US" dirty="0"/>
              <a:t>	(2)</a:t>
            </a:r>
          </a:p>
          <a:p>
            <a:pPr marL="0" indent="0">
              <a:buNone/>
              <a:tabLst>
                <a:tab pos="9732963" algn="r"/>
                <a:tab pos="9732963" algn="r"/>
                <a:tab pos="9732963" algn="r"/>
                <a:tab pos="9732963" algn="r"/>
                <a:tab pos="9732963" algn="r"/>
                <a:tab pos="9732963" algn="r"/>
                <a:tab pos="9732963" algn="r"/>
              </a:tabLst>
            </a:pPr>
            <a:endParaRPr lang="en-US" dirty="0"/>
          </a:p>
          <a:p>
            <a:pPr marL="0" indent="0">
              <a:buNone/>
              <a:tabLst>
                <a:tab pos="9732963" algn="r"/>
                <a:tab pos="9732963" algn="r"/>
                <a:tab pos="9732963" algn="r"/>
                <a:tab pos="9732963" algn="r"/>
                <a:tab pos="9732963" algn="r"/>
                <a:tab pos="9732963" algn="r"/>
                <a:tab pos="9732963" algn="r"/>
              </a:tabLst>
            </a:pPr>
            <a:r>
              <a:rPr lang="en-US" sz="1800" dirty="0"/>
              <a:t>(b) Here </a:t>
            </a:r>
            <a:r>
              <a:rPr lang="en-US" sz="1800" dirty="0" smtClean="0"/>
              <a:t>we</a:t>
            </a:r>
            <a:r>
              <a:rPr lang="en-US" sz="1800" dirty="0" smtClean="0">
                <a:latin typeface="Arial"/>
              </a:rPr>
              <a:t>’</a:t>
            </a:r>
            <a:r>
              <a:rPr lang="en-US" sz="1800" dirty="0" smtClean="0"/>
              <a:t>ll </a:t>
            </a:r>
            <a:r>
              <a:rPr lang="en-US" sz="1800" dirty="0"/>
              <a:t>assume that A is in sufficient excess that the denominator is nearly constant over the course of the reaction. In that case, the reaction is effectively first order in B. The conversion will start at zero with a positive slope. That slope will decrease over time, eventually reaching zero as the time approaches infinity. The rate will start with a finite positive value and a negative slope; the slope will increase (</a:t>
            </a:r>
            <a:r>
              <a:rPr lang="en-US" sz="1800" dirty="0" err="1"/>
              <a:t>i</a:t>
            </a:r>
            <a:r>
              <a:rPr lang="en-US" sz="1800" dirty="0"/>
              <a:t>. e. become less negative) over time until it eventually reaches zero as the time approaches infinity.</a:t>
            </a:r>
          </a:p>
          <a:p>
            <a:pPr marL="0" indent="0">
              <a:buNone/>
              <a:tabLst>
                <a:tab pos="9732963" algn="r"/>
                <a:tab pos="9732963" algn="r"/>
                <a:tab pos="9732963" algn="r"/>
                <a:tab pos="9732963" algn="r"/>
                <a:tab pos="9732963" algn="r"/>
                <a:tab pos="9732963" algn="r"/>
                <a:tab pos="9732963" algn="r"/>
              </a:tabLst>
            </a:pPr>
            <a:endParaRPr lang="en-US" sz="1800" dirty="0"/>
          </a:p>
          <a:p>
            <a:pPr marL="0" indent="0">
              <a:buNone/>
              <a:tabLst>
                <a:tab pos="9732963" algn="r"/>
                <a:tab pos="9732963" algn="r"/>
                <a:tab pos="9732963" algn="r"/>
                <a:tab pos="9732963" algn="r"/>
                <a:tab pos="9732963" algn="r"/>
                <a:tab pos="9732963" algn="r"/>
                <a:tab pos="9732963" algn="r"/>
              </a:tabLst>
            </a:pPr>
            <a:r>
              <a:rPr lang="en-US" sz="1800" dirty="0"/>
              <a:t>(c) The rate expression cannot be valid for this case since it predicts a positive rate when there is no A present. As a result, it would be meaningless in this case to predict the qualitative behavior of a reactor on the basis of this rate expression.</a:t>
            </a:r>
          </a:p>
        </p:txBody>
      </p:sp>
      <p:pic>
        <p:nvPicPr>
          <p:cNvPr id="2048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4584700"/>
            <a:ext cx="1765300"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extLst>
      <p:ext uri="{BB962C8B-B14F-4D97-AF65-F5344CB8AC3E}">
        <p14:creationId xmlns:p14="http://schemas.microsoft.com/office/powerpoint/2010/main" val="3958409759"/>
      </p:ext>
    </p:extLst>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ln/>
        </p:spPr>
        <p:txBody>
          <a:bodyPr/>
          <a:lstStyle/>
          <a:p>
            <a:r>
              <a:rPr lang="en-US"/>
              <a:t>Qualitative Analysis with Parallel Reactions</a:t>
            </a:r>
          </a:p>
        </p:txBody>
      </p:sp>
      <p:sp>
        <p:nvSpPr>
          <p:cNvPr id="21506" name="Rectangle 2"/>
          <p:cNvSpPr>
            <a:spLocks noGrp="1" noChangeArrowheads="1"/>
          </p:cNvSpPr>
          <p:nvPr>
            <p:ph type="body" idx="1"/>
          </p:nvPr>
        </p:nvSpPr>
        <p:spPr>
          <a:ln/>
        </p:spPr>
        <p:txBody>
          <a:bodyPr/>
          <a:lstStyle/>
          <a:p>
            <a:pPr>
              <a:tabLst>
                <a:tab pos="5181600" algn="ctr"/>
                <a:tab pos="9732963" algn="r"/>
                <a:tab pos="5181600" algn="ctr"/>
                <a:tab pos="9732963" algn="r"/>
              </a:tabLst>
            </a:pPr>
            <a:r>
              <a:rPr lang="en-US"/>
              <a:t>Suppose irreversible, parallel reactions (1) and (2) take place isothermally in a batch reactor with kinetics as indicated. Prepare a three slide presentation that describes and qualitatively justifies approaches you might employ in order to improve the selectivity for D.</a:t>
            </a:r>
          </a:p>
          <a:p>
            <a:pPr>
              <a:tabLst>
                <a:tab pos="5181600" algn="ctr"/>
                <a:tab pos="9732963" algn="r"/>
                <a:tab pos="5181600" algn="ctr"/>
                <a:tab pos="9732963" algn="r"/>
              </a:tabLst>
            </a:pPr>
            <a:endParaRPr lang="en-US"/>
          </a:p>
          <a:p>
            <a:pPr>
              <a:tabLst>
                <a:tab pos="5181600" algn="ctr"/>
                <a:tab pos="9732963" algn="r"/>
                <a:tab pos="5181600" algn="ctr"/>
                <a:tab pos="9732963" algn="r"/>
              </a:tabLst>
            </a:pPr>
            <a:r>
              <a:rPr lang="en-US">
                <a:cs typeface="Lucida Grande" charset="0"/>
              </a:rPr>
              <a:t>A + S → D</a:t>
            </a:r>
            <a:r>
              <a:rPr lang="en-US"/>
              <a:t>	</a:t>
            </a:r>
            <a:r>
              <a:rPr lang="en-US" i="1"/>
              <a:t>r</a:t>
            </a:r>
            <a:r>
              <a:rPr lang="en-US"/>
              <a:t> = 10 e</a:t>
            </a:r>
            <a:r>
              <a:rPr lang="en-US" baseline="32000"/>
              <a:t>-10/</a:t>
            </a:r>
            <a:r>
              <a:rPr lang="en-US" i="1" baseline="32000"/>
              <a:t>T</a:t>
            </a:r>
            <a:r>
              <a:rPr lang="en-US"/>
              <a:t> </a:t>
            </a:r>
            <a:r>
              <a:rPr lang="en-US" i="1"/>
              <a:t>C</a:t>
            </a:r>
            <a:r>
              <a:rPr lang="en-US" i="1" baseline="-6000"/>
              <a:t>A</a:t>
            </a:r>
            <a:r>
              <a:rPr lang="en-US"/>
              <a:t> </a:t>
            </a:r>
            <a:r>
              <a:rPr lang="en-US" i="1"/>
              <a:t>C</a:t>
            </a:r>
            <a:r>
              <a:rPr lang="en-US" i="1" baseline="-6000"/>
              <a:t>S</a:t>
            </a:r>
            <a:r>
              <a:rPr lang="en-US"/>
              <a:t>	(1)</a:t>
            </a:r>
          </a:p>
          <a:p>
            <a:pPr>
              <a:tabLst>
                <a:tab pos="5181600" algn="ctr"/>
                <a:tab pos="9732963" algn="r"/>
                <a:tab pos="5181600" algn="ctr"/>
                <a:tab pos="9732963" algn="r"/>
              </a:tabLst>
            </a:pPr>
            <a:r>
              <a:rPr lang="en-US">
                <a:cs typeface="Lucida Grande" charset="0"/>
              </a:rPr>
              <a:t>A + S → U</a:t>
            </a:r>
            <a:r>
              <a:rPr lang="en-US"/>
              <a:t>	</a:t>
            </a:r>
            <a:r>
              <a:rPr lang="en-US" i="1"/>
              <a:t>r</a:t>
            </a:r>
            <a:r>
              <a:rPr lang="en-US"/>
              <a:t> = 10 e</a:t>
            </a:r>
            <a:r>
              <a:rPr lang="en-US" baseline="32000"/>
              <a:t>-15/</a:t>
            </a:r>
            <a:r>
              <a:rPr lang="en-US" i="1" baseline="32000"/>
              <a:t>T</a:t>
            </a:r>
            <a:r>
              <a:rPr lang="en-US"/>
              <a:t> </a:t>
            </a:r>
            <a:r>
              <a:rPr lang="en-US" i="1"/>
              <a:t>C</a:t>
            </a:r>
            <a:r>
              <a:rPr lang="en-US" i="1" baseline="-6000"/>
              <a:t>A</a:t>
            </a:r>
            <a:r>
              <a:rPr lang="en-US" i="1"/>
              <a:t> </a:t>
            </a:r>
            <a:r>
              <a:rPr lang="en-US"/>
              <a:t>(</a:t>
            </a:r>
            <a:r>
              <a:rPr lang="en-US" i="1"/>
              <a:t>C</a:t>
            </a:r>
            <a:r>
              <a:rPr lang="en-US" i="1" baseline="-6000"/>
              <a:t>S</a:t>
            </a:r>
            <a:r>
              <a:rPr lang="en-US"/>
              <a:t>)</a:t>
            </a:r>
            <a:r>
              <a:rPr lang="en-US" i="1" baseline="32000"/>
              <a:t>2</a:t>
            </a:r>
            <a:r>
              <a:rPr lang="en-US"/>
              <a:t>	(2)</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Arial"/>
        <a:ea typeface="Heiti SC Light"/>
        <a:cs typeface="Heiti SC Light"/>
      </a:majorFont>
      <a:minorFont>
        <a:latin typeface="Arial"/>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TotalTime>
  <Pages>0</Pages>
  <Words>841</Words>
  <Characters>0</Characters>
  <Application>Microsoft Macintosh PowerPoint</Application>
  <PresentationFormat>Custom</PresentationFormat>
  <Lines>0</Lines>
  <Paragraphs>114</Paragraphs>
  <Slides>11</Slides>
  <Notes>0</Notes>
  <HiddenSlides>0</HiddenSlides>
  <MMClips>0</MMClips>
  <ScaleCrop>false</ScaleCrop>
  <HeadingPairs>
    <vt:vector size="4" baseType="variant">
      <vt:variant>
        <vt:lpstr>Theme</vt:lpstr>
      </vt:variant>
      <vt:variant>
        <vt:i4>12</vt:i4>
      </vt:variant>
      <vt:variant>
        <vt:lpstr>Slide Titles</vt:lpstr>
      </vt:variant>
      <vt:variant>
        <vt:i4>11</vt:i4>
      </vt:variant>
    </vt:vector>
  </HeadingPairs>
  <TitlesOfParts>
    <vt:vector size="23" baseType="lpstr">
      <vt:lpstr>Title &amp; Subtitle</vt:lpstr>
      <vt:lpstr>Title &amp; Bullets</vt:lpstr>
      <vt:lpstr>Title &amp; Bullets - 2 Column</vt:lpstr>
      <vt:lpstr>Title &amp; Bullets</vt:lpstr>
      <vt:lpstr>Title - Top</vt:lpstr>
      <vt:lpstr>Photo - Vertical</vt:lpstr>
      <vt:lpstr>Blank</vt:lpstr>
      <vt:lpstr>Title &amp; Bullets - Left</vt:lpstr>
      <vt:lpstr>Bullets</vt:lpstr>
      <vt:lpstr>Title &amp; Bullets - Right</vt:lpstr>
      <vt:lpstr>Title, Bullets &amp; Photo</vt:lpstr>
      <vt:lpstr>Photo - Horizontal</vt:lpstr>
      <vt:lpstr>A First Course on Kinetics and Reaction Engineering</vt:lpstr>
      <vt:lpstr>Where We’re Going</vt:lpstr>
      <vt:lpstr>Reaction Engineering with Batch Reactors</vt:lpstr>
      <vt:lpstr>Methodology of Qualitative Batch Reactor Analysis</vt:lpstr>
      <vt:lpstr>Questions?</vt:lpstr>
      <vt:lpstr>Analysis of a Reactant-Inhibited Reaction</vt:lpstr>
      <vt:lpstr>Analysis of a Reactant-Inhibited Reaction</vt:lpstr>
      <vt:lpstr>Analysis of a Reactant-Inhibited Reaction</vt:lpstr>
      <vt:lpstr>Qualitative Analysis with Parallel Reactions</vt:lpstr>
      <vt:lpstr>Qualitative Analysis with Parallel Reactions</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4</cp:revision>
  <dcterms:modified xsi:type="dcterms:W3CDTF">2014-06-10T17:43:46Z</dcterms:modified>
</cp:coreProperties>
</file>