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49" r:id="rId2"/>
    <p:sldMasterId id="2147483650" r:id="rId3"/>
    <p:sldMasterId id="2147483651" r:id="rId4"/>
    <p:sldMasterId id="2147483653" r:id="rId5"/>
    <p:sldMasterId id="2147483654" r:id="rId6"/>
    <p:sldMasterId id="2147483655" r:id="rId7"/>
    <p:sldMasterId id="2147483656" r:id="rId8"/>
    <p:sldMasterId id="2147483657" r:id="rId9"/>
    <p:sldMasterId id="2147483658" r:id="rId10"/>
    <p:sldMasterId id="2147483659" r:id="rId11"/>
  </p:sldMasterIdLst>
  <p:sldIdLst>
    <p:sldId id="256" r:id="rId12"/>
    <p:sldId id="278" r:id="rId13"/>
    <p:sldId id="258" r:id="rId14"/>
    <p:sldId id="257" r:id="rId15"/>
    <p:sldId id="259" r:id="rId16"/>
    <p:sldId id="260" r:id="rId17"/>
    <p:sldId id="261" r:id="rId18"/>
    <p:sldId id="271" r:id="rId19"/>
    <p:sldId id="262" r:id="rId20"/>
    <p:sldId id="263" r:id="rId21"/>
    <p:sldId id="267" r:id="rId22"/>
    <p:sldId id="279" r:id="rId23"/>
  </p:sldIdLst>
  <p:sldSz cx="13004800" cy="97536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5pPr>
    <a:lvl6pPr marL="22860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6pPr>
    <a:lvl7pPr marL="27432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7pPr>
    <a:lvl8pPr marL="32004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8pPr>
    <a:lvl9pPr marL="36576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504" y="-128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9.xml"/><Relationship Id="rId20" Type="http://schemas.openxmlformats.org/officeDocument/2006/relationships/slide" Target="slides/slide9.xml"/><Relationship Id="rId21" Type="http://schemas.openxmlformats.org/officeDocument/2006/relationships/slide" Target="slides/slide10.xml"/><Relationship Id="rId22" Type="http://schemas.openxmlformats.org/officeDocument/2006/relationships/slide" Target="slides/slide11.xml"/><Relationship Id="rId23" Type="http://schemas.openxmlformats.org/officeDocument/2006/relationships/slide" Target="slides/slide12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" Target="slides/slide1.xml"/><Relationship Id="rId13" Type="http://schemas.openxmlformats.org/officeDocument/2006/relationships/slide" Target="slides/slide2.xml"/><Relationship Id="rId14" Type="http://schemas.openxmlformats.org/officeDocument/2006/relationships/slide" Target="slides/slide3.xml"/><Relationship Id="rId15" Type="http://schemas.openxmlformats.org/officeDocument/2006/relationships/slide" Target="slides/slide4.xml"/><Relationship Id="rId16" Type="http://schemas.openxmlformats.org/officeDocument/2006/relationships/slide" Target="slides/slide5.xml"/><Relationship Id="rId17" Type="http://schemas.openxmlformats.org/officeDocument/2006/relationships/slide" Target="slides/slide6.xml"/><Relationship Id="rId18" Type="http://schemas.openxmlformats.org/officeDocument/2006/relationships/slide" Target="slides/slide7.xml"/><Relationship Id="rId19" Type="http://schemas.openxmlformats.org/officeDocument/2006/relationships/slide" Target="slides/slide8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075435"/>
      </p:ext>
    </p:extLst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242272"/>
      </p:ext>
    </p:extLst>
  </p:cSld>
  <p:clrMapOvr>
    <a:masterClrMapping/>
  </p:clrMapOvr>
  <p:transition xmlns:p14="http://schemas.microsoft.com/office/powerpoint/2010/main"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418094"/>
      </p:ext>
    </p:extLst>
  </p:cSld>
  <p:clrMapOvr>
    <a:masterClrMapping/>
  </p:clrMapOvr>
  <p:transition xmlns:p14="http://schemas.microsoft.com/office/powerpoint/2010/main"/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586333"/>
      </p:ext>
    </p:extLst>
  </p:cSld>
  <p:clrMapOvr>
    <a:masterClrMapping/>
  </p:clrMapOvr>
  <p:transition xmlns:p14="http://schemas.microsoft.com/office/powerpoint/2010/main"/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68764723"/>
      </p:ext>
    </p:extLst>
  </p:cSld>
  <p:clrMapOvr>
    <a:masterClrMapping/>
  </p:clrMapOvr>
  <p:transition xmlns:p14="http://schemas.microsoft.com/office/powerpoint/2010/main"/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82700" y="16510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75100" y="16510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623711"/>
      </p:ext>
    </p:extLst>
  </p:cSld>
  <p:clrMapOvr>
    <a:masterClrMapping/>
  </p:clrMapOvr>
  <p:transition xmlns:p14="http://schemas.microsoft.com/office/powerpoint/2010/main"/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084597"/>
      </p:ext>
    </p:extLst>
  </p:cSld>
  <p:clrMapOvr>
    <a:masterClrMapping/>
  </p:clrMapOvr>
  <p:transition xmlns:p14="http://schemas.microsoft.com/office/powerpoint/2010/main"/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862583"/>
      </p:ext>
    </p:extLst>
  </p:cSld>
  <p:clrMapOvr>
    <a:masterClrMapping/>
  </p:clrMapOvr>
  <p:transition xmlns:p14="http://schemas.microsoft.com/office/powerpoint/2010/main"/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3525500"/>
      </p:ext>
    </p:extLst>
  </p:cSld>
  <p:clrMapOvr>
    <a:masterClrMapping/>
  </p:clrMapOvr>
  <p:transition xmlns:p14="http://schemas.microsoft.com/office/powerpoint/2010/main"/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51869102"/>
      </p:ext>
    </p:extLst>
  </p:cSld>
  <p:clrMapOvr>
    <a:masterClrMapping/>
  </p:clrMapOvr>
  <p:transition xmlns:p14="http://schemas.microsoft.com/office/powerpoint/2010/main"/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81530960"/>
      </p:ext>
    </p:extLst>
  </p:cSld>
  <p:clrMapOvr>
    <a:masterClrMapping/>
  </p:clrMapOvr>
  <p:transition xmlns:p14="http://schemas.microsoft.com/office/powerpoint/2010/main"/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889484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1638300"/>
            <a:ext cx="2616200" cy="7264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1638300"/>
            <a:ext cx="7696200" cy="7264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643118"/>
      </p:ext>
    </p:extLst>
  </p:cSld>
  <p:clrMapOvr>
    <a:masterClrMapping/>
  </p:clrMapOvr>
  <p:transition xmlns:p14="http://schemas.microsoft.com/office/powerpoint/2010/main"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995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995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657024"/>
      </p:ext>
    </p:extLst>
  </p:cSld>
  <p:clrMapOvr>
    <a:masterClrMapping/>
  </p:clrMapOvr>
  <p:transition xmlns:p14="http://schemas.microsoft.com/office/powerpoint/2010/main"/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868852"/>
      </p:ext>
    </p:extLst>
  </p:cSld>
  <p:clrMapOvr>
    <a:masterClrMapping/>
  </p:clrMapOvr>
  <p:transition xmlns:p14="http://schemas.microsoft.com/office/powerpoint/2010/main"/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878810"/>
      </p:ext>
    </p:extLst>
  </p:cSld>
  <p:clrMapOvr>
    <a:masterClrMapping/>
  </p:clrMapOvr>
  <p:transition xmlns:p14="http://schemas.microsoft.com/office/powerpoint/2010/main"/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84595852"/>
      </p:ext>
    </p:extLst>
  </p:cSld>
  <p:clrMapOvr>
    <a:masterClrMapping/>
  </p:clrMapOvr>
  <p:transition xmlns:p14="http://schemas.microsoft.com/office/powerpoint/2010/main"/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431800"/>
            <a:ext cx="5156200" cy="857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431800"/>
            <a:ext cx="5156200" cy="857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184742"/>
      </p:ext>
    </p:extLst>
  </p:cSld>
  <p:clrMapOvr>
    <a:masterClrMapping/>
  </p:clrMapOvr>
  <p:transition xmlns:p14="http://schemas.microsoft.com/office/powerpoint/2010/main"/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018204"/>
      </p:ext>
    </p:extLst>
  </p:cSld>
  <p:clrMapOvr>
    <a:masterClrMapping/>
  </p:clrMapOvr>
  <p:transition xmlns:p14="http://schemas.microsoft.com/office/powerpoint/2010/main"/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974603"/>
      </p:ext>
    </p:extLst>
  </p:cSld>
  <p:clrMapOvr>
    <a:masterClrMapping/>
  </p:clrMapOvr>
  <p:transition xmlns:p14="http://schemas.microsoft.com/office/powerpoint/2010/main"/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06559039"/>
      </p:ext>
    </p:extLst>
  </p:cSld>
  <p:clrMapOvr>
    <a:masterClrMapping/>
  </p:clrMapOvr>
  <p:transition xmlns:p14="http://schemas.microsoft.com/office/powerpoint/2010/main"/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24697994"/>
      </p:ext>
    </p:extLst>
  </p:cSld>
  <p:clrMapOvr>
    <a:masterClrMapping/>
  </p:clrMapOvr>
  <p:transition xmlns:p14="http://schemas.microsoft.com/office/powerpoint/2010/main"/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32435504"/>
      </p:ext>
    </p:extLst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601260"/>
      </p:ext>
    </p:extLst>
  </p:cSld>
  <p:clrMapOvr>
    <a:masterClrMapping/>
  </p:clrMapOvr>
  <p:transition xmlns:p14="http://schemas.microsoft.com/office/powerpoint/2010/main"/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011450"/>
      </p:ext>
    </p:extLst>
  </p:cSld>
  <p:clrMapOvr>
    <a:masterClrMapping/>
  </p:clrMapOvr>
  <p:transition xmlns:p14="http://schemas.microsoft.com/office/powerpoint/2010/main"/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6137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6137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633644"/>
      </p:ext>
    </p:extLst>
  </p:cSld>
  <p:clrMapOvr>
    <a:masterClrMapping/>
  </p:clrMapOvr>
  <p:transition xmlns:p14="http://schemas.microsoft.com/office/powerpoint/2010/main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250584"/>
      </p:ext>
    </p:extLst>
  </p:cSld>
  <p:clrMapOvr>
    <a:masterClrMapping/>
  </p:clrMapOvr>
  <p:transition xmlns:p14="http://schemas.microsoft.com/office/powerpoint/2010/main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89842422"/>
      </p:ext>
    </p:extLst>
  </p:cSld>
  <p:clrMapOvr>
    <a:masterClrMapping/>
  </p:clrMapOvr>
  <p:transition xmlns:p14="http://schemas.microsoft.com/office/powerpoint/2010/main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12900"/>
            <a:ext cx="51562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12900"/>
            <a:ext cx="51562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273587"/>
      </p:ext>
    </p:extLst>
  </p:cSld>
  <p:clrMapOvr>
    <a:masterClrMapping/>
  </p:clrMapOvr>
  <p:transition xmlns:p14="http://schemas.microsoft.com/office/powerpoint/2010/main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760828"/>
      </p:ext>
    </p:extLst>
  </p:cSld>
  <p:clrMapOvr>
    <a:masterClrMapping/>
  </p:clrMapOvr>
  <p:transition xmlns:p14="http://schemas.microsoft.com/office/powerpoint/2010/main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082141"/>
      </p:ext>
    </p:extLst>
  </p:cSld>
  <p:clrMapOvr>
    <a:masterClrMapping/>
  </p:clrMapOvr>
  <p:transition xmlns:p14="http://schemas.microsoft.com/office/powerpoint/2010/main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8909889"/>
      </p:ext>
    </p:extLst>
  </p:cSld>
  <p:clrMapOvr>
    <a:masterClrMapping/>
  </p:clrMapOvr>
  <p:transition xmlns:p14="http://schemas.microsoft.com/office/powerpoint/2010/main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30699012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03658"/>
      </p:ext>
    </p:extLst>
  </p:cSld>
  <p:clrMapOvr>
    <a:masterClrMapping/>
  </p:clrMapOvr>
  <p:transition xmlns:p14="http://schemas.microsoft.com/office/powerpoint/2010/main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24696802"/>
      </p:ext>
    </p:extLst>
  </p:cSld>
  <p:clrMapOvr>
    <a:masterClrMapping/>
  </p:clrMapOvr>
  <p:transition xmlns:p14="http://schemas.microsoft.com/office/powerpoint/2010/main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617652"/>
      </p:ext>
    </p:extLst>
  </p:cSld>
  <p:clrMapOvr>
    <a:masterClrMapping/>
  </p:clrMapOvr>
  <p:transition xmlns:p14="http://schemas.microsoft.com/office/powerpoint/2010/main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073314"/>
      </p:ext>
    </p:extLst>
  </p:cSld>
  <p:clrMapOvr>
    <a:masterClrMapping/>
  </p:clrMapOvr>
  <p:transition xmlns:p14="http://schemas.microsoft.com/office/powerpoint/2010/main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6211"/>
      </p:ext>
    </p:extLst>
  </p:cSld>
  <p:clrMapOvr>
    <a:masterClrMapping/>
  </p:clrMapOvr>
  <p:transition xmlns:p14="http://schemas.microsoft.com/office/powerpoint/2010/main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765111"/>
      </p:ext>
    </p:extLst>
  </p:cSld>
  <p:clrMapOvr>
    <a:masterClrMapping/>
  </p:clrMapOvr>
  <p:transition xmlns:p14="http://schemas.microsoft.com/office/powerpoint/2010/main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0798869"/>
      </p:ext>
    </p:extLst>
  </p:cSld>
  <p:clrMapOvr>
    <a:masterClrMapping/>
  </p:clrMapOvr>
  <p:transition xmlns:p14="http://schemas.microsoft.com/office/powerpoint/2010/main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12900"/>
            <a:ext cx="51562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12900"/>
            <a:ext cx="51562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031126"/>
      </p:ext>
    </p:extLst>
  </p:cSld>
  <p:clrMapOvr>
    <a:masterClrMapping/>
  </p:clrMapOvr>
  <p:transition xmlns:p14="http://schemas.microsoft.com/office/powerpoint/2010/main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217004"/>
      </p:ext>
    </p:extLst>
  </p:cSld>
  <p:clrMapOvr>
    <a:masterClrMapping/>
  </p:clrMapOvr>
  <p:transition xmlns:p14="http://schemas.microsoft.com/office/powerpoint/2010/main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74080"/>
      </p:ext>
    </p:extLst>
  </p:cSld>
  <p:clrMapOvr>
    <a:masterClrMapping/>
  </p:clrMapOvr>
  <p:transition xmlns:p14="http://schemas.microsoft.com/office/powerpoint/2010/main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06119264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85480425"/>
      </p:ext>
    </p:extLst>
  </p:cSld>
  <p:clrMapOvr>
    <a:masterClrMapping/>
  </p:clrMapOvr>
  <p:transition xmlns:p14="http://schemas.microsoft.com/office/powerpoint/2010/main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04404715"/>
      </p:ext>
    </p:extLst>
  </p:cSld>
  <p:clrMapOvr>
    <a:masterClrMapping/>
  </p:clrMapOvr>
  <p:transition xmlns:p14="http://schemas.microsoft.com/office/powerpoint/2010/main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18825044"/>
      </p:ext>
    </p:extLst>
  </p:cSld>
  <p:clrMapOvr>
    <a:masterClrMapping/>
  </p:clrMapOvr>
  <p:transition xmlns:p14="http://schemas.microsoft.com/office/powerpoint/2010/main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868505"/>
      </p:ext>
    </p:extLst>
  </p:cSld>
  <p:clrMapOvr>
    <a:masterClrMapping/>
  </p:clrMapOvr>
  <p:transition xmlns:p14="http://schemas.microsoft.com/office/powerpoint/2010/main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007645"/>
      </p:ext>
    </p:extLst>
  </p:cSld>
  <p:clrMapOvr>
    <a:masterClrMapping/>
  </p:clrMapOvr>
  <p:transition xmlns:p14="http://schemas.microsoft.com/office/powerpoint/2010/main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569376"/>
      </p:ext>
    </p:extLst>
  </p:cSld>
  <p:clrMapOvr>
    <a:masterClrMapping/>
  </p:clrMapOvr>
  <p:transition xmlns:p14="http://schemas.microsoft.com/office/powerpoint/2010/main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948015"/>
      </p:ext>
    </p:extLst>
  </p:cSld>
  <p:clrMapOvr>
    <a:masterClrMapping/>
  </p:clrMapOvr>
  <p:transition xmlns:p14="http://schemas.microsoft.com/office/powerpoint/2010/main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6830666"/>
      </p:ext>
    </p:extLst>
  </p:cSld>
  <p:clrMapOvr>
    <a:masterClrMapping/>
  </p:clrMapOvr>
  <p:transition xmlns:p14="http://schemas.microsoft.com/office/powerpoint/2010/main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980102"/>
      </p:ext>
    </p:extLst>
  </p:cSld>
  <p:clrMapOvr>
    <a:masterClrMapping/>
  </p:clrMapOvr>
  <p:transition xmlns:p14="http://schemas.microsoft.com/office/powerpoint/2010/main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101218"/>
      </p:ext>
    </p:extLst>
  </p:cSld>
  <p:clrMapOvr>
    <a:masterClrMapping/>
  </p:clrMapOvr>
  <p:transition xmlns:p14="http://schemas.microsoft.com/office/powerpoint/2010/main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653059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5029200"/>
            <a:ext cx="5156200" cy="3873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5029200"/>
            <a:ext cx="5156200" cy="3873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682416"/>
      </p:ext>
    </p:extLst>
  </p:cSld>
  <p:clrMapOvr>
    <a:masterClrMapping/>
  </p:clrMapOvr>
  <p:transition xmlns:p14="http://schemas.microsoft.com/office/powerpoint/2010/main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6493653"/>
      </p:ext>
    </p:extLst>
  </p:cSld>
  <p:clrMapOvr>
    <a:masterClrMapping/>
  </p:clrMapOvr>
  <p:transition xmlns:p14="http://schemas.microsoft.com/office/powerpoint/2010/main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91885720"/>
      </p:ext>
    </p:extLst>
  </p:cSld>
  <p:clrMapOvr>
    <a:masterClrMapping/>
  </p:clrMapOvr>
  <p:transition xmlns:p14="http://schemas.microsoft.com/office/powerpoint/2010/main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50213281"/>
      </p:ext>
    </p:extLst>
  </p:cSld>
  <p:clrMapOvr>
    <a:masterClrMapping/>
  </p:clrMapOvr>
  <p:transition xmlns:p14="http://schemas.microsoft.com/office/powerpoint/2010/main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439343"/>
      </p:ext>
    </p:extLst>
  </p:cSld>
  <p:clrMapOvr>
    <a:masterClrMapping/>
  </p:clrMapOvr>
  <p:transition xmlns:p14="http://schemas.microsoft.com/office/powerpoint/2010/main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41300"/>
            <a:ext cx="2925762" cy="8470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41300"/>
            <a:ext cx="8624888" cy="84709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646596"/>
      </p:ext>
    </p:extLst>
  </p:cSld>
  <p:clrMapOvr>
    <a:masterClrMapping/>
  </p:clrMapOvr>
  <p:transition xmlns:p14="http://schemas.microsoft.com/office/powerpoint/2010/main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292602"/>
      </p:ext>
    </p:extLst>
  </p:cSld>
  <p:clrMapOvr>
    <a:masterClrMapping/>
  </p:clrMapOvr>
  <p:transition xmlns:p14="http://schemas.microsoft.com/office/powerpoint/2010/main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673739"/>
      </p:ext>
    </p:extLst>
  </p:cSld>
  <p:clrMapOvr>
    <a:masterClrMapping/>
  </p:clrMapOvr>
  <p:transition xmlns:p14="http://schemas.microsoft.com/office/powerpoint/2010/main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5390440"/>
      </p:ext>
    </p:extLst>
  </p:cSld>
  <p:clrMapOvr>
    <a:masterClrMapping/>
  </p:clrMapOvr>
  <p:transition xmlns:p14="http://schemas.microsoft.com/office/powerpoint/2010/main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332741"/>
      </p:ext>
    </p:extLst>
  </p:cSld>
  <p:clrMapOvr>
    <a:masterClrMapping/>
  </p:clrMapOvr>
  <p:transition xmlns:p14="http://schemas.microsoft.com/office/powerpoint/2010/main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48568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401224"/>
      </p:ext>
    </p:extLst>
  </p:cSld>
  <p:clrMapOvr>
    <a:masterClrMapping/>
  </p:clrMapOvr>
  <p:transition xmlns:p14="http://schemas.microsoft.com/office/powerpoint/2010/main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006888"/>
      </p:ext>
    </p:extLst>
  </p:cSld>
  <p:clrMapOvr>
    <a:masterClrMapping/>
  </p:clrMapOvr>
  <p:transition xmlns:p14="http://schemas.microsoft.com/office/powerpoint/2010/main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01973206"/>
      </p:ext>
    </p:extLst>
  </p:cSld>
  <p:clrMapOvr>
    <a:masterClrMapping/>
  </p:clrMapOvr>
  <p:transition xmlns:p14="http://schemas.microsoft.com/office/powerpoint/2010/main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97558634"/>
      </p:ext>
    </p:extLst>
  </p:cSld>
  <p:clrMapOvr>
    <a:masterClrMapping/>
  </p:clrMapOvr>
  <p:transition xmlns:p14="http://schemas.microsoft.com/office/powerpoint/2010/main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85573363"/>
      </p:ext>
    </p:extLst>
  </p:cSld>
  <p:clrMapOvr>
    <a:masterClrMapping/>
  </p:clrMapOvr>
  <p:transition xmlns:p14="http://schemas.microsoft.com/office/powerpoint/2010/main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011610"/>
      </p:ext>
    </p:extLst>
  </p:cSld>
  <p:clrMapOvr>
    <a:masterClrMapping/>
  </p:clrMapOvr>
  <p:transition xmlns:p14="http://schemas.microsoft.com/office/powerpoint/2010/main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791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7913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559615"/>
      </p:ext>
    </p:extLst>
  </p:cSld>
  <p:clrMapOvr>
    <a:masterClrMapping/>
  </p:clrMapOvr>
  <p:transition xmlns:p14="http://schemas.microsoft.com/office/powerpoint/2010/main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368653"/>
      </p:ext>
    </p:extLst>
  </p:cSld>
  <p:clrMapOvr>
    <a:masterClrMapping/>
  </p:clrMapOvr>
  <p:transition xmlns:p14="http://schemas.microsoft.com/office/powerpoint/2010/main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04987"/>
      </p:ext>
    </p:extLst>
  </p:cSld>
  <p:clrMapOvr>
    <a:masterClrMapping/>
  </p:clrMapOvr>
  <p:transition xmlns:p14="http://schemas.microsoft.com/office/powerpoint/2010/main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76001236"/>
      </p:ext>
    </p:extLst>
  </p:cSld>
  <p:clrMapOvr>
    <a:masterClrMapping/>
  </p:clrMapOvr>
  <p:transition xmlns:p14="http://schemas.microsoft.com/office/powerpoint/2010/main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5000" y="1612900"/>
            <a:ext cx="28575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900" y="1612900"/>
            <a:ext cx="28575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151052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251163"/>
      </p:ext>
    </p:extLst>
  </p:cSld>
  <p:clrMapOvr>
    <a:masterClrMapping/>
  </p:clrMapOvr>
  <p:transition xmlns:p14="http://schemas.microsoft.com/office/powerpoint/2010/main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19983"/>
      </p:ext>
    </p:extLst>
  </p:cSld>
  <p:clrMapOvr>
    <a:masterClrMapping/>
  </p:clrMapOvr>
  <p:transition xmlns:p14="http://schemas.microsoft.com/office/powerpoint/2010/main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815536"/>
      </p:ext>
    </p:extLst>
  </p:cSld>
  <p:clrMapOvr>
    <a:masterClrMapping/>
  </p:clrMapOvr>
  <p:transition xmlns:p14="http://schemas.microsoft.com/office/powerpoint/2010/main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87936598"/>
      </p:ext>
    </p:extLst>
  </p:cSld>
  <p:clrMapOvr>
    <a:masterClrMapping/>
  </p:clrMapOvr>
  <p:transition xmlns:p14="http://schemas.microsoft.com/office/powerpoint/2010/main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81499747"/>
      </p:ext>
    </p:extLst>
  </p:cSld>
  <p:clrMapOvr>
    <a:masterClrMapping/>
  </p:clrMapOvr>
  <p:transition xmlns:p14="http://schemas.microsoft.com/office/powerpoint/2010/main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0000157"/>
      </p:ext>
    </p:extLst>
  </p:cSld>
  <p:clrMapOvr>
    <a:masterClrMapping/>
  </p:clrMapOvr>
  <p:transition xmlns:p14="http://schemas.microsoft.com/office/powerpoint/2010/main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810978"/>
      </p:ext>
    </p:extLst>
  </p:cSld>
  <p:clrMapOvr>
    <a:masterClrMapping/>
  </p:clrMapOvr>
  <p:transition xmlns:p14="http://schemas.microsoft.com/office/powerpoint/2010/main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35550" y="254000"/>
            <a:ext cx="146685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5000" y="254000"/>
            <a:ext cx="424815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200512"/>
      </p:ext>
    </p:extLst>
  </p:cSld>
  <p:clrMapOvr>
    <a:masterClrMapping/>
  </p:clrMapOvr>
  <p:transition xmlns:p14="http://schemas.microsoft.com/office/powerpoint/2010/main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821362"/>
      </p:ext>
    </p:extLst>
  </p:cSld>
  <p:clrMapOvr>
    <a:masterClrMapping/>
  </p:clrMapOvr>
  <p:transition xmlns:p14="http://schemas.microsoft.com/office/powerpoint/2010/main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134381"/>
      </p:ext>
    </p:extLst>
  </p:cSld>
  <p:clrMapOvr>
    <a:masterClrMapping/>
  </p:clrMapOvr>
  <p:transition xmlns:p14="http://schemas.microsoft.com/office/powerpoint/2010/main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88291276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7007288"/>
      </p:ext>
    </p:extLst>
  </p:cSld>
  <p:clrMapOvr>
    <a:masterClrMapping/>
  </p:clrMapOvr>
  <p:transition xmlns:p14="http://schemas.microsoft.com/office/powerpoint/2010/main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624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641307"/>
      </p:ext>
    </p:extLst>
  </p:cSld>
  <p:clrMapOvr>
    <a:masterClrMapping/>
  </p:clrMapOvr>
  <p:transition xmlns:p14="http://schemas.microsoft.com/office/powerpoint/2010/main"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350001"/>
      </p:ext>
    </p:extLst>
  </p:cSld>
  <p:clrMapOvr>
    <a:masterClrMapping/>
  </p:clrMapOvr>
  <p:transition xmlns:p14="http://schemas.microsoft.com/office/powerpoint/2010/main"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377113"/>
      </p:ext>
    </p:extLst>
  </p:cSld>
  <p:clrMapOvr>
    <a:masterClrMapping/>
  </p:clrMapOvr>
  <p:transition xmlns:p14="http://schemas.microsoft.com/office/powerpoint/2010/main"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7979666"/>
      </p:ext>
    </p:extLst>
  </p:cSld>
  <p:clrMapOvr>
    <a:masterClrMapping/>
  </p:clrMapOvr>
  <p:transition xmlns:p14="http://schemas.microsoft.com/office/powerpoint/2010/main"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95113355"/>
      </p:ext>
    </p:extLst>
  </p:cSld>
  <p:clrMapOvr>
    <a:masterClrMapping/>
  </p:clrMapOvr>
  <p:transition xmlns:p14="http://schemas.microsoft.com/office/powerpoint/2010/main"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56862209"/>
      </p:ext>
    </p:extLst>
  </p:cSld>
  <p:clrMapOvr>
    <a:masterClrMapping/>
  </p:clrMapOvr>
  <p:transition xmlns:p14="http://schemas.microsoft.com/office/powerpoint/2010/main"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564681"/>
      </p:ext>
    </p:extLst>
  </p:cSld>
  <p:clrMapOvr>
    <a:masterClrMapping/>
  </p:clrMapOvr>
  <p:transition xmlns:p14="http://schemas.microsoft.com/office/powerpoint/2010/main"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48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48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151810"/>
      </p:ext>
    </p:extLst>
  </p:cSld>
  <p:clrMapOvr>
    <a:masterClrMapping/>
  </p:clrMapOvr>
  <p:transition xmlns:p14="http://schemas.microsoft.com/office/powerpoint/2010/main"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08039"/>
      </p:ext>
    </p:extLst>
  </p:cSld>
  <p:clrMapOvr>
    <a:masterClrMapping/>
  </p:clrMapOvr>
  <p:transition xmlns:p14="http://schemas.microsoft.com/office/powerpoint/2010/main"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758185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20217004"/>
      </p:ext>
    </p:extLst>
  </p:cSld>
  <p:clrMapOvr>
    <a:masterClrMapping/>
  </p:clrMapOvr>
  <p:transition xmlns:p14="http://schemas.microsoft.com/office/powerpoint/2010/main"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06303640"/>
      </p:ext>
    </p:extLst>
  </p:cSld>
  <p:clrMapOvr>
    <a:masterClrMapping/>
  </p:clrMapOvr>
  <p:transition xmlns:p14="http://schemas.microsoft.com/office/powerpoint/2010/main"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51000"/>
            <a:ext cx="5156200" cy="728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51000"/>
            <a:ext cx="5156200" cy="728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231912"/>
      </p:ext>
    </p:extLst>
  </p:cSld>
  <p:clrMapOvr>
    <a:masterClrMapping/>
  </p:clrMapOvr>
  <p:transition xmlns:p14="http://schemas.microsoft.com/office/powerpoint/2010/main"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165457"/>
      </p:ext>
    </p:extLst>
  </p:cSld>
  <p:clrMapOvr>
    <a:masterClrMapping/>
  </p:clrMapOvr>
  <p:transition xmlns:p14="http://schemas.microsoft.com/office/powerpoint/2010/main"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725818"/>
      </p:ext>
    </p:extLst>
  </p:cSld>
  <p:clrMapOvr>
    <a:masterClrMapping/>
  </p:clrMapOvr>
  <p:transition xmlns:p14="http://schemas.microsoft.com/office/powerpoint/2010/main"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0762126"/>
      </p:ext>
    </p:extLst>
  </p:cSld>
  <p:clrMapOvr>
    <a:masterClrMapping/>
  </p:clrMapOvr>
  <p:transition xmlns:p14="http://schemas.microsoft.com/office/powerpoint/2010/main"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08443150"/>
      </p:ext>
    </p:extLst>
  </p:cSld>
  <p:clrMapOvr>
    <a:masterClrMapping/>
  </p:clrMapOvr>
  <p:transition xmlns:p14="http://schemas.microsoft.com/office/powerpoint/2010/main"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61313273"/>
      </p:ext>
    </p:extLst>
  </p:cSld>
  <p:clrMapOvr>
    <a:masterClrMapping/>
  </p:clrMapOvr>
  <p:transition xmlns:p14="http://schemas.microsoft.com/office/powerpoint/2010/main"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798754"/>
      </p:ext>
    </p:extLst>
  </p:cSld>
  <p:clrMapOvr>
    <a:masterClrMapping/>
  </p:clrMapOvr>
  <p:transition xmlns:p14="http://schemas.microsoft.com/office/powerpoint/2010/main"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8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8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123851"/>
      </p:ext>
    </p:extLst>
  </p:cSld>
  <p:clrMapOvr>
    <a:masterClrMapping/>
  </p:clrMapOvr>
  <p:transition xmlns:p14="http://schemas.microsoft.com/office/powerpoint/2010/main"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455773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03888446"/>
      </p:ext>
    </p:extLst>
  </p:cSld>
  <p:clrMapOvr>
    <a:masterClrMapping/>
  </p:clrMapOvr>
  <p:transition xmlns:p14="http://schemas.microsoft.com/office/powerpoint/2010/main"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588590"/>
      </p:ext>
    </p:extLst>
  </p:cSld>
  <p:clrMapOvr>
    <a:masterClrMapping/>
  </p:clrMapOvr>
  <p:transition xmlns:p14="http://schemas.microsoft.com/office/powerpoint/2010/main"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48676337"/>
      </p:ext>
    </p:extLst>
  </p:cSld>
  <p:clrMapOvr>
    <a:masterClrMapping/>
  </p:clrMapOvr>
  <p:transition xmlns:p14="http://schemas.microsoft.com/office/powerpoint/2010/main"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24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948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461043"/>
      </p:ext>
    </p:extLst>
  </p:cSld>
  <p:clrMapOvr>
    <a:masterClrMapping/>
  </p:clrMapOvr>
  <p:transition xmlns:p14="http://schemas.microsoft.com/office/powerpoint/2010/main"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541751"/>
      </p:ext>
    </p:extLst>
  </p:cSld>
  <p:clrMapOvr>
    <a:masterClrMapping/>
  </p:clrMapOvr>
  <p:transition xmlns:p14="http://schemas.microsoft.com/office/powerpoint/2010/main"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773681"/>
      </p:ext>
    </p:extLst>
  </p:cSld>
  <p:clrMapOvr>
    <a:masterClrMapping/>
  </p:clrMapOvr>
  <p:transition xmlns:p14="http://schemas.microsoft.com/office/powerpoint/2010/main"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03512450"/>
      </p:ext>
    </p:extLst>
  </p:cSld>
  <p:clrMapOvr>
    <a:masterClrMapping/>
  </p:clrMapOvr>
  <p:transition xmlns:p14="http://schemas.microsoft.com/office/powerpoint/2010/main"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33385023"/>
      </p:ext>
    </p:extLst>
  </p:cSld>
  <p:clrMapOvr>
    <a:masterClrMapping/>
  </p:clrMapOvr>
  <p:transition xmlns:p14="http://schemas.microsoft.com/office/powerpoint/2010/main"/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6127581"/>
      </p:ext>
    </p:extLst>
  </p:cSld>
  <p:clrMapOvr>
    <a:masterClrMapping/>
  </p:clrMapOvr>
  <p:transition xmlns:p14="http://schemas.microsoft.com/office/powerpoint/2010/main"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27947"/>
      </p:ext>
    </p:extLst>
  </p:cSld>
  <p:clrMapOvr>
    <a:masterClrMapping/>
  </p:clrMapOvr>
  <p:transition xmlns:p14="http://schemas.microsoft.com/office/powerpoint/2010/main"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48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48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453410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10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/Relationships>
</file>

<file path=ppt/slideMasters/_rels/slideMaster1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5029200"/>
            <a:ext cx="10464800" cy="387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1026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1638300"/>
            <a:ext cx="10464800" cy="330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027" name="Rectangle 3"/>
          <p:cNvSpPr>
            <a:spLocks/>
          </p:cNvSpPr>
          <p:nvPr/>
        </p:nvSpPr>
        <p:spPr bwMode="auto">
          <a:xfrm>
            <a:off x="1293813" y="8985250"/>
            <a:ext cx="3840162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ea typeface="ＭＳ Ｐゴシック" charset="0"/>
                <a:cs typeface="Helvetica" charset="0"/>
              </a:rPr>
              <a:t>© 2014 Carl Lund, all rights reserved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1266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1282700" y="16510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431800"/>
            <a:ext cx="10464800" cy="857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12900"/>
            <a:ext cx="104648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2050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12900"/>
            <a:ext cx="104648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3074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413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889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77978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635000" y="1612900"/>
            <a:ext cx="5867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7170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635000" y="254000"/>
            <a:ext cx="58674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8194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002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51000"/>
            <a:ext cx="10464800" cy="728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9218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0242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6502400" y="16002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4" Type="http://schemas.openxmlformats.org/officeDocument/2006/relationships/image" Target="../media/image3.emf"/><Relationship Id="rId5" Type="http://schemas.openxmlformats.org/officeDocument/2006/relationships/image" Target="../media/image4.emf"/><Relationship Id="rId1" Type="http://schemas.openxmlformats.org/officeDocument/2006/relationships/slideLayout" Target="../slideLayouts/slideLayout35.xml"/><Relationship Id="rId2" Type="http://schemas.openxmlformats.org/officeDocument/2006/relationships/image" Target="../media/image1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4" Type="http://schemas.openxmlformats.org/officeDocument/2006/relationships/image" Target="../media/image7.emf"/><Relationship Id="rId5" Type="http://schemas.openxmlformats.org/officeDocument/2006/relationships/image" Target="../media/image8.emf"/><Relationship Id="rId1" Type="http://schemas.openxmlformats.org/officeDocument/2006/relationships/slideLayout" Target="../slideLayouts/slideLayout35.xml"/><Relationship Id="rId2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4" Type="http://schemas.openxmlformats.org/officeDocument/2006/relationships/image" Target="../media/image11.emf"/><Relationship Id="rId5" Type="http://schemas.openxmlformats.org/officeDocument/2006/relationships/image" Target="../media/image12.emf"/><Relationship Id="rId1" Type="http://schemas.openxmlformats.org/officeDocument/2006/relationships/slideLayout" Target="../slideLayouts/slideLayout35.xml"/><Relationship Id="rId2" Type="http://schemas.openxmlformats.org/officeDocument/2006/relationships/image" Target="../media/image9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A First Course on Kinetics and Reaction Engineering</a:t>
            </a:r>
          </a:p>
        </p:txBody>
      </p:sp>
      <p:sp>
        <p:nvSpPr>
          <p:cNvPr id="13314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Class 17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Activity 17.2</a:t>
            </a:r>
          </a:p>
        </p:txBody>
      </p:sp>
      <p:sp>
        <p:nvSpPr>
          <p:cNvPr id="23554" name="Rectangle 2"/>
          <p:cNvSpPr>
            <a:spLocks noChangeArrowheads="1"/>
          </p:cNvSpPr>
          <p:nvPr>
            <p:ph type="body" idx="1"/>
          </p:nvPr>
        </p:nvSpPr>
        <p:spPr>
          <a:xfrm>
            <a:off x="1270000" y="1270000"/>
            <a:ext cx="10464800" cy="7645400"/>
          </a:xfrm>
          <a:ln/>
        </p:spPr>
        <p:txBody>
          <a:bodyPr/>
          <a:lstStyle/>
          <a:p>
            <a:pPr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/>
              <a:t>Aqueous phase reactions (1) and (2) below take place in an adiabatic CSTR operating at steady state.</a:t>
            </a:r>
          </a:p>
          <a:p>
            <a:pPr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>
                <a:ea typeface="ヒラギノ角ゴ ProN W3" charset="0"/>
                <a:cs typeface="ヒラギノ角ゴ ProN W3" charset="0"/>
              </a:rPr>
              <a:t>A + B ⇄ R + S</a:t>
            </a:r>
            <a:r>
              <a:rPr lang="en-US"/>
              <a:t>	(1)</a:t>
            </a:r>
          </a:p>
          <a:p>
            <a:pPr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>
                <a:ea typeface="ヒラギノ角ゴ ProN W3" charset="0"/>
                <a:cs typeface="ヒラギノ角ゴ ProN W3" charset="0"/>
              </a:rPr>
              <a:t>A + B ⇄ T + U</a:t>
            </a:r>
            <a:r>
              <a:rPr lang="en-US"/>
              <a:t>	(2)</a:t>
            </a:r>
          </a:p>
          <a:p>
            <a:pPr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/>
              <a:t>The feed to the 2 m</a:t>
            </a:r>
            <a:r>
              <a:rPr lang="en-US" baseline="32000"/>
              <a:t>3</a:t>
            </a:r>
            <a:r>
              <a:rPr lang="en-US"/>
              <a:t> reactor is at 78ºC and it initially contains A and B at equal 1.5 M concentrations. The heat capacity of the solution may be taken to equal that of water, 1 cal g</a:t>
            </a:r>
            <a:r>
              <a:rPr lang="en-US" baseline="32000"/>
              <a:t>-1</a:t>
            </a:r>
            <a:r>
              <a:rPr lang="en-US"/>
              <a:t>. The reactions are elementary with rate coefficients as given below.</a:t>
            </a:r>
          </a:p>
          <a:p>
            <a:pPr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i="1"/>
              <a:t>k</a:t>
            </a:r>
            <a:r>
              <a:rPr lang="en-US" baseline="-6000"/>
              <a:t>1</a:t>
            </a:r>
            <a:r>
              <a:rPr lang="en-US"/>
              <a:t> = (8.3 x 10</a:t>
            </a:r>
            <a:r>
              <a:rPr lang="en-US" baseline="32000"/>
              <a:t>−2</a:t>
            </a:r>
            <a:r>
              <a:rPr lang="en-US"/>
              <a:t> m</a:t>
            </a:r>
            <a:r>
              <a:rPr lang="en-US" baseline="32000"/>
              <a:t>3</a:t>
            </a:r>
            <a:r>
              <a:rPr lang="en-US"/>
              <a:t> kmol</a:t>
            </a:r>
            <a:r>
              <a:rPr lang="en-US" baseline="32000"/>
              <a:t>−1</a:t>
            </a:r>
            <a:r>
              <a:rPr lang="en-US"/>
              <a:t> s</a:t>
            </a:r>
            <a:r>
              <a:rPr lang="en-US" baseline="32000"/>
              <a:t>−1</a:t>
            </a:r>
            <a:r>
              <a:rPr lang="en-US"/>
              <a:t>) exp{−(8,000cal mol</a:t>
            </a:r>
            <a:r>
              <a:rPr lang="en-US" baseline="32000"/>
              <a:t>−1</a:t>
            </a:r>
            <a:r>
              <a:rPr lang="en-US"/>
              <a:t>)/(RT)}	(3)</a:t>
            </a:r>
          </a:p>
          <a:p>
            <a:pPr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i="1"/>
              <a:t>k</a:t>
            </a:r>
            <a:r>
              <a:rPr lang="en-US" baseline="-6000"/>
              <a:t>2</a:t>
            </a:r>
            <a:r>
              <a:rPr lang="en-US"/>
              <a:t> = (4.7 x 10</a:t>
            </a:r>
            <a:r>
              <a:rPr lang="en-US" baseline="32000"/>
              <a:t>−2</a:t>
            </a:r>
            <a:r>
              <a:rPr lang="en-US"/>
              <a:t> m</a:t>
            </a:r>
            <a:r>
              <a:rPr lang="en-US" baseline="32000"/>
              <a:t>3</a:t>
            </a:r>
            <a:r>
              <a:rPr lang="en-US"/>
              <a:t> kmol</a:t>
            </a:r>
            <a:r>
              <a:rPr lang="en-US" baseline="32000"/>
              <a:t>−1</a:t>
            </a:r>
            <a:r>
              <a:rPr lang="en-US"/>
              <a:t> s</a:t>
            </a:r>
            <a:r>
              <a:rPr lang="en-US" baseline="32000"/>
              <a:t>−1</a:t>
            </a:r>
            <a:r>
              <a:rPr lang="en-US"/>
              <a:t>) exp{−(12,000cal mol</a:t>
            </a:r>
            <a:r>
              <a:rPr lang="en-US" baseline="32000"/>
              <a:t>−1</a:t>
            </a:r>
            <a:r>
              <a:rPr lang="en-US"/>
              <a:t>)/(RT)}	(4)</a:t>
            </a:r>
          </a:p>
          <a:p>
            <a:pPr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/>
              <a:t>The reactions are irreversible with Δ</a:t>
            </a:r>
            <a:r>
              <a:rPr lang="en-US" i="1"/>
              <a:t>H</a:t>
            </a:r>
            <a:r>
              <a:rPr lang="en-US" baseline="-6000"/>
              <a:t>1</a:t>
            </a:r>
            <a:r>
              <a:rPr lang="en-US"/>
              <a:t>(298 K) = 9870 cal mol</a:t>
            </a:r>
            <a:r>
              <a:rPr lang="en-US" baseline="32000"/>
              <a:t>−1</a:t>
            </a:r>
            <a:r>
              <a:rPr lang="en-US"/>
              <a:t> and </a:t>
            </a:r>
            <a:br>
              <a:rPr lang="en-US"/>
            </a:br>
            <a:r>
              <a:rPr lang="en-US"/>
              <a:t>Δ</a:t>
            </a:r>
            <a:r>
              <a:rPr lang="en-US" i="1"/>
              <a:t>H</a:t>
            </a:r>
            <a:r>
              <a:rPr lang="en-US" baseline="-6000"/>
              <a:t>2</a:t>
            </a:r>
            <a:r>
              <a:rPr lang="en-US"/>
              <a:t>(298 K) = 8700 cal mol</a:t>
            </a:r>
            <a:r>
              <a:rPr lang="en-US" baseline="32000"/>
              <a:t>−1</a:t>
            </a:r>
            <a:r>
              <a:rPr lang="en-US"/>
              <a:t>. Heat is added to the reactor by passing saturated steam at 120ºC through a coil with an area of 0.7 m</a:t>
            </a:r>
            <a:r>
              <a:rPr lang="en-US" baseline="32000"/>
              <a:t>2</a:t>
            </a:r>
            <a:r>
              <a:rPr lang="en-US"/>
              <a:t> that is submerged in the solution. The overall heat transfer coefficient is </a:t>
            </a:r>
            <a:br>
              <a:rPr lang="en-US"/>
            </a:br>
            <a:r>
              <a:rPr lang="en-US"/>
              <a:t>25 BTU h</a:t>
            </a:r>
            <a:r>
              <a:rPr lang="en-US" baseline="32000"/>
              <a:t>-1</a:t>
            </a:r>
            <a:r>
              <a:rPr lang="en-US"/>
              <a:t> ft</a:t>
            </a:r>
            <a:r>
              <a:rPr lang="en-US" baseline="32000"/>
              <a:t>-2</a:t>
            </a:r>
            <a:r>
              <a:rPr lang="en-US"/>
              <a:t> ºF</a:t>
            </a:r>
          </a:p>
          <a:p>
            <a:pPr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endParaRPr lang="en-US"/>
          </a:p>
          <a:p>
            <a:pPr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/>
              <a:t>Write the mole and energy balance design equations for this system, expanding all sums and continuous products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Activity 17.3</a:t>
            </a:r>
          </a:p>
        </p:txBody>
      </p:sp>
      <p:sp>
        <p:nvSpPr>
          <p:cNvPr id="25602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Suppose the steam being fed to the submerged coil was suddenly changed to saturated steam at 100ºC, write the design equations needed to model the reactor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/>
              <a:t>Where </a:t>
            </a:r>
            <a:r>
              <a:rPr lang="en-US" dirty="0" smtClean="0"/>
              <a:t>Were </a:t>
            </a:r>
            <a:r>
              <a:rPr lang="en-US" dirty="0"/>
              <a:t>Going</a:t>
            </a:r>
          </a:p>
        </p:txBody>
      </p:sp>
      <p:sp>
        <p:nvSpPr>
          <p:cNvPr id="29698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Part I - Chemical Reactions</a:t>
            </a:r>
          </a:p>
          <a:p>
            <a:pPr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Part II - Chemical Reaction Kinetics</a:t>
            </a:r>
          </a:p>
          <a:p>
            <a:r>
              <a:rPr lang="en-US"/>
              <a:t>Part III - Chemical Reaction Engineering</a:t>
            </a:r>
          </a:p>
          <a:p>
            <a:pPr marL="762000" lvl="1"/>
            <a:r>
              <a:rPr lang="en-US">
                <a:solidFill>
                  <a:srgbClr val="B3B3B3"/>
                </a:solidFill>
              </a:rPr>
              <a:t>A. Ideal Reactors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17. Reactor Models and Reaction Types</a:t>
            </a:r>
          </a:p>
          <a:p>
            <a:pPr marL="762000" lvl="1"/>
            <a:r>
              <a:rPr lang="en-US"/>
              <a:t>B. Perfectly Mixed Batch Reactors</a:t>
            </a:r>
          </a:p>
          <a:p>
            <a:pPr marL="1206500" lvl="2"/>
            <a:r>
              <a:rPr lang="en-US"/>
              <a:t>18. Reaction Engineering of Batch Reactors</a:t>
            </a:r>
          </a:p>
          <a:p>
            <a:pPr marL="1206500" lvl="2"/>
            <a:r>
              <a:rPr lang="en-US"/>
              <a:t>19. Analysis of Batch Reactors</a:t>
            </a:r>
          </a:p>
          <a:p>
            <a:pPr marL="1206500" lvl="2"/>
            <a:r>
              <a:rPr lang="en-US"/>
              <a:t>20. Optimization of Batch Reactor Processes</a:t>
            </a:r>
          </a:p>
          <a:p>
            <a:pPr marL="762000" lvl="1"/>
            <a:r>
              <a:rPr lang="en-US"/>
              <a:t>C. Continuous Flow Stirred Tank Reactors</a:t>
            </a:r>
          </a:p>
          <a:p>
            <a:pPr marL="762000" lvl="1"/>
            <a:r>
              <a:rPr lang="en-US"/>
              <a:t>D. Plug Flow Reactors</a:t>
            </a:r>
          </a:p>
          <a:p>
            <a:pPr marL="762000" lvl="1"/>
            <a:r>
              <a:rPr lang="en-US"/>
              <a:t>E. Matching Reactors to Reactions</a:t>
            </a:r>
          </a:p>
          <a:p>
            <a:r>
              <a:rPr lang="en-US"/>
              <a:t>Part IV - Non-Ideal Reactions and Reactors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/>
              <a:t>Where </a:t>
            </a:r>
            <a:r>
              <a:rPr lang="en-US" dirty="0" smtClean="0"/>
              <a:t>We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re </a:t>
            </a:r>
            <a:r>
              <a:rPr lang="en-US" dirty="0"/>
              <a:t>Going</a:t>
            </a:r>
          </a:p>
        </p:txBody>
      </p:sp>
      <p:sp>
        <p:nvSpPr>
          <p:cNvPr id="14338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Part I - Chemical Reactions</a:t>
            </a:r>
          </a:p>
          <a:p>
            <a:pPr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Part II - Chemical Reaction Kinetics</a:t>
            </a:r>
          </a:p>
          <a:p>
            <a:r>
              <a:rPr lang="en-US"/>
              <a:t>Part III - Chemical Reaction Engineering</a:t>
            </a:r>
          </a:p>
          <a:p>
            <a:pPr marL="762000" lvl="1"/>
            <a:r>
              <a:rPr lang="en-US"/>
              <a:t>A. Ideal Reactors</a:t>
            </a:r>
          </a:p>
          <a:p>
            <a:pPr marL="1206500" lvl="2"/>
            <a:r>
              <a:rPr lang="en-US"/>
              <a:t>17. Reactor Models and Reaction Types</a:t>
            </a:r>
          </a:p>
          <a:p>
            <a:pPr marL="762000" lvl="1"/>
            <a:r>
              <a:rPr lang="en-US"/>
              <a:t>B. Perfectly Mixed Batch Reactors</a:t>
            </a:r>
          </a:p>
          <a:p>
            <a:pPr marL="762000" lvl="1"/>
            <a:r>
              <a:rPr lang="en-US"/>
              <a:t>C. Continuous Flow Stirred Tank Reactors</a:t>
            </a:r>
          </a:p>
          <a:p>
            <a:pPr marL="762000" lvl="1"/>
            <a:r>
              <a:rPr lang="en-US"/>
              <a:t>D. Plug Flow Reactors</a:t>
            </a:r>
          </a:p>
          <a:p>
            <a:pPr marL="762000" lvl="1"/>
            <a:r>
              <a:rPr lang="en-US"/>
              <a:t>E. Matching Reactors to Reactions</a:t>
            </a:r>
          </a:p>
          <a:p>
            <a:r>
              <a:rPr lang="en-US"/>
              <a:t>Part IV - Non-Ideal Reactions and Reactors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Reaction Engineering</a:t>
            </a:r>
          </a:p>
        </p:txBody>
      </p:sp>
      <p:sp>
        <p:nvSpPr>
          <p:cNvPr id="15362" name="Rectangle 2"/>
          <p:cNvSpPr>
            <a:spLocks noChangeArrowheads="1"/>
          </p:cNvSpPr>
          <p:nvPr>
            <p:ph type="body" idx="1"/>
          </p:nvPr>
        </p:nvSpPr>
        <p:spPr>
          <a:xfrm>
            <a:off x="1270000" y="1536700"/>
            <a:ext cx="10464800" cy="7378700"/>
          </a:xfrm>
          <a:ln/>
        </p:spPr>
        <p:txBody>
          <a:bodyPr/>
          <a:lstStyle/>
          <a:p>
            <a:r>
              <a:rPr lang="en-US"/>
              <a:t>Objectives</a:t>
            </a:r>
          </a:p>
          <a:p>
            <a:pPr marL="762000" lvl="1"/>
            <a:r>
              <a:rPr lang="en-US"/>
              <a:t>Construct accurate mathematical models of real world reactors</a:t>
            </a:r>
          </a:p>
          <a:p>
            <a:pPr marL="762000" lvl="1"/>
            <a:r>
              <a:rPr lang="en-US"/>
              <a:t>Use those models to perform some engineering task</a:t>
            </a:r>
          </a:p>
          <a:p>
            <a:r>
              <a:rPr lang="en-US"/>
              <a:t>Tasks</a:t>
            </a:r>
          </a:p>
          <a:p>
            <a:pPr marL="762000" lvl="1"/>
            <a:r>
              <a:rPr lang="en-US"/>
              <a:t>Reaction engineering: studies involving an existing reactor</a:t>
            </a:r>
          </a:p>
          <a:p>
            <a:pPr marL="762000" lvl="1"/>
            <a:r>
              <a:rPr lang="en-US"/>
              <a:t>Reactor design: specifying a reactor that doesn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t yet exist along with its operating procedures</a:t>
            </a:r>
          </a:p>
          <a:p>
            <a:r>
              <a:rPr lang="en-US"/>
              <a:t>Real world reaction engineering</a:t>
            </a:r>
          </a:p>
          <a:p>
            <a:pPr marL="762000" lvl="1"/>
            <a:r>
              <a:rPr lang="en-US"/>
              <a:t>Maximize the rate of profit realized by operating the overall process (not just the reactor)</a:t>
            </a:r>
          </a:p>
          <a:p>
            <a:pPr marL="762000" lvl="1"/>
            <a:r>
              <a:rPr lang="en-US"/>
              <a:t>Integration of the reactor into the overall process may place constraints upon the reactor design and operating conditions</a:t>
            </a:r>
          </a:p>
          <a:p>
            <a:r>
              <a:rPr lang="en-US"/>
              <a:t>Generally</a:t>
            </a:r>
          </a:p>
          <a:p>
            <a:pPr marL="762000" lvl="1"/>
            <a:r>
              <a:rPr lang="en-US"/>
              <a:t>generate the desired product as fast as possible</a:t>
            </a:r>
          </a:p>
          <a:p>
            <a:pPr marL="762000" lvl="1"/>
            <a:r>
              <a:rPr lang="en-US"/>
              <a:t>with the highest selectivity possible</a:t>
            </a:r>
          </a:p>
          <a:p>
            <a:pPr marL="762000" lvl="1"/>
            <a:r>
              <a:rPr lang="en-US"/>
              <a:t>using as little energy as possible</a:t>
            </a:r>
          </a:p>
          <a:p>
            <a:pPr marL="762000" lvl="1"/>
            <a:r>
              <a:rPr lang="en-US"/>
              <a:t>in as small a reactor volume as possible</a:t>
            </a:r>
          </a:p>
          <a:p>
            <a:pPr marL="762000" lvl="1"/>
            <a:r>
              <a:rPr lang="en-US"/>
              <a:t>while maintaining </a:t>
            </a:r>
          </a:p>
          <a:p>
            <a:pPr marL="1206500" lvl="2"/>
            <a:r>
              <a:rPr lang="en-US"/>
              <a:t>reliability </a:t>
            </a:r>
          </a:p>
          <a:p>
            <a:pPr marL="1206500" lvl="2"/>
            <a:r>
              <a:rPr lang="en-US"/>
              <a:t>operability </a:t>
            </a:r>
          </a:p>
          <a:p>
            <a:pPr marL="1206500" lvl="2"/>
            <a:r>
              <a:rPr lang="en-US"/>
              <a:t>environmental compatibility</a:t>
            </a:r>
          </a:p>
          <a:p>
            <a:pPr marL="1206500" lvl="2"/>
            <a:r>
              <a:rPr lang="en-US"/>
              <a:t>safety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Ideal Reactor Design Equations</a:t>
            </a:r>
          </a:p>
        </p:txBody>
      </p:sp>
      <p:sp>
        <p:nvSpPr>
          <p:cNvPr id="16386" name="Rectangle 2"/>
          <p:cNvSpPr>
            <a:spLocks/>
          </p:cNvSpPr>
          <p:nvPr/>
        </p:nvSpPr>
        <p:spPr bwMode="auto">
          <a:xfrm>
            <a:off x="5472113" y="1231900"/>
            <a:ext cx="2046287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i="1" u="sng">
                <a:solidFill>
                  <a:schemeClr val="tx1"/>
                </a:solidFill>
                <a:ea typeface="ＭＳ Ｐゴシック" charset="0"/>
                <a:cs typeface="Helvetica" charset="0"/>
              </a:rPr>
              <a:t>Batch Reactor</a:t>
            </a:r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1854200"/>
            <a:ext cx="2476500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3352800"/>
            <a:ext cx="7518400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9" name="Rectangle 5"/>
          <p:cNvSpPr>
            <a:spLocks/>
          </p:cNvSpPr>
          <p:nvPr/>
        </p:nvSpPr>
        <p:spPr bwMode="auto">
          <a:xfrm>
            <a:off x="6022975" y="5257800"/>
            <a:ext cx="944563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i="1" u="sng">
                <a:solidFill>
                  <a:schemeClr val="tx1"/>
                </a:solidFill>
                <a:ea typeface="ＭＳ Ｐゴシック" charset="0"/>
                <a:cs typeface="Helvetica" charset="0"/>
              </a:rPr>
              <a:t>CSTR</a:t>
            </a:r>
          </a:p>
        </p:txBody>
      </p:sp>
      <p:pic>
        <p:nvPicPr>
          <p:cNvPr id="1639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4700" y="5956300"/>
            <a:ext cx="6362700" cy="118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1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7366000"/>
            <a:ext cx="11785600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Ideal Reactor Design Equations</a:t>
            </a:r>
          </a:p>
        </p:txBody>
      </p:sp>
      <p:sp>
        <p:nvSpPr>
          <p:cNvPr id="17410" name="Rectangle 2"/>
          <p:cNvSpPr>
            <a:spLocks/>
          </p:cNvSpPr>
          <p:nvPr/>
        </p:nvSpPr>
        <p:spPr bwMode="auto">
          <a:xfrm>
            <a:off x="5108575" y="1231900"/>
            <a:ext cx="2773363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i="1" u="sng">
                <a:solidFill>
                  <a:schemeClr val="tx1"/>
                </a:solidFill>
                <a:ea typeface="ＭＳ Ｐゴシック" charset="0"/>
                <a:cs typeface="Helvetica" charset="0"/>
              </a:rPr>
              <a:t>Steady State CSTR</a:t>
            </a:r>
          </a:p>
        </p:txBody>
      </p:sp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8700" y="2032000"/>
            <a:ext cx="3328988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3600" y="3352800"/>
            <a:ext cx="6197600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Rectangle 5"/>
          <p:cNvSpPr>
            <a:spLocks/>
          </p:cNvSpPr>
          <p:nvPr/>
        </p:nvSpPr>
        <p:spPr bwMode="auto">
          <a:xfrm>
            <a:off x="6134100" y="5257800"/>
            <a:ext cx="72390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i="1" u="sng">
                <a:solidFill>
                  <a:schemeClr val="tx1"/>
                </a:solidFill>
                <a:ea typeface="ＭＳ Ｐゴシック" charset="0"/>
                <a:cs typeface="Helvetica" charset="0"/>
              </a:rPr>
              <a:t>PFR</a:t>
            </a:r>
          </a:p>
        </p:txBody>
      </p:sp>
      <p:pic>
        <p:nvPicPr>
          <p:cNvPr id="17414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9800" y="5943600"/>
            <a:ext cx="6032500" cy="121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5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800" y="7366000"/>
            <a:ext cx="11372850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Ideal Reactor Design Equations</a:t>
            </a:r>
          </a:p>
        </p:txBody>
      </p:sp>
      <p:sp>
        <p:nvSpPr>
          <p:cNvPr id="18434" name="Rectangle 2"/>
          <p:cNvSpPr>
            <a:spLocks/>
          </p:cNvSpPr>
          <p:nvPr/>
        </p:nvSpPr>
        <p:spPr bwMode="auto">
          <a:xfrm>
            <a:off x="5210175" y="1231900"/>
            <a:ext cx="2570163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i="1" u="sng">
                <a:solidFill>
                  <a:schemeClr val="tx1"/>
                </a:solidFill>
                <a:ea typeface="ＭＳ Ｐゴシック" charset="0"/>
                <a:cs typeface="Helvetica" charset="0"/>
              </a:rPr>
              <a:t>Steady State RFR</a:t>
            </a:r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917700"/>
            <a:ext cx="2943225" cy="120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4500" y="3733800"/>
            <a:ext cx="7023100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7700" y="5829300"/>
            <a:ext cx="4076700" cy="101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8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7454900"/>
            <a:ext cx="5837238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9" name="Rectangle 7"/>
          <p:cNvSpPr>
            <a:spLocks/>
          </p:cNvSpPr>
          <p:nvPr/>
        </p:nvSpPr>
        <p:spPr bwMode="auto">
          <a:xfrm>
            <a:off x="9637713" y="6108700"/>
            <a:ext cx="2452687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>
                <a:solidFill>
                  <a:schemeClr val="tx1"/>
                </a:solidFill>
                <a:ea typeface="ＭＳ Ｐゴシック" charset="0"/>
                <a:cs typeface="Helvetica" charset="0"/>
              </a:rPr>
              <a:t>(Unpacked Tube)</a:t>
            </a:r>
          </a:p>
        </p:txBody>
      </p:sp>
      <p:sp>
        <p:nvSpPr>
          <p:cNvPr id="18440" name="Rectangle 8"/>
          <p:cNvSpPr>
            <a:spLocks/>
          </p:cNvSpPr>
          <p:nvPr/>
        </p:nvSpPr>
        <p:spPr bwMode="auto">
          <a:xfrm>
            <a:off x="10125075" y="7797800"/>
            <a:ext cx="196215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>
                <a:solidFill>
                  <a:schemeClr val="tx1"/>
                </a:solidFill>
                <a:ea typeface="ＭＳ Ｐゴシック" charset="0"/>
                <a:cs typeface="Helvetica" charset="0"/>
              </a:rPr>
              <a:t>(Packed Bed)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Typical Kinetics Behavior</a:t>
            </a:r>
            <a:br>
              <a:rPr lang="en-US"/>
            </a:br>
            <a:r>
              <a:rPr lang="en-US"/>
              <a:t>and Reaction Classification</a:t>
            </a:r>
          </a:p>
        </p:txBody>
      </p:sp>
      <p:sp>
        <p:nvSpPr>
          <p:cNvPr id="19458" name="Rectangle 2"/>
          <p:cNvSpPr>
            <a:spLocks noChangeArrowheads="1"/>
          </p:cNvSpPr>
          <p:nvPr>
            <p:ph type="body" idx="1"/>
          </p:nvPr>
        </p:nvSpPr>
        <p:spPr>
          <a:xfrm>
            <a:off x="1270000" y="1612900"/>
            <a:ext cx="10464800" cy="7556500"/>
          </a:xfrm>
          <a:ln/>
        </p:spPr>
        <p:txBody>
          <a:bodyPr/>
          <a:lstStyle/>
          <a:p>
            <a:r>
              <a:rPr lang="en-US"/>
              <a:t>Typical kinetics behavior</a:t>
            </a:r>
          </a:p>
          <a:p>
            <a:pPr marL="762000" lvl="1"/>
            <a:r>
              <a:rPr lang="en-US"/>
              <a:t>As T increases, the rate increases</a:t>
            </a:r>
          </a:p>
          <a:p>
            <a:pPr marL="1206500" lvl="2"/>
            <a:r>
              <a:rPr lang="en-US"/>
              <a:t>final conversion decreases for exothermic; increases for endothermic reactions</a:t>
            </a:r>
          </a:p>
          <a:p>
            <a:pPr marL="762000" lvl="1"/>
            <a:r>
              <a:rPr lang="en-US"/>
              <a:t>As concentration or partial pressure of reactants decreases, the rate decreases</a:t>
            </a:r>
          </a:p>
          <a:p>
            <a:pPr marL="762000" lvl="1"/>
            <a:r>
              <a:rPr lang="en-US"/>
              <a:t>As the concentration or partial pressure of products increases, the rate decreases for reversible reactions; is not strongly affected for irreversible reactions</a:t>
            </a:r>
          </a:p>
          <a:p>
            <a:r>
              <a:rPr lang="en-US"/>
              <a:t>Reaction Classification</a:t>
            </a:r>
          </a:p>
          <a:p>
            <a:pPr marL="762000" lvl="1"/>
            <a:r>
              <a:rPr lang="en-US"/>
              <a:t>Auto-thermal reactions: the (exothermic) heat of reaction is sufficiently large to heat the reactants to reaction temperature</a:t>
            </a:r>
          </a:p>
          <a:p>
            <a:pPr marL="762000" lvl="1"/>
            <a:r>
              <a:rPr lang="en-US"/>
              <a:t>Auto-catalytic reactions: rate increases as the product concentration increases</a:t>
            </a:r>
          </a:p>
          <a:p>
            <a:pPr marL="762000" lvl="1"/>
            <a:r>
              <a:rPr lang="en-US"/>
              <a:t>Reactant Inhibited Reactions: rate decreases as the reactant concentration increases</a:t>
            </a:r>
          </a:p>
          <a:p>
            <a:pPr marL="762000" lvl="1"/>
            <a:r>
              <a:rPr lang="en-US"/>
              <a:t>Product Inhibited Reactions: rate decreases as the product concentration increases</a:t>
            </a:r>
          </a:p>
          <a:p>
            <a:pPr marL="762000" lvl="1"/>
            <a:r>
              <a:rPr lang="en-US"/>
              <a:t>Parallel Reactions</a:t>
            </a:r>
          </a:p>
          <a:p>
            <a:pPr marL="1206500" lvl="2"/>
            <a:r>
              <a:rPr lang="en-US">
                <a:cs typeface="Lucida Grande" charset="0"/>
              </a:rPr>
              <a:t>A → B</a:t>
            </a:r>
            <a:endParaRPr lang="en-US"/>
          </a:p>
          <a:p>
            <a:pPr marL="1206500" lvl="2"/>
            <a:r>
              <a:rPr lang="en-US">
                <a:cs typeface="Lucida Grande" charset="0"/>
              </a:rPr>
              <a:t>A → C</a:t>
            </a:r>
            <a:endParaRPr lang="en-US"/>
          </a:p>
          <a:p>
            <a:pPr marL="762000" lvl="1"/>
            <a:r>
              <a:rPr lang="en-US"/>
              <a:t>Series Reactions</a:t>
            </a:r>
          </a:p>
          <a:p>
            <a:pPr marL="1206500" lvl="2"/>
            <a:r>
              <a:rPr lang="en-US">
                <a:cs typeface="Lucida Grande" charset="0"/>
              </a:rPr>
              <a:t>A → B</a:t>
            </a:r>
            <a:endParaRPr lang="en-US"/>
          </a:p>
          <a:p>
            <a:pPr marL="1206500" lvl="2"/>
            <a:r>
              <a:rPr lang="en-US">
                <a:cs typeface="Lucida Grande" charset="0"/>
              </a:rPr>
              <a:t>B → C</a:t>
            </a:r>
            <a:endParaRPr lang="en-US"/>
          </a:p>
          <a:p>
            <a:pPr marL="762000" lvl="1"/>
            <a:r>
              <a:rPr lang="en-US"/>
              <a:t>Series-Parallel Reactions</a:t>
            </a:r>
          </a:p>
          <a:p>
            <a:pPr marL="1206500" lvl="2"/>
            <a:r>
              <a:rPr lang="en-US">
                <a:cs typeface="Lucida Grande" charset="0"/>
              </a:rPr>
              <a:t>A + B → R + S</a:t>
            </a:r>
            <a:endParaRPr lang="en-US"/>
          </a:p>
          <a:p>
            <a:pPr marL="1206500" lvl="2"/>
            <a:r>
              <a:rPr lang="en-US">
                <a:cs typeface="Lucida Grande" charset="0"/>
              </a:rPr>
              <a:t>R + B → T + S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>
            <p:ph type="title"/>
          </p:nvPr>
        </p:nvSpPr>
        <p:spPr>
          <a:xfrm>
            <a:off x="1270000" y="4521200"/>
            <a:ext cx="10464800" cy="698500"/>
          </a:xfrm>
          <a:ln/>
        </p:spPr>
        <p:txBody>
          <a:bodyPr/>
          <a:lstStyle/>
          <a:p>
            <a:r>
              <a:rPr lang="en-US"/>
              <a:t>Questions?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Activity 17.1</a:t>
            </a:r>
          </a:p>
        </p:txBody>
      </p:sp>
      <p:sp>
        <p:nvSpPr>
          <p:cNvPr id="21506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/>
              <a:t>Liquid phase reactions (1) and (2) below take place in an adiabatic batch reactor.</a:t>
            </a:r>
          </a:p>
          <a:p>
            <a:pPr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>
                <a:ea typeface="ヒラギノ角ゴ ProN W3" charset="0"/>
                <a:cs typeface="ヒラギノ角ゴ ProN W3" charset="0"/>
              </a:rPr>
              <a:t>A + B ⇄ R + S</a:t>
            </a:r>
            <a:r>
              <a:rPr lang="en-US"/>
              <a:t>	(1)</a:t>
            </a:r>
          </a:p>
          <a:p>
            <a:pPr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>
                <a:ea typeface="ヒラギノ角ゴ ProN W3" charset="0"/>
                <a:cs typeface="ヒラギノ角ゴ ProN W3" charset="0"/>
              </a:rPr>
              <a:t>R ⇄ T + U</a:t>
            </a:r>
            <a:r>
              <a:rPr lang="en-US"/>
              <a:t>	(2)</a:t>
            </a:r>
          </a:p>
          <a:p>
            <a:pPr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/>
              <a:t>The initial temperature of the 2 m</a:t>
            </a:r>
            <a:r>
              <a:rPr lang="en-US" baseline="32000"/>
              <a:t>3</a:t>
            </a:r>
            <a:r>
              <a:rPr lang="en-US"/>
              <a:t> reactor is 450 K and it initially contains 3.5 kmol m</a:t>
            </a:r>
            <a:r>
              <a:rPr lang="en-US" baseline="32000"/>
              <a:t>−3</a:t>
            </a:r>
            <a:r>
              <a:rPr lang="en-US"/>
              <a:t> each of A and B (the only species present). Heat capacities of the species, in cal mol</a:t>
            </a:r>
            <a:r>
              <a:rPr lang="en-US" baseline="32000"/>
              <a:t>−1</a:t>
            </a:r>
            <a:r>
              <a:rPr lang="en-US"/>
              <a:t> K</a:t>
            </a:r>
            <a:r>
              <a:rPr lang="en-US" baseline="32000"/>
              <a:t>−1</a:t>
            </a:r>
            <a:r>
              <a:rPr lang="en-US"/>
              <a:t>, are as follows: A = 7.5, B = 8.5, R = 9.3, S = 12.1, </a:t>
            </a:r>
            <a:br>
              <a:rPr lang="en-US"/>
            </a:br>
            <a:r>
              <a:rPr lang="en-US" i="1"/>
              <a:t>T</a:t>
            </a:r>
            <a:r>
              <a:rPr lang="en-US"/>
              <a:t> = 5.7, and </a:t>
            </a:r>
            <a:r>
              <a:rPr lang="en-US" i="1"/>
              <a:t>U</a:t>
            </a:r>
            <a:r>
              <a:rPr lang="en-US"/>
              <a:t> = 6.3. The reactions are elementary with rate coefficients as given below.</a:t>
            </a:r>
          </a:p>
          <a:p>
            <a:pPr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i="1"/>
              <a:t>k</a:t>
            </a:r>
            <a:r>
              <a:rPr lang="en-US" baseline="-6000"/>
              <a:t>1</a:t>
            </a:r>
            <a:r>
              <a:rPr lang="en-US"/>
              <a:t> = (8.3 x 10</a:t>
            </a:r>
            <a:r>
              <a:rPr lang="en-US" baseline="32000"/>
              <a:t>−2</a:t>
            </a:r>
            <a:r>
              <a:rPr lang="en-US"/>
              <a:t> m</a:t>
            </a:r>
            <a:r>
              <a:rPr lang="en-US" baseline="32000"/>
              <a:t>3</a:t>
            </a:r>
            <a:r>
              <a:rPr lang="en-US"/>
              <a:t> kmol</a:t>
            </a:r>
            <a:r>
              <a:rPr lang="en-US" baseline="32000"/>
              <a:t>−1</a:t>
            </a:r>
            <a:r>
              <a:rPr lang="en-US"/>
              <a:t> s</a:t>
            </a:r>
            <a:r>
              <a:rPr lang="en-US" baseline="32000"/>
              <a:t>−1</a:t>
            </a:r>
            <a:r>
              <a:rPr lang="en-US"/>
              <a:t>) exp{−(18,000cal mol</a:t>
            </a:r>
            <a:r>
              <a:rPr lang="en-US" baseline="32000"/>
              <a:t>−1</a:t>
            </a:r>
            <a:r>
              <a:rPr lang="en-US"/>
              <a:t>)/(RT)}	(3)</a:t>
            </a:r>
          </a:p>
          <a:p>
            <a:pPr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i="1"/>
              <a:t>k</a:t>
            </a:r>
            <a:r>
              <a:rPr lang="en-US" baseline="-6000"/>
              <a:t>2</a:t>
            </a:r>
            <a:r>
              <a:rPr lang="en-US"/>
              <a:t> = (3.7 x 10</a:t>
            </a:r>
            <a:r>
              <a:rPr lang="en-US" baseline="32000"/>
              <a:t>−3</a:t>
            </a:r>
            <a:r>
              <a:rPr lang="en-US"/>
              <a:t> s</a:t>
            </a:r>
            <a:r>
              <a:rPr lang="en-US" baseline="32000"/>
              <a:t>−1</a:t>
            </a:r>
            <a:r>
              <a:rPr lang="en-US"/>
              <a:t>) exp{−(13,500cal mol</a:t>
            </a:r>
            <a:r>
              <a:rPr lang="en-US" baseline="32000"/>
              <a:t>−1</a:t>
            </a:r>
            <a:r>
              <a:rPr lang="en-US"/>
              <a:t>)/(RT)}	(4)</a:t>
            </a:r>
          </a:p>
          <a:p>
            <a:pPr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/>
              <a:t>The reactions are irreversible with Δ</a:t>
            </a:r>
            <a:r>
              <a:rPr lang="en-US" i="1"/>
              <a:t>H</a:t>
            </a:r>
            <a:r>
              <a:rPr lang="en-US" baseline="-6000"/>
              <a:t>1</a:t>
            </a:r>
            <a:r>
              <a:rPr lang="en-US"/>
              <a:t>(298 K) = −9870 cal mol</a:t>
            </a:r>
            <a:r>
              <a:rPr lang="en-US" baseline="32000"/>
              <a:t>−1</a:t>
            </a:r>
            <a:r>
              <a:rPr lang="en-US"/>
              <a:t> and Δ</a:t>
            </a:r>
            <a:r>
              <a:rPr lang="en-US" i="1"/>
              <a:t>H</a:t>
            </a:r>
            <a:r>
              <a:rPr lang="en-US" baseline="-6000"/>
              <a:t>2</a:t>
            </a:r>
            <a:r>
              <a:rPr lang="en-US"/>
              <a:t>(298 K) = −8700 cal mol</a:t>
            </a:r>
            <a:r>
              <a:rPr lang="en-US" baseline="32000"/>
              <a:t>−1</a:t>
            </a:r>
            <a:r>
              <a:rPr lang="en-US"/>
              <a:t>. How long will it take for the concentration of S to reach 2.5 kmol m</a:t>
            </a:r>
            <a:r>
              <a:rPr lang="en-US" baseline="32000"/>
              <a:t>−3</a:t>
            </a:r>
            <a:r>
              <a:rPr lang="en-US"/>
              <a:t>?</a:t>
            </a:r>
          </a:p>
          <a:p>
            <a:pPr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endParaRPr lang="en-US"/>
          </a:p>
          <a:p>
            <a:pPr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/>
              <a:t>Write the mole and energy balance design equations for this system, expanding all sums and continuous products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theme/theme1.xml><?xml version="1.0" encoding="utf-8"?>
<a:theme xmlns:a="http://schemas.openxmlformats.org/drawingml/2006/main" name="Title &amp; Subtitle">
  <a:themeElements>
    <a:clrScheme name="Title &amp; Subtitl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Helvetica"/>
        <a:ea typeface="Heiti SC Medium"/>
        <a:cs typeface="Heiti SC Medium"/>
      </a:majorFont>
      <a:minorFont>
        <a:latin typeface="Helvetica"/>
        <a:ea typeface="Heiti SC Medium"/>
        <a:cs typeface="Heiti SC Medium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Title, Bullets &amp; Photo">
  <a:themeElements>
    <a:clrScheme name="Title, Bullets &amp; Phot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, Bullets &amp; Photo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, Bullets &amp;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Bullets">
  <a:themeElements>
    <a:clrScheme name="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llets">
      <a:majorFont>
        <a:latin typeface="Gill Sans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&amp; Bullets">
  <a:themeElements>
    <a:clrScheme name="Title &amp; 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 &amp; Bullets">
  <a:themeElements>
    <a:clrScheme name="Title &amp; 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itle - Top">
  <a:themeElements>
    <a:clrScheme name="Title - To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Top">
      <a:majorFont>
        <a:latin typeface="Helvetica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- To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Photo - Horizontal">
  <a:themeElements>
    <a:clrScheme name="Photo - Horizont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Horizontal">
      <a:majorFont>
        <a:latin typeface="Helvetica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Photo - Horizont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Photo - Vertical">
  <a:themeElements>
    <a:clrScheme name="Photo - Vertic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Photo - Vertic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Title &amp; Bullets - Left">
  <a:themeElements>
    <a:clrScheme name="Title &amp; Bullets - Le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Left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Le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Title &amp; Bullets - 2 Column">
  <a:themeElements>
    <a:clrScheme name="Title &amp; Bullets - 2 Colum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2 Column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2 Colum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Title &amp; Bullets - Right">
  <a:themeElements>
    <a:clrScheme name="Title &amp; Bullets - Righ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Right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Righ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Pages>0</Pages>
  <Words>547</Words>
  <Characters>0</Characters>
  <Application>Microsoft Macintosh PowerPoint</Application>
  <PresentationFormat>Custom</PresentationFormat>
  <Lines>0</Lines>
  <Paragraphs>100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11</vt:i4>
      </vt:variant>
      <vt:variant>
        <vt:lpstr>Slide Titles</vt:lpstr>
      </vt:variant>
      <vt:variant>
        <vt:i4>12</vt:i4>
      </vt:variant>
    </vt:vector>
  </HeadingPairs>
  <TitlesOfParts>
    <vt:vector size="29" baseType="lpstr">
      <vt:lpstr>Helvetica</vt:lpstr>
      <vt:lpstr>Heiti SC Light</vt:lpstr>
      <vt:lpstr>Heiti SC Medium</vt:lpstr>
      <vt:lpstr>Lucida Grande</vt:lpstr>
      <vt:lpstr>Gill Sans</vt:lpstr>
      <vt:lpstr>ヒラギノ角ゴ ProN W3</vt:lpstr>
      <vt:lpstr>Title &amp; Subtitle</vt:lpstr>
      <vt:lpstr>Title &amp; Bullets</vt:lpstr>
      <vt:lpstr>Title &amp; Bullets</vt:lpstr>
      <vt:lpstr>Title - Top</vt:lpstr>
      <vt:lpstr>Photo - Horizontal</vt:lpstr>
      <vt:lpstr>Photo - Vertical</vt:lpstr>
      <vt:lpstr>Title &amp; Bullets - Left</vt:lpstr>
      <vt:lpstr>Title &amp; Bullets - 2 Column</vt:lpstr>
      <vt:lpstr>Title &amp; Bullets - Right</vt:lpstr>
      <vt:lpstr>Title, Bullets &amp; Photo</vt:lpstr>
      <vt:lpstr>Bullets</vt:lpstr>
      <vt:lpstr>A First Course on Kinetics and Reaction Engineering</vt:lpstr>
      <vt:lpstr>Where We’re Going</vt:lpstr>
      <vt:lpstr>Reaction Engineering</vt:lpstr>
      <vt:lpstr>Ideal Reactor Design Equations</vt:lpstr>
      <vt:lpstr>Ideal Reactor Design Equations</vt:lpstr>
      <vt:lpstr>Ideal Reactor Design Equations</vt:lpstr>
      <vt:lpstr>Typical Kinetics Behavior and Reaction Classification</vt:lpstr>
      <vt:lpstr>Questions?</vt:lpstr>
      <vt:lpstr>Activity 17.1</vt:lpstr>
      <vt:lpstr>Activity 17.2</vt:lpstr>
      <vt:lpstr>Activity 17.3</vt:lpstr>
      <vt:lpstr>Where Were Going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First Course on Kinetics and Reaction Engineering</dc:title>
  <dc:subject/>
  <dc:creator/>
  <cp:keywords/>
  <dc:description/>
  <cp:lastModifiedBy>Carl Lund</cp:lastModifiedBy>
  <cp:revision>3</cp:revision>
  <dcterms:modified xsi:type="dcterms:W3CDTF">2014-06-06T20:02:44Z</dcterms:modified>
</cp:coreProperties>
</file>