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sldIdLst>
    <p:sldId id="256" r:id="rId13"/>
    <p:sldId id="278" r:id="rId14"/>
    <p:sldId id="258" r:id="rId15"/>
    <p:sldId id="257" r:id="rId16"/>
    <p:sldId id="259" r:id="rId17"/>
    <p:sldId id="260" r:id="rId18"/>
    <p:sldId id="261" r:id="rId19"/>
    <p:sldId id="271" r:id="rId20"/>
    <p:sldId id="262" r:id="rId21"/>
    <p:sldId id="265" r:id="rId22"/>
    <p:sldId id="263" r:id="rId23"/>
    <p:sldId id="266" r:id="rId24"/>
    <p:sldId id="267" r:id="rId25"/>
    <p:sldId id="268" r:id="rId26"/>
    <p:sldId id="269" r:id="rId27"/>
    <p:sldId id="270" r:id="rId28"/>
    <p:sldId id="279" r:id="rId2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504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7543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42272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55773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88590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676337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48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1043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41751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3681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512450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385023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127581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794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726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726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43118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53410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18094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86333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764723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2700" y="16510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5100" y="16510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23711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84597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2583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525500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86910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53096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01260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89484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57024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68852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78810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595852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431800"/>
            <a:ext cx="51562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31800"/>
            <a:ext cx="51562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4742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8204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74603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59039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69799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50584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35504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11450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613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613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3364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84242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12900"/>
            <a:ext cx="51562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612900"/>
            <a:ext cx="51562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7358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6082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8214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90988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69901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0365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69680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1765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6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6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73314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6211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6511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9886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12900"/>
            <a:ext cx="51562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612900"/>
            <a:ext cx="51562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3112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1700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08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1926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480425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40471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82504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68505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6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6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07645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69376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4801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83066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80102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01218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5305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82416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493653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88572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21328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9343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41300"/>
            <a:ext cx="2925762" cy="847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41300"/>
            <a:ext cx="8624888" cy="8470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46596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76719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80817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668001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86147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1909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01224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744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957237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66313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107267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77118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83630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2602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3739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90440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3274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51163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8568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06888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973206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558634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57336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1161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59615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8653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4987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00123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007288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612900"/>
            <a:ext cx="28575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1612900"/>
            <a:ext cx="28575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5105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9983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15536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936598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499747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00157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10978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254000"/>
            <a:ext cx="1466850" cy="866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254000"/>
            <a:ext cx="4248150" cy="866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00512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136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3438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21700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291276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41307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50001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77113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979666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113355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862209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64681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51810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0803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888446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58185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303640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51000"/>
            <a:ext cx="5156200" cy="728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651000"/>
            <a:ext cx="5156200" cy="728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1912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65457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25818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762126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443150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31327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98754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385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/>
          </p:cNvSpPr>
          <p:nvPr/>
        </p:nvSpPr>
        <p:spPr bwMode="auto">
          <a:xfrm>
            <a:off x="1293813" y="8985250"/>
            <a:ext cx="3840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© 2014 Carl Lund,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502400" y="16002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82700" y="16510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431800"/>
            <a:ext cx="104648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12900"/>
            <a:ext cx="104648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12900"/>
            <a:ext cx="104648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413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7978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1612900"/>
            <a:ext cx="5867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254000"/>
            <a:ext cx="58674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002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51000"/>
            <a:ext cx="10464800" cy="728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.emf"/><Relationship Id="rId10" Type="http://schemas.openxmlformats.org/officeDocument/2006/relationships/image" Target="../media/image20.emf"/><Relationship Id="rId11" Type="http://schemas.openxmlformats.org/officeDocument/2006/relationships/image" Target="../media/image21.emf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image" Target="../media/image32.emf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34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emf"/><Relationship Id="rId3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 First Course on Kinetics and Reaction Engineering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Class 17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1298575" y="965200"/>
            <a:ext cx="26225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Mole balance on A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762000"/>
            <a:ext cx="67960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032000"/>
            <a:ext cx="1136332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/>
          </p:cNvSpPr>
          <p:nvPr/>
        </p:nvSpPr>
        <p:spPr bwMode="auto">
          <a:xfrm>
            <a:off x="927100" y="3479800"/>
            <a:ext cx="29257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Other mole balances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89300"/>
            <a:ext cx="30543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289300"/>
            <a:ext cx="492442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4445000"/>
            <a:ext cx="283368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46600"/>
            <a:ext cx="25590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0" y="4546600"/>
            <a:ext cx="25590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10"/>
          <p:cNvSpPr>
            <a:spLocks/>
          </p:cNvSpPr>
          <p:nvPr/>
        </p:nvSpPr>
        <p:spPr bwMode="auto">
          <a:xfrm>
            <a:off x="971550" y="5892800"/>
            <a:ext cx="22336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Energy balance</a:t>
            </a: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5702300"/>
            <a:ext cx="7518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6858000"/>
            <a:ext cx="11569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7823200"/>
            <a:ext cx="75485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Activity 17.2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1270000"/>
            <a:ext cx="10464800" cy="7645400"/>
          </a:xfrm>
          <a:ln/>
        </p:spPr>
        <p:txBody>
          <a:bodyPr/>
          <a:lstStyle/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/>
              <a:t>Aqueous phase reactions (1) and (2) below take place in an adiabatic CSTR operating at steady state.</a:t>
            </a:r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>
                <a:ea typeface="ヒラギノ角ゴ ProN W3" charset="0"/>
                <a:cs typeface="ヒラギノ角ゴ ProN W3" charset="0"/>
              </a:rPr>
              <a:t>A + B ⇄ R + S</a:t>
            </a:r>
            <a:r>
              <a:rPr lang="en-US"/>
              <a:t>	(1)</a:t>
            </a:r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>
                <a:ea typeface="ヒラギノ角ゴ ProN W3" charset="0"/>
                <a:cs typeface="ヒラギノ角ゴ ProN W3" charset="0"/>
              </a:rPr>
              <a:t>A + B ⇄ T + U</a:t>
            </a:r>
            <a:r>
              <a:rPr lang="en-US"/>
              <a:t>	(2)</a:t>
            </a:r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/>
              <a:t>The feed to the 2 m</a:t>
            </a:r>
            <a:r>
              <a:rPr lang="en-US" baseline="32000"/>
              <a:t>3</a:t>
            </a:r>
            <a:r>
              <a:rPr lang="en-US"/>
              <a:t> reactor is at 78ºC and it initially contains A and B at equal 1.5 M concentrations. The heat capacity of the solution may be taken to equal that of water, 1 cal g</a:t>
            </a:r>
            <a:r>
              <a:rPr lang="en-US" baseline="32000"/>
              <a:t>-1</a:t>
            </a:r>
            <a:r>
              <a:rPr lang="en-US"/>
              <a:t>. The reactions are elementary with rate coefficients as given below.</a:t>
            </a:r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 i="1"/>
              <a:t>k</a:t>
            </a:r>
            <a:r>
              <a:rPr lang="en-US" baseline="-6000"/>
              <a:t>1</a:t>
            </a:r>
            <a:r>
              <a:rPr lang="en-US"/>
              <a:t> = (8.3 x 10</a:t>
            </a:r>
            <a:r>
              <a:rPr lang="en-US" baseline="32000"/>
              <a:t>−2</a:t>
            </a:r>
            <a:r>
              <a:rPr lang="en-US"/>
              <a:t> m</a:t>
            </a:r>
            <a:r>
              <a:rPr lang="en-US" baseline="32000"/>
              <a:t>3</a:t>
            </a:r>
            <a:r>
              <a:rPr lang="en-US"/>
              <a:t> kmol</a:t>
            </a:r>
            <a:r>
              <a:rPr lang="en-US" baseline="32000"/>
              <a:t>−1</a:t>
            </a:r>
            <a:r>
              <a:rPr lang="en-US"/>
              <a:t> s</a:t>
            </a:r>
            <a:r>
              <a:rPr lang="en-US" baseline="32000"/>
              <a:t>−1</a:t>
            </a:r>
            <a:r>
              <a:rPr lang="en-US"/>
              <a:t>) exp{−(8,000cal mol</a:t>
            </a:r>
            <a:r>
              <a:rPr lang="en-US" baseline="32000"/>
              <a:t>−1</a:t>
            </a:r>
            <a:r>
              <a:rPr lang="en-US"/>
              <a:t>)/(RT)}	(3)</a:t>
            </a:r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 i="1"/>
              <a:t>k</a:t>
            </a:r>
            <a:r>
              <a:rPr lang="en-US" baseline="-6000"/>
              <a:t>2</a:t>
            </a:r>
            <a:r>
              <a:rPr lang="en-US"/>
              <a:t> = (4.7 x 10</a:t>
            </a:r>
            <a:r>
              <a:rPr lang="en-US" baseline="32000"/>
              <a:t>−2</a:t>
            </a:r>
            <a:r>
              <a:rPr lang="en-US"/>
              <a:t> m</a:t>
            </a:r>
            <a:r>
              <a:rPr lang="en-US" baseline="32000"/>
              <a:t>3</a:t>
            </a:r>
            <a:r>
              <a:rPr lang="en-US"/>
              <a:t> kmol</a:t>
            </a:r>
            <a:r>
              <a:rPr lang="en-US" baseline="32000"/>
              <a:t>−1</a:t>
            </a:r>
            <a:r>
              <a:rPr lang="en-US"/>
              <a:t> s</a:t>
            </a:r>
            <a:r>
              <a:rPr lang="en-US" baseline="32000"/>
              <a:t>−1</a:t>
            </a:r>
            <a:r>
              <a:rPr lang="en-US"/>
              <a:t>) exp{−(12,000cal mol</a:t>
            </a:r>
            <a:r>
              <a:rPr lang="en-US" baseline="32000"/>
              <a:t>−1</a:t>
            </a:r>
            <a:r>
              <a:rPr lang="en-US"/>
              <a:t>)/(RT)}	(4)</a:t>
            </a:r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/>
              <a:t>The reactions are irreversible with Δ</a:t>
            </a:r>
            <a:r>
              <a:rPr lang="en-US" i="1"/>
              <a:t>H</a:t>
            </a:r>
            <a:r>
              <a:rPr lang="en-US" baseline="-6000"/>
              <a:t>1</a:t>
            </a:r>
            <a:r>
              <a:rPr lang="en-US"/>
              <a:t>(298 K) = 9870 cal mol</a:t>
            </a:r>
            <a:r>
              <a:rPr lang="en-US" baseline="32000"/>
              <a:t>−1</a:t>
            </a:r>
            <a:r>
              <a:rPr lang="en-US"/>
              <a:t> and </a:t>
            </a:r>
            <a:br>
              <a:rPr lang="en-US"/>
            </a:br>
            <a:r>
              <a:rPr lang="en-US"/>
              <a:t>Δ</a:t>
            </a:r>
            <a:r>
              <a:rPr lang="en-US" i="1"/>
              <a:t>H</a:t>
            </a:r>
            <a:r>
              <a:rPr lang="en-US" baseline="-6000"/>
              <a:t>2</a:t>
            </a:r>
            <a:r>
              <a:rPr lang="en-US"/>
              <a:t>(298 K) = 8700 cal mol</a:t>
            </a:r>
            <a:r>
              <a:rPr lang="en-US" baseline="32000"/>
              <a:t>−1</a:t>
            </a:r>
            <a:r>
              <a:rPr lang="en-US"/>
              <a:t>. Heat is added to the reactor by passing saturated steam at 120ºC through a coil with an area of 0.7 m</a:t>
            </a:r>
            <a:r>
              <a:rPr lang="en-US" baseline="32000"/>
              <a:t>2</a:t>
            </a:r>
            <a:r>
              <a:rPr lang="en-US"/>
              <a:t> that is submerged in the solution. The overall heat transfer coefficient is </a:t>
            </a:r>
            <a:br>
              <a:rPr lang="en-US"/>
            </a:br>
            <a:r>
              <a:rPr lang="en-US"/>
              <a:t>25 BTU h</a:t>
            </a:r>
            <a:r>
              <a:rPr lang="en-US" baseline="32000"/>
              <a:t>-1</a:t>
            </a:r>
            <a:r>
              <a:rPr lang="en-US"/>
              <a:t> ft</a:t>
            </a:r>
            <a:r>
              <a:rPr lang="en-US" baseline="32000"/>
              <a:t>-2</a:t>
            </a:r>
            <a:r>
              <a:rPr lang="en-US"/>
              <a:t> ºF</a:t>
            </a:r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endParaRPr lang="en-US"/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/>
              <a:t>Write the mole and energy balance design equations for this system, expanding all sums and continuous products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1273175" y="482600"/>
            <a:ext cx="26225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Mole balance on 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52500"/>
            <a:ext cx="85026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/>
          </p:cNvSpPr>
          <p:nvPr/>
        </p:nvSpPr>
        <p:spPr bwMode="auto">
          <a:xfrm>
            <a:off x="927100" y="3479800"/>
            <a:ext cx="29257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Other mole balances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971550" y="5892800"/>
            <a:ext cx="22336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Energy balance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5588000"/>
            <a:ext cx="6197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930400"/>
            <a:ext cx="8650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641600"/>
            <a:ext cx="11007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3378200"/>
            <a:ext cx="64531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140200"/>
            <a:ext cx="41338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965700"/>
            <a:ext cx="40782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114800"/>
            <a:ext cx="4191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965700"/>
            <a:ext cx="4191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6959600"/>
            <a:ext cx="77978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115300"/>
            <a:ext cx="105537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Activity 17.3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Suppose the steam being fed to the submerged coil was suddenly changed to saturated steam at 100ºC, write the design equations needed to model the reactor.</a:t>
            </a:r>
          </a:p>
          <a:p>
            <a:endParaRPr lang="en-US"/>
          </a:p>
          <a:p>
            <a:r>
              <a:rPr lang="en-US"/>
              <a:t>Before the steam temperature changed, the system was at steady state</a:t>
            </a:r>
          </a:p>
          <a:p>
            <a:pPr marL="762000" lvl="1"/>
            <a:r>
              <a:rPr lang="en-US"/>
              <a:t>The volumetric flow rate was not changing with time</a:t>
            </a:r>
          </a:p>
          <a:p>
            <a:pPr marL="762000" lvl="1"/>
            <a:r>
              <a:rPr lang="en-US"/>
              <a:t>The reaction volume was not changing with time</a:t>
            </a:r>
          </a:p>
          <a:p>
            <a:pPr marL="762000" lvl="1"/>
            <a:r>
              <a:rPr lang="en-US"/>
              <a:t>The inlet molar flow rates were not changing with time</a:t>
            </a:r>
          </a:p>
          <a:p>
            <a:pPr marL="762000" lvl="1"/>
            <a:r>
              <a:rPr lang="en-US"/>
              <a:t>The outlet molar flow rates were not changing with time</a:t>
            </a:r>
          </a:p>
          <a:p>
            <a:pPr marL="762000" lvl="1"/>
            <a:r>
              <a:rPr lang="en-US"/>
              <a:t>The temperature was not changing with time</a:t>
            </a:r>
          </a:p>
          <a:p>
            <a:pPr marL="762000" lvl="1"/>
            <a:r>
              <a:rPr lang="en-US"/>
              <a:t>The pressure was not changing with time</a:t>
            </a:r>
          </a:p>
          <a:p>
            <a:r>
              <a:rPr lang="en-US"/>
              <a:t>Which of these quantities will change with time after the steam temperature changes?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Activity 17.3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Suppose the steam being fed to the submerged coil was suddenly changed to saturated steam at 100ºC, write the design equations needed to model the reactor.</a:t>
            </a:r>
          </a:p>
          <a:p>
            <a:endParaRPr lang="en-US"/>
          </a:p>
          <a:p>
            <a:r>
              <a:rPr lang="en-US"/>
              <a:t>Before the steam temperature changed, the system was at steady state</a:t>
            </a:r>
          </a:p>
          <a:p>
            <a:r>
              <a:rPr lang="en-US"/>
              <a:t>Which of these quantities will change with time after the steam temperature changes?</a:t>
            </a:r>
          </a:p>
          <a:p>
            <a:pPr marL="762000" lvl="1"/>
            <a:r>
              <a:rPr lang="en-US"/>
              <a:t>The volumetric flow rate was not changing with time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- remains constant</a:t>
            </a:r>
            <a:endParaRPr lang="en-US"/>
          </a:p>
          <a:p>
            <a:pPr marL="762000" lvl="1"/>
            <a:r>
              <a:rPr lang="en-US"/>
              <a:t>The reaction volume was not changing with time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- remains constant</a:t>
            </a:r>
            <a:endParaRPr lang="en-US"/>
          </a:p>
          <a:p>
            <a:pPr marL="762000" lvl="1"/>
            <a:r>
              <a:rPr lang="en-US"/>
              <a:t>The inlet molar flow rates were not changing with time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- remains constant</a:t>
            </a:r>
            <a:endParaRPr lang="en-US"/>
          </a:p>
          <a:p>
            <a:pPr marL="762000" lvl="1"/>
            <a:r>
              <a:rPr lang="en-US"/>
              <a:t>The outlet molar flow rates were not changing with time </a:t>
            </a:r>
            <a:r>
              <a:rPr lang="en-US">
                <a:solidFill>
                  <a:srgbClr val="FF0000"/>
                </a:solidFill>
              </a:rPr>
              <a:t>- will change over time</a:t>
            </a:r>
            <a:endParaRPr lang="en-US"/>
          </a:p>
          <a:p>
            <a:pPr marL="762000" lvl="1"/>
            <a:r>
              <a:rPr lang="en-US"/>
              <a:t>The temperature was not changing with time</a:t>
            </a:r>
            <a:r>
              <a:rPr lang="en-US">
                <a:solidFill>
                  <a:srgbClr val="FF0000"/>
                </a:solidFill>
              </a:rPr>
              <a:t> - will change over time</a:t>
            </a:r>
            <a:endParaRPr lang="en-US"/>
          </a:p>
          <a:p>
            <a:pPr marL="762000" lvl="1"/>
            <a:r>
              <a:rPr lang="en-US"/>
              <a:t>The pressure was not changing with time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- remains constant</a:t>
            </a:r>
            <a:endParaRPr lang="en-US"/>
          </a:p>
          <a:p>
            <a:r>
              <a:rPr lang="en-US"/>
              <a:t>What terms must be added to the mole balance on A?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200900"/>
            <a:ext cx="64531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Activity 17.3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Which of these quantities will change with time after the steam temperature changes?</a:t>
            </a:r>
          </a:p>
          <a:p>
            <a:pPr marL="762000" lvl="1"/>
            <a:r>
              <a:rPr lang="en-US"/>
              <a:t>The volumetric flow rate was not changing with time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- remains constant</a:t>
            </a:r>
            <a:endParaRPr lang="en-US"/>
          </a:p>
          <a:p>
            <a:pPr marL="762000" lvl="1"/>
            <a:r>
              <a:rPr lang="en-US"/>
              <a:t>The reaction volume was not changing with time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- remains constant</a:t>
            </a:r>
            <a:endParaRPr lang="en-US"/>
          </a:p>
          <a:p>
            <a:pPr marL="762000" lvl="1"/>
            <a:r>
              <a:rPr lang="en-US"/>
              <a:t>The inlet molar flow rates were not changing with time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- remains constant</a:t>
            </a:r>
            <a:endParaRPr lang="en-US"/>
          </a:p>
          <a:p>
            <a:pPr marL="762000" lvl="1"/>
            <a:r>
              <a:rPr lang="en-US"/>
              <a:t>The outlet molar flow rates were not changing with time </a:t>
            </a:r>
            <a:r>
              <a:rPr lang="en-US">
                <a:solidFill>
                  <a:srgbClr val="FF0000"/>
                </a:solidFill>
              </a:rPr>
              <a:t>- will change over time</a:t>
            </a:r>
            <a:endParaRPr lang="en-US"/>
          </a:p>
          <a:p>
            <a:pPr marL="762000" lvl="1"/>
            <a:r>
              <a:rPr lang="en-US"/>
              <a:t>The temperature was not changing with time</a:t>
            </a:r>
            <a:r>
              <a:rPr lang="en-US">
                <a:solidFill>
                  <a:srgbClr val="FF0000"/>
                </a:solidFill>
              </a:rPr>
              <a:t> - will change over time</a:t>
            </a:r>
            <a:endParaRPr lang="en-US"/>
          </a:p>
          <a:p>
            <a:pPr marL="762000" lvl="1"/>
            <a:r>
              <a:rPr lang="en-US"/>
              <a:t>The pressure was not changing with time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- remains constant</a:t>
            </a:r>
            <a:endParaRPr lang="en-US"/>
          </a:p>
          <a:p>
            <a:r>
              <a:rPr lang="en-US"/>
              <a:t>What terms must be added to the mole balance on A?</a:t>
            </a:r>
          </a:p>
          <a:p>
            <a:pPr marL="762000" lvl="1">
              <a:spcBef>
                <a:spcPts val="2300"/>
              </a:spcBef>
            </a:pPr>
            <a:r>
              <a:rPr lang="en-US"/>
              <a:t>previous steady state balance on A:</a:t>
            </a:r>
          </a:p>
          <a:p>
            <a:pPr marL="762000" lvl="1">
              <a:spcBef>
                <a:spcPts val="4200"/>
              </a:spcBef>
            </a:pPr>
            <a:r>
              <a:rPr lang="en-US"/>
              <a:t>general non-steady state balance:</a:t>
            </a:r>
          </a:p>
          <a:p>
            <a:pPr marL="762000" lvl="1">
              <a:spcBef>
                <a:spcPts val="7200"/>
              </a:spcBef>
            </a:pPr>
            <a:r>
              <a:rPr lang="en-US"/>
              <a:t>new balance on A:</a:t>
            </a:r>
          </a:p>
          <a:p>
            <a:pPr>
              <a:spcBef>
                <a:spcPts val="4100"/>
              </a:spcBef>
            </a:pPr>
            <a:r>
              <a:rPr lang="en-US"/>
              <a:t>What terms must be added to the energy balance?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5080000"/>
            <a:ext cx="64531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5765800"/>
            <a:ext cx="63627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7035800"/>
            <a:ext cx="71247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8420100"/>
            <a:ext cx="105537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Activity 17.3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Which of these quantities will change with time after the steam temperature changes?</a:t>
            </a:r>
          </a:p>
          <a:p>
            <a:pPr marL="762000" lvl="1"/>
            <a:r>
              <a:rPr lang="en-US"/>
              <a:t>The volumetric flow rate was not changing with time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- remains constant</a:t>
            </a:r>
            <a:endParaRPr lang="en-US"/>
          </a:p>
          <a:p>
            <a:pPr marL="762000" lvl="1"/>
            <a:r>
              <a:rPr lang="en-US"/>
              <a:t>The reaction volume was not changing with time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- remains constant</a:t>
            </a:r>
            <a:endParaRPr lang="en-US"/>
          </a:p>
          <a:p>
            <a:pPr marL="762000" lvl="1"/>
            <a:r>
              <a:rPr lang="en-US"/>
              <a:t>The inlet molar flow rates were not changing with time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- remains constant</a:t>
            </a:r>
            <a:endParaRPr lang="en-US"/>
          </a:p>
          <a:p>
            <a:pPr marL="762000" lvl="1"/>
            <a:r>
              <a:rPr lang="en-US"/>
              <a:t>The outlet molar flow rates were not changing with time </a:t>
            </a:r>
            <a:r>
              <a:rPr lang="en-US">
                <a:solidFill>
                  <a:srgbClr val="FF0000"/>
                </a:solidFill>
              </a:rPr>
              <a:t>- will change over time</a:t>
            </a:r>
            <a:endParaRPr lang="en-US"/>
          </a:p>
          <a:p>
            <a:pPr marL="762000" lvl="1"/>
            <a:r>
              <a:rPr lang="en-US"/>
              <a:t>The temperature was not changing with time</a:t>
            </a:r>
            <a:r>
              <a:rPr lang="en-US">
                <a:solidFill>
                  <a:srgbClr val="FF0000"/>
                </a:solidFill>
              </a:rPr>
              <a:t> - will change over time</a:t>
            </a:r>
            <a:endParaRPr lang="en-US"/>
          </a:p>
          <a:p>
            <a:pPr marL="762000" lvl="1"/>
            <a:r>
              <a:rPr lang="en-US"/>
              <a:t>The pressure was not changing with time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- remains constant</a:t>
            </a:r>
            <a:endParaRPr lang="en-US"/>
          </a:p>
          <a:p>
            <a:r>
              <a:rPr lang="en-US"/>
              <a:t>What terms must be added to the energy balance?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972300"/>
            <a:ext cx="105537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11785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10299700" y="5232400"/>
            <a:ext cx="568325" cy="1143000"/>
          </a:xfrm>
          <a:prstGeom prst="line">
            <a:avLst/>
          </a:prstGeom>
          <a:noFill/>
          <a:ln w="38100" cap="flat">
            <a:solidFill>
              <a:srgbClr val="FF0000">
                <a:alpha val="50000"/>
              </a:srgbClr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11607800" y="5232400"/>
            <a:ext cx="568325" cy="1141413"/>
          </a:xfrm>
          <a:prstGeom prst="line">
            <a:avLst/>
          </a:prstGeom>
          <a:noFill/>
          <a:ln w="38100" cap="flat">
            <a:solidFill>
              <a:srgbClr val="FF0000">
                <a:alpha val="50000"/>
              </a:srgbClr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9" name="Rectangle 7"/>
          <p:cNvSpPr>
            <a:spLocks/>
          </p:cNvSpPr>
          <p:nvPr/>
        </p:nvSpPr>
        <p:spPr bwMode="auto">
          <a:xfrm>
            <a:off x="10795000" y="4883150"/>
            <a:ext cx="241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rgbClr val="FF0000"/>
                </a:solidFill>
                <a:ea typeface="ＭＳ Ｐゴシック" charset="0"/>
                <a:cs typeface="Helvetica" charset="0"/>
              </a:rPr>
              <a:t>0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12103100" y="4889500"/>
            <a:ext cx="241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rgbClr val="FF0000"/>
                </a:solidFill>
                <a:ea typeface="ＭＳ Ｐゴシック" charset="0"/>
                <a:cs typeface="Helvetica" charset="0"/>
              </a:rPr>
              <a:t>0</a:t>
            </a:r>
          </a:p>
        </p:txBody>
      </p:sp>
      <p:sp>
        <p:nvSpPr>
          <p:cNvPr id="28681" name="AutoShape 9"/>
          <p:cNvSpPr>
            <a:spLocks/>
          </p:cNvSpPr>
          <p:nvPr/>
        </p:nvSpPr>
        <p:spPr bwMode="auto">
          <a:xfrm>
            <a:off x="6934200" y="5232400"/>
            <a:ext cx="2781300" cy="1282700"/>
          </a:xfrm>
          <a:prstGeom prst="roundRect">
            <a:avLst>
              <a:gd name="adj" fmla="val 14847"/>
            </a:avLst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2" name="AutoShape 10"/>
          <p:cNvSpPr>
            <a:spLocks/>
          </p:cNvSpPr>
          <p:nvPr/>
        </p:nvSpPr>
        <p:spPr bwMode="auto">
          <a:xfrm>
            <a:off x="2603500" y="8039100"/>
            <a:ext cx="2311400" cy="939800"/>
          </a:xfrm>
          <a:prstGeom prst="roundRect">
            <a:avLst>
              <a:gd name="adj" fmla="val 20269"/>
            </a:avLst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Where </a:t>
            </a:r>
            <a:r>
              <a:rPr lang="en-US" smtClean="0"/>
              <a:t>Were </a:t>
            </a:r>
            <a:r>
              <a:rPr lang="en-US"/>
              <a:t>Going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 - Chemical Reactions</a:t>
            </a:r>
          </a:p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II - Chemical Reaction Kinetics</a:t>
            </a:r>
          </a:p>
          <a:p>
            <a:r>
              <a:rPr lang="en-US"/>
              <a:t>Part III - Chemical Reaction Engineering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A. Ideal Reactors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17. Reactor Models and Reaction Types</a:t>
            </a:r>
          </a:p>
          <a:p>
            <a:pPr marL="762000" lvl="1"/>
            <a:r>
              <a:rPr lang="en-US"/>
              <a:t>B. Perfectly Mixed Batch Reactors</a:t>
            </a:r>
          </a:p>
          <a:p>
            <a:pPr marL="1206500" lvl="2"/>
            <a:r>
              <a:rPr lang="en-US"/>
              <a:t>18. Reaction Engineering of Batch Reactors</a:t>
            </a:r>
          </a:p>
          <a:p>
            <a:pPr marL="1206500" lvl="2"/>
            <a:r>
              <a:rPr lang="en-US"/>
              <a:t>19. Analysis of Batch Reactors</a:t>
            </a:r>
          </a:p>
          <a:p>
            <a:pPr marL="1206500" lvl="2"/>
            <a:r>
              <a:rPr lang="en-US"/>
              <a:t>20. Optimization of Batch Reactor Processes</a:t>
            </a:r>
          </a:p>
          <a:p>
            <a:pPr marL="762000" lvl="1"/>
            <a:r>
              <a:rPr lang="en-US"/>
              <a:t>C. Continuous Flow Stirred Tank Reactors</a:t>
            </a:r>
          </a:p>
          <a:p>
            <a:pPr marL="762000" lvl="1"/>
            <a:r>
              <a:rPr lang="en-US"/>
              <a:t>D. Plug Flow Reactors</a:t>
            </a:r>
          </a:p>
          <a:p>
            <a:pPr marL="762000" lvl="1"/>
            <a:r>
              <a:rPr lang="en-US"/>
              <a:t>E. Matching Reactors to Reactions</a:t>
            </a:r>
          </a:p>
          <a:p>
            <a:r>
              <a:rPr lang="en-US"/>
              <a:t>Part IV - Non-Ideal Reactions and Reactors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Where </a:t>
            </a:r>
            <a:r>
              <a:rPr lang="en-US" dirty="0" smtClean="0"/>
              <a:t>We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re </a:t>
            </a:r>
            <a:r>
              <a:rPr lang="en-US" dirty="0"/>
              <a:t>Going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 - Chemical Reactions</a:t>
            </a:r>
          </a:p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II - Chemical Reaction Kinetics</a:t>
            </a:r>
          </a:p>
          <a:p>
            <a:r>
              <a:rPr lang="en-US"/>
              <a:t>Part III - Chemical Reaction Engineering</a:t>
            </a:r>
          </a:p>
          <a:p>
            <a:pPr marL="762000" lvl="1"/>
            <a:r>
              <a:rPr lang="en-US"/>
              <a:t>A. Ideal Reactors</a:t>
            </a:r>
          </a:p>
          <a:p>
            <a:pPr marL="1206500" lvl="2"/>
            <a:r>
              <a:rPr lang="en-US"/>
              <a:t>17. Reactor Models and Reaction Types</a:t>
            </a:r>
          </a:p>
          <a:p>
            <a:pPr marL="762000" lvl="1"/>
            <a:r>
              <a:rPr lang="en-US"/>
              <a:t>B. Perfectly Mixed Batch Reactors</a:t>
            </a:r>
          </a:p>
          <a:p>
            <a:pPr marL="762000" lvl="1"/>
            <a:r>
              <a:rPr lang="en-US"/>
              <a:t>C. Continuous Flow Stirred Tank Reactors</a:t>
            </a:r>
          </a:p>
          <a:p>
            <a:pPr marL="762000" lvl="1"/>
            <a:r>
              <a:rPr lang="en-US"/>
              <a:t>D. Plug Flow Reactors</a:t>
            </a:r>
          </a:p>
          <a:p>
            <a:pPr marL="762000" lvl="1"/>
            <a:r>
              <a:rPr lang="en-US"/>
              <a:t>E. Matching Reactors to Reactions</a:t>
            </a:r>
          </a:p>
          <a:p>
            <a:r>
              <a:rPr lang="en-US"/>
              <a:t>Part IV - Non-Ideal Reactions and Reactors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Reaction Engineering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1536700"/>
            <a:ext cx="10464800" cy="7378700"/>
          </a:xfrm>
          <a:ln/>
        </p:spPr>
        <p:txBody>
          <a:bodyPr/>
          <a:lstStyle/>
          <a:p>
            <a:r>
              <a:rPr lang="en-US"/>
              <a:t>Objectives</a:t>
            </a:r>
          </a:p>
          <a:p>
            <a:pPr marL="762000" lvl="1"/>
            <a:r>
              <a:rPr lang="en-US"/>
              <a:t>Construct accurate mathematical models of real world reactors</a:t>
            </a:r>
          </a:p>
          <a:p>
            <a:pPr marL="762000" lvl="1"/>
            <a:r>
              <a:rPr lang="en-US"/>
              <a:t>Use those models to perform some engineering task</a:t>
            </a:r>
          </a:p>
          <a:p>
            <a:r>
              <a:rPr lang="en-US"/>
              <a:t>Tasks</a:t>
            </a:r>
          </a:p>
          <a:p>
            <a:pPr marL="762000" lvl="1"/>
            <a:r>
              <a:rPr lang="en-US"/>
              <a:t>Reaction engineering: studies involving an existing reactor</a:t>
            </a:r>
          </a:p>
          <a:p>
            <a:pPr marL="762000" lvl="1"/>
            <a:r>
              <a:rPr lang="en-US"/>
              <a:t>Reactor design: specifying a reactor that doesn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yet exist along with its operating procedures</a:t>
            </a:r>
          </a:p>
          <a:p>
            <a:r>
              <a:rPr lang="en-US"/>
              <a:t>Real world reaction engineering</a:t>
            </a:r>
          </a:p>
          <a:p>
            <a:pPr marL="762000" lvl="1"/>
            <a:r>
              <a:rPr lang="en-US"/>
              <a:t>Maximize the rate of profit realized by operating the overall process (not just the reactor)</a:t>
            </a:r>
          </a:p>
          <a:p>
            <a:pPr marL="762000" lvl="1"/>
            <a:r>
              <a:rPr lang="en-US"/>
              <a:t>Integration of the reactor into the overall process may place constraints upon the reactor design and operating conditions</a:t>
            </a:r>
          </a:p>
          <a:p>
            <a:r>
              <a:rPr lang="en-US"/>
              <a:t>Generally</a:t>
            </a:r>
          </a:p>
          <a:p>
            <a:pPr marL="762000" lvl="1"/>
            <a:r>
              <a:rPr lang="en-US"/>
              <a:t>generate the desired product as fast as possible</a:t>
            </a:r>
          </a:p>
          <a:p>
            <a:pPr marL="762000" lvl="1"/>
            <a:r>
              <a:rPr lang="en-US"/>
              <a:t>with the highest selectivity possible</a:t>
            </a:r>
          </a:p>
          <a:p>
            <a:pPr marL="762000" lvl="1"/>
            <a:r>
              <a:rPr lang="en-US"/>
              <a:t>using as little energy as possible</a:t>
            </a:r>
          </a:p>
          <a:p>
            <a:pPr marL="762000" lvl="1"/>
            <a:r>
              <a:rPr lang="en-US"/>
              <a:t>in as small a reactor volume as possible</a:t>
            </a:r>
          </a:p>
          <a:p>
            <a:pPr marL="762000" lvl="1"/>
            <a:r>
              <a:rPr lang="en-US"/>
              <a:t>while maintaining </a:t>
            </a:r>
          </a:p>
          <a:p>
            <a:pPr marL="1206500" lvl="2"/>
            <a:r>
              <a:rPr lang="en-US"/>
              <a:t>reliability </a:t>
            </a:r>
          </a:p>
          <a:p>
            <a:pPr marL="1206500" lvl="2"/>
            <a:r>
              <a:rPr lang="en-US"/>
              <a:t>operability </a:t>
            </a:r>
          </a:p>
          <a:p>
            <a:pPr marL="1206500" lvl="2"/>
            <a:r>
              <a:rPr lang="en-US"/>
              <a:t>environmental compatibility</a:t>
            </a:r>
          </a:p>
          <a:p>
            <a:pPr marL="1206500" lvl="2"/>
            <a:r>
              <a:rPr lang="en-US"/>
              <a:t>safety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Ideal Reactor Design Equations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5472113" y="1231900"/>
            <a:ext cx="20462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i="1" u="sng">
                <a:solidFill>
                  <a:schemeClr val="tx1"/>
                </a:solidFill>
                <a:ea typeface="ＭＳ Ｐゴシック" charset="0"/>
                <a:cs typeface="Helvetica" charset="0"/>
              </a:rPr>
              <a:t>Batch Reactor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54200"/>
            <a:ext cx="24765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7518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6022975" y="5257800"/>
            <a:ext cx="9445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i="1" u="sng">
                <a:solidFill>
                  <a:schemeClr val="tx1"/>
                </a:solidFill>
                <a:ea typeface="ＭＳ Ｐゴシック" charset="0"/>
                <a:cs typeface="Helvetica" charset="0"/>
              </a:rPr>
              <a:t>CSTR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956300"/>
            <a:ext cx="63627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66000"/>
            <a:ext cx="11785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Ideal Reactor Design Equations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5108575" y="1231900"/>
            <a:ext cx="27733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i="1" u="sng">
                <a:solidFill>
                  <a:schemeClr val="tx1"/>
                </a:solidFill>
                <a:ea typeface="ＭＳ Ｐゴシック" charset="0"/>
                <a:cs typeface="Helvetica" charset="0"/>
              </a:rPr>
              <a:t>Steady State CSTR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032000"/>
            <a:ext cx="3328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352800"/>
            <a:ext cx="6197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/>
          </p:cNvSpPr>
          <p:nvPr/>
        </p:nvSpPr>
        <p:spPr bwMode="auto">
          <a:xfrm>
            <a:off x="6134100" y="5257800"/>
            <a:ext cx="723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i="1" u="sng">
                <a:solidFill>
                  <a:schemeClr val="tx1"/>
                </a:solidFill>
                <a:ea typeface="ＭＳ Ｐゴシック" charset="0"/>
                <a:cs typeface="Helvetica" charset="0"/>
              </a:rPr>
              <a:t>PFR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5943600"/>
            <a:ext cx="60325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7366000"/>
            <a:ext cx="113728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Ideal Reactor Design Equations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5210175" y="1231900"/>
            <a:ext cx="2570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i="1" u="sng">
                <a:solidFill>
                  <a:schemeClr val="tx1"/>
                </a:solidFill>
                <a:ea typeface="ＭＳ Ｐゴシック" charset="0"/>
                <a:cs typeface="Helvetica" charset="0"/>
              </a:rPr>
              <a:t>Steady State RFR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17700"/>
            <a:ext cx="29432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3733800"/>
            <a:ext cx="7023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829300"/>
            <a:ext cx="40767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454900"/>
            <a:ext cx="58372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/>
          </p:cNvSpPr>
          <p:nvPr/>
        </p:nvSpPr>
        <p:spPr bwMode="auto">
          <a:xfrm>
            <a:off x="9637713" y="6108700"/>
            <a:ext cx="24526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(Unpacked Tube)</a:t>
            </a:r>
          </a:p>
        </p:txBody>
      </p:sp>
      <p:sp>
        <p:nvSpPr>
          <p:cNvPr id="18440" name="Rectangle 8"/>
          <p:cNvSpPr>
            <a:spLocks/>
          </p:cNvSpPr>
          <p:nvPr/>
        </p:nvSpPr>
        <p:spPr bwMode="auto">
          <a:xfrm>
            <a:off x="10125075" y="7797800"/>
            <a:ext cx="19621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(Packed Bed)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Typical Kinetics Behavior</a:t>
            </a:r>
            <a:br>
              <a:rPr lang="en-US"/>
            </a:br>
            <a:r>
              <a:rPr lang="en-US"/>
              <a:t>and Reaction Classification</a:t>
            </a:r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1612900"/>
            <a:ext cx="10464800" cy="7556500"/>
          </a:xfrm>
          <a:ln/>
        </p:spPr>
        <p:txBody>
          <a:bodyPr/>
          <a:lstStyle/>
          <a:p>
            <a:r>
              <a:rPr lang="en-US"/>
              <a:t>Typical kinetics behavior</a:t>
            </a:r>
          </a:p>
          <a:p>
            <a:pPr marL="762000" lvl="1"/>
            <a:r>
              <a:rPr lang="en-US"/>
              <a:t>As T increases, the rate increases</a:t>
            </a:r>
          </a:p>
          <a:p>
            <a:pPr marL="1206500" lvl="2"/>
            <a:r>
              <a:rPr lang="en-US"/>
              <a:t>final conversion decreases for exothermic; increases for endothermic reactions</a:t>
            </a:r>
          </a:p>
          <a:p>
            <a:pPr marL="762000" lvl="1"/>
            <a:r>
              <a:rPr lang="en-US"/>
              <a:t>As concentration or partial pressure of reactants decreases, the rate decreases</a:t>
            </a:r>
          </a:p>
          <a:p>
            <a:pPr marL="762000" lvl="1"/>
            <a:r>
              <a:rPr lang="en-US"/>
              <a:t>As the concentration or partial pressure of products increases, the rate decreases for reversible reactions; is not strongly affected for irreversible reactions</a:t>
            </a:r>
          </a:p>
          <a:p>
            <a:r>
              <a:rPr lang="en-US"/>
              <a:t>Reaction Classification</a:t>
            </a:r>
          </a:p>
          <a:p>
            <a:pPr marL="762000" lvl="1"/>
            <a:r>
              <a:rPr lang="en-US"/>
              <a:t>Auto-thermal reactions: the (exothermic) heat of reaction is sufficiently large to heat the reactants to reaction temperature</a:t>
            </a:r>
          </a:p>
          <a:p>
            <a:pPr marL="762000" lvl="1"/>
            <a:r>
              <a:rPr lang="en-US"/>
              <a:t>Auto-catalytic reactions: rate increases as the product concentration increases</a:t>
            </a:r>
          </a:p>
          <a:p>
            <a:pPr marL="762000" lvl="1"/>
            <a:r>
              <a:rPr lang="en-US"/>
              <a:t>Reactant Inhibited Reactions: rate decreases as the reactant concentration increases</a:t>
            </a:r>
          </a:p>
          <a:p>
            <a:pPr marL="762000" lvl="1"/>
            <a:r>
              <a:rPr lang="en-US"/>
              <a:t>Product Inhibited Reactions: rate decreases as the product concentration increases</a:t>
            </a:r>
          </a:p>
          <a:p>
            <a:pPr marL="762000" lvl="1"/>
            <a:r>
              <a:rPr lang="en-US"/>
              <a:t>Parallel Reactions</a:t>
            </a:r>
          </a:p>
          <a:p>
            <a:pPr marL="1206500" lvl="2"/>
            <a:r>
              <a:rPr lang="en-US">
                <a:cs typeface="Lucida Grande" charset="0"/>
              </a:rPr>
              <a:t>A → B</a:t>
            </a:r>
            <a:endParaRPr lang="en-US"/>
          </a:p>
          <a:p>
            <a:pPr marL="1206500" lvl="2"/>
            <a:r>
              <a:rPr lang="en-US">
                <a:cs typeface="Lucida Grande" charset="0"/>
              </a:rPr>
              <a:t>A → C</a:t>
            </a:r>
            <a:endParaRPr lang="en-US"/>
          </a:p>
          <a:p>
            <a:pPr marL="762000" lvl="1"/>
            <a:r>
              <a:rPr lang="en-US"/>
              <a:t>Series Reactions</a:t>
            </a:r>
          </a:p>
          <a:p>
            <a:pPr marL="1206500" lvl="2"/>
            <a:r>
              <a:rPr lang="en-US">
                <a:cs typeface="Lucida Grande" charset="0"/>
              </a:rPr>
              <a:t>A → B</a:t>
            </a:r>
            <a:endParaRPr lang="en-US"/>
          </a:p>
          <a:p>
            <a:pPr marL="1206500" lvl="2"/>
            <a:r>
              <a:rPr lang="en-US">
                <a:cs typeface="Lucida Grande" charset="0"/>
              </a:rPr>
              <a:t>B → C</a:t>
            </a:r>
            <a:endParaRPr lang="en-US"/>
          </a:p>
          <a:p>
            <a:pPr marL="762000" lvl="1"/>
            <a:r>
              <a:rPr lang="en-US"/>
              <a:t>Series-Parallel Reactions</a:t>
            </a:r>
          </a:p>
          <a:p>
            <a:pPr marL="1206500" lvl="2"/>
            <a:r>
              <a:rPr lang="en-US">
                <a:cs typeface="Lucida Grande" charset="0"/>
              </a:rPr>
              <a:t>A + B → R + S</a:t>
            </a:r>
            <a:endParaRPr lang="en-US"/>
          </a:p>
          <a:p>
            <a:pPr marL="1206500" lvl="2"/>
            <a:r>
              <a:rPr lang="en-US">
                <a:cs typeface="Lucida Grande" charset="0"/>
              </a:rPr>
              <a:t>R + B → T + S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>
          <a:xfrm>
            <a:off x="1270000" y="4521200"/>
            <a:ext cx="10464800" cy="698500"/>
          </a:xfrm>
          <a:ln/>
        </p:spPr>
        <p:txBody>
          <a:bodyPr/>
          <a:lstStyle/>
          <a:p>
            <a:r>
              <a:rPr lang="en-US"/>
              <a:t>Questions?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Activity 17.1</a:t>
            </a: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/>
              <a:t>Liquid phase reactions (1) and (2) below take place in an adiabatic batch reactor.</a:t>
            </a:r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>
                <a:ea typeface="ヒラギノ角ゴ ProN W3" charset="0"/>
                <a:cs typeface="ヒラギノ角ゴ ProN W3" charset="0"/>
              </a:rPr>
              <a:t>A + B ⇄ R + S</a:t>
            </a:r>
            <a:r>
              <a:rPr lang="en-US"/>
              <a:t>	(1)</a:t>
            </a:r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>
                <a:ea typeface="ヒラギノ角ゴ ProN W3" charset="0"/>
                <a:cs typeface="ヒラギノ角ゴ ProN W3" charset="0"/>
              </a:rPr>
              <a:t>R ⇄ T + U</a:t>
            </a:r>
            <a:r>
              <a:rPr lang="en-US"/>
              <a:t>	(2)</a:t>
            </a:r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/>
              <a:t>The initial temperature of the 2 m</a:t>
            </a:r>
            <a:r>
              <a:rPr lang="en-US" baseline="32000"/>
              <a:t>3</a:t>
            </a:r>
            <a:r>
              <a:rPr lang="en-US"/>
              <a:t> reactor is 450 K and it initially contains 3.5 kmol m</a:t>
            </a:r>
            <a:r>
              <a:rPr lang="en-US" baseline="32000"/>
              <a:t>−3</a:t>
            </a:r>
            <a:r>
              <a:rPr lang="en-US"/>
              <a:t> each of A and B (the only species present). Heat capacities of the species, in cal mol</a:t>
            </a:r>
            <a:r>
              <a:rPr lang="en-US" baseline="32000"/>
              <a:t>−1</a:t>
            </a:r>
            <a:r>
              <a:rPr lang="en-US"/>
              <a:t> K</a:t>
            </a:r>
            <a:r>
              <a:rPr lang="en-US" baseline="32000"/>
              <a:t>−1</a:t>
            </a:r>
            <a:r>
              <a:rPr lang="en-US"/>
              <a:t>, are as follows: A = 7.5, B = 8.5, R = 9.3, S = 12.1, </a:t>
            </a:r>
            <a:br>
              <a:rPr lang="en-US"/>
            </a:br>
            <a:r>
              <a:rPr lang="en-US" i="1"/>
              <a:t>T</a:t>
            </a:r>
            <a:r>
              <a:rPr lang="en-US"/>
              <a:t> = 5.7, and </a:t>
            </a:r>
            <a:r>
              <a:rPr lang="en-US" i="1"/>
              <a:t>U</a:t>
            </a:r>
            <a:r>
              <a:rPr lang="en-US"/>
              <a:t> = 6.3. The reactions are elementary with rate coefficients as given below.</a:t>
            </a:r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 i="1"/>
              <a:t>k</a:t>
            </a:r>
            <a:r>
              <a:rPr lang="en-US" baseline="-6000"/>
              <a:t>1</a:t>
            </a:r>
            <a:r>
              <a:rPr lang="en-US"/>
              <a:t> = (8.3 x 10</a:t>
            </a:r>
            <a:r>
              <a:rPr lang="en-US" baseline="32000"/>
              <a:t>−2</a:t>
            </a:r>
            <a:r>
              <a:rPr lang="en-US"/>
              <a:t> m</a:t>
            </a:r>
            <a:r>
              <a:rPr lang="en-US" baseline="32000"/>
              <a:t>3</a:t>
            </a:r>
            <a:r>
              <a:rPr lang="en-US"/>
              <a:t> kmol</a:t>
            </a:r>
            <a:r>
              <a:rPr lang="en-US" baseline="32000"/>
              <a:t>−1</a:t>
            </a:r>
            <a:r>
              <a:rPr lang="en-US"/>
              <a:t> s</a:t>
            </a:r>
            <a:r>
              <a:rPr lang="en-US" baseline="32000"/>
              <a:t>−1</a:t>
            </a:r>
            <a:r>
              <a:rPr lang="en-US"/>
              <a:t>) exp{−(18,000cal mol</a:t>
            </a:r>
            <a:r>
              <a:rPr lang="en-US" baseline="32000"/>
              <a:t>−1</a:t>
            </a:r>
            <a:r>
              <a:rPr lang="en-US"/>
              <a:t>)/(RT)}	(3)</a:t>
            </a:r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 i="1"/>
              <a:t>k</a:t>
            </a:r>
            <a:r>
              <a:rPr lang="en-US" baseline="-6000"/>
              <a:t>2</a:t>
            </a:r>
            <a:r>
              <a:rPr lang="en-US"/>
              <a:t> = (3.7 x 10</a:t>
            </a:r>
            <a:r>
              <a:rPr lang="en-US" baseline="32000"/>
              <a:t>−3</a:t>
            </a:r>
            <a:r>
              <a:rPr lang="en-US"/>
              <a:t> s</a:t>
            </a:r>
            <a:r>
              <a:rPr lang="en-US" baseline="32000"/>
              <a:t>−1</a:t>
            </a:r>
            <a:r>
              <a:rPr lang="en-US"/>
              <a:t>) exp{−(13,500cal mol</a:t>
            </a:r>
            <a:r>
              <a:rPr lang="en-US" baseline="32000"/>
              <a:t>−1</a:t>
            </a:r>
            <a:r>
              <a:rPr lang="en-US"/>
              <a:t>)/(RT)}	(4)</a:t>
            </a:r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/>
              <a:t>The reactions are irreversible with Δ</a:t>
            </a:r>
            <a:r>
              <a:rPr lang="en-US" i="1"/>
              <a:t>H</a:t>
            </a:r>
            <a:r>
              <a:rPr lang="en-US" baseline="-6000"/>
              <a:t>1</a:t>
            </a:r>
            <a:r>
              <a:rPr lang="en-US"/>
              <a:t>(298 K) = −9870 cal mol</a:t>
            </a:r>
            <a:r>
              <a:rPr lang="en-US" baseline="32000"/>
              <a:t>−1</a:t>
            </a:r>
            <a:r>
              <a:rPr lang="en-US"/>
              <a:t> and Δ</a:t>
            </a:r>
            <a:r>
              <a:rPr lang="en-US" i="1"/>
              <a:t>H</a:t>
            </a:r>
            <a:r>
              <a:rPr lang="en-US" baseline="-6000"/>
              <a:t>2</a:t>
            </a:r>
            <a:r>
              <a:rPr lang="en-US"/>
              <a:t>(298 K) = −8700 cal mol</a:t>
            </a:r>
            <a:r>
              <a:rPr lang="en-US" baseline="32000"/>
              <a:t>−1</a:t>
            </a:r>
            <a:r>
              <a:rPr lang="en-US"/>
              <a:t>. How long will it take for the concentration of S to reach 2.5 kmol m</a:t>
            </a:r>
            <a:r>
              <a:rPr lang="en-US" baseline="32000"/>
              <a:t>−3</a:t>
            </a:r>
            <a:r>
              <a:rPr lang="en-US"/>
              <a:t>?</a:t>
            </a:r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endParaRPr lang="en-US"/>
          </a:p>
          <a:p>
            <a:pPr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/>
              <a:t>Write the mole and energy balance design equations for this system, expanding all sums and continuous products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"/>
        <a:ea typeface="Heiti SC Medium"/>
        <a:cs typeface="Heiti SC Medium"/>
      </a:majorFont>
      <a:minorFont>
        <a:latin typeface="Helvetica"/>
        <a:ea typeface="Heiti SC Medium"/>
        <a:cs typeface="Heiti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1014</Words>
  <Characters>0</Characters>
  <Application>Microsoft Macintosh PowerPoint</Application>
  <PresentationFormat>Custom</PresentationFormat>
  <Lines>0</Lines>
  <Paragraphs>151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Helvetica</vt:lpstr>
      <vt:lpstr>Heiti SC Light</vt:lpstr>
      <vt:lpstr>Heiti SC Medium</vt:lpstr>
      <vt:lpstr>Lucida Grande</vt:lpstr>
      <vt:lpstr>Gill Sans</vt:lpstr>
      <vt:lpstr>ヒラギノ角ゴ ProN W3</vt:lpstr>
      <vt:lpstr>Title &amp; Subtitle</vt:lpstr>
      <vt:lpstr>Title &amp; Bullets</vt:lpstr>
      <vt:lpstr>Title &amp; Bullets</vt:lpstr>
      <vt:lpstr>Title - Top</vt:lpstr>
      <vt:lpstr>Blank</vt:lpstr>
      <vt:lpstr>Photo - Horizontal</vt:lpstr>
      <vt:lpstr>Photo - Vertical</vt:lpstr>
      <vt:lpstr>Title &amp; Bullets - Left</vt:lpstr>
      <vt:lpstr>Title &amp; Bullets - 2 Column</vt:lpstr>
      <vt:lpstr>Title &amp; Bullets - Right</vt:lpstr>
      <vt:lpstr>Title, Bullets &amp; Photo</vt:lpstr>
      <vt:lpstr>Bullets</vt:lpstr>
      <vt:lpstr>A First Course on Kinetics and Reaction Engineering</vt:lpstr>
      <vt:lpstr>Where We’re Going</vt:lpstr>
      <vt:lpstr>Reaction Engineering</vt:lpstr>
      <vt:lpstr>Ideal Reactor Design Equations</vt:lpstr>
      <vt:lpstr>Ideal Reactor Design Equations</vt:lpstr>
      <vt:lpstr>Ideal Reactor Design Equations</vt:lpstr>
      <vt:lpstr>Typical Kinetics Behavior and Reaction Classification</vt:lpstr>
      <vt:lpstr>Questions?</vt:lpstr>
      <vt:lpstr>Activity 17.1</vt:lpstr>
      <vt:lpstr>PowerPoint Presentation</vt:lpstr>
      <vt:lpstr>Activity 17.2</vt:lpstr>
      <vt:lpstr>PowerPoint Presentation</vt:lpstr>
      <vt:lpstr>Activity 17.3</vt:lpstr>
      <vt:lpstr>Activity 17.3</vt:lpstr>
      <vt:lpstr>Activity 17.3</vt:lpstr>
      <vt:lpstr>Activity 17.3</vt:lpstr>
      <vt:lpstr>Where Were Going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First Course on Kinetics and Reaction Engineering</dc:title>
  <dc:subject/>
  <dc:creator/>
  <cp:keywords/>
  <dc:description/>
  <cp:lastModifiedBy>Carl Lund</cp:lastModifiedBy>
  <cp:revision>2</cp:revision>
  <dcterms:modified xsi:type="dcterms:W3CDTF">2014-06-06T20:01:53Z</dcterms:modified>
</cp:coreProperties>
</file>