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658" r:id="rId10"/>
    <p:sldMasterId id="2147483659" r:id="rId11"/>
  </p:sldMasterIdLst>
  <p:sldIdLst>
    <p:sldId id="256" r:id="rId12"/>
    <p:sldId id="278" r:id="rId13"/>
    <p:sldId id="258" r:id="rId14"/>
    <p:sldId id="257" r:id="rId15"/>
    <p:sldId id="259" r:id="rId16"/>
    <p:sldId id="260" r:id="rId17"/>
    <p:sldId id="261" r:id="rId18"/>
    <p:sldId id="271" r:id="rId19"/>
    <p:sldId id="262" r:id="rId20"/>
    <p:sldId id="263" r:id="rId21"/>
    <p:sldId id="267" r:id="rId22"/>
    <p:sldId id="279" r:id="rId23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504" y="-12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075435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42272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418094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586333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8764723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623711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084597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62583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525500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1869102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1530960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889484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643118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657024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868852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878810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4595852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184742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018204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974603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6559039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4697994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2435504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601260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011450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633644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250584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9842422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273587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760828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082141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8909889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0699012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03658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4696802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17652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73314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216211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765111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798869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31126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217004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74080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119264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5480425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4404715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8825044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868505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07645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69376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48015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6830666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80102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01218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53059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682416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6493653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1885720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0213281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39343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46596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92602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673739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390440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32741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8568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401224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006888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1973206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7558634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5573363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011610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59615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368653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04987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6001236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151052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251163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19983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815536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936598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1499747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000157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810978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00512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21362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134381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8291276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7007288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41307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350001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377113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7979666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5113355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6862209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64681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51810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708039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758185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0217004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6303640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31912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65457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25818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762126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8443150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1313273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98754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23851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455773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3888446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88590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8676337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61043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41751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773681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3512450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3385023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6127581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27947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453410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717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17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17.2</a:t>
            </a:r>
          </a:p>
        </p:txBody>
      </p:sp>
      <p:sp>
        <p:nvSpPr>
          <p:cNvPr id="23554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270000"/>
            <a:ext cx="10464800" cy="7645400"/>
          </a:xfrm>
          <a:ln/>
        </p:spPr>
        <p:txBody>
          <a:bodyPr/>
          <a:lstStyle/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Aqueous phase reactions (1) and (2) below take place in an adiabatic CSTR operating at steady state.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>
                <a:ea typeface="ヒラギノ角ゴ ProN W3" charset="0"/>
                <a:cs typeface="ヒラギノ角ゴ ProN W3" charset="0"/>
              </a:rPr>
              <a:t>A + B ⇄ R + S</a:t>
            </a:r>
            <a:r>
              <a:rPr lang="en-US"/>
              <a:t>	(1)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>
                <a:ea typeface="ヒラギノ角ゴ ProN W3" charset="0"/>
                <a:cs typeface="ヒラギノ角ゴ ProN W3" charset="0"/>
              </a:rPr>
              <a:t>A + B ⇄ T + U</a:t>
            </a:r>
            <a:r>
              <a:rPr lang="en-US"/>
              <a:t>	(2)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The feed to the 2 m</a:t>
            </a:r>
            <a:r>
              <a:rPr lang="en-US" baseline="32000"/>
              <a:t>3</a:t>
            </a:r>
            <a:r>
              <a:rPr lang="en-US"/>
              <a:t> reactor is at 78ºC and it initially contains A and B at equal 1.5 M concentrations. The heat capacity of the solution may be taken to equal that of water, 1 cal g</a:t>
            </a:r>
            <a:r>
              <a:rPr lang="en-US" baseline="32000"/>
              <a:t>-1</a:t>
            </a:r>
            <a:r>
              <a:rPr lang="en-US"/>
              <a:t>. The reactions are elementary with rate coefficients as given below.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i="1"/>
              <a:t>k</a:t>
            </a:r>
            <a:r>
              <a:rPr lang="en-US" baseline="-6000"/>
              <a:t>1</a:t>
            </a:r>
            <a:r>
              <a:rPr lang="en-US"/>
              <a:t> = (8.3 x 10</a:t>
            </a:r>
            <a:r>
              <a:rPr lang="en-US" baseline="32000"/>
              <a:t>−2</a:t>
            </a:r>
            <a:r>
              <a:rPr lang="en-US"/>
              <a:t> m</a:t>
            </a:r>
            <a:r>
              <a:rPr lang="en-US" baseline="32000"/>
              <a:t>3</a:t>
            </a:r>
            <a:r>
              <a:rPr lang="en-US"/>
              <a:t> kmol</a:t>
            </a:r>
            <a:r>
              <a:rPr lang="en-US" baseline="32000"/>
              <a:t>−1</a:t>
            </a:r>
            <a:r>
              <a:rPr lang="en-US"/>
              <a:t> s</a:t>
            </a:r>
            <a:r>
              <a:rPr lang="en-US" baseline="32000"/>
              <a:t>−1</a:t>
            </a:r>
            <a:r>
              <a:rPr lang="en-US"/>
              <a:t>) exp{−(8,000cal mol</a:t>
            </a:r>
            <a:r>
              <a:rPr lang="en-US" baseline="32000"/>
              <a:t>−1</a:t>
            </a:r>
            <a:r>
              <a:rPr lang="en-US"/>
              <a:t>)/(RT)}	(3)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i="1"/>
              <a:t>k</a:t>
            </a:r>
            <a:r>
              <a:rPr lang="en-US" baseline="-6000"/>
              <a:t>2</a:t>
            </a:r>
            <a:r>
              <a:rPr lang="en-US"/>
              <a:t> = (4.7 x 10</a:t>
            </a:r>
            <a:r>
              <a:rPr lang="en-US" baseline="32000"/>
              <a:t>−2</a:t>
            </a:r>
            <a:r>
              <a:rPr lang="en-US"/>
              <a:t> m</a:t>
            </a:r>
            <a:r>
              <a:rPr lang="en-US" baseline="32000"/>
              <a:t>3</a:t>
            </a:r>
            <a:r>
              <a:rPr lang="en-US"/>
              <a:t> kmol</a:t>
            </a:r>
            <a:r>
              <a:rPr lang="en-US" baseline="32000"/>
              <a:t>−1</a:t>
            </a:r>
            <a:r>
              <a:rPr lang="en-US"/>
              <a:t> s</a:t>
            </a:r>
            <a:r>
              <a:rPr lang="en-US" baseline="32000"/>
              <a:t>−1</a:t>
            </a:r>
            <a:r>
              <a:rPr lang="en-US"/>
              <a:t>) exp{−(12,000cal mol</a:t>
            </a:r>
            <a:r>
              <a:rPr lang="en-US" baseline="32000"/>
              <a:t>−1</a:t>
            </a:r>
            <a:r>
              <a:rPr lang="en-US"/>
              <a:t>)/(RT)}	(4)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The reactions are irreversible with Δ</a:t>
            </a:r>
            <a:r>
              <a:rPr lang="en-US" i="1"/>
              <a:t>H</a:t>
            </a:r>
            <a:r>
              <a:rPr lang="en-US" baseline="-6000"/>
              <a:t>1</a:t>
            </a:r>
            <a:r>
              <a:rPr lang="en-US"/>
              <a:t>(298 K) = 9870 cal mol</a:t>
            </a:r>
            <a:r>
              <a:rPr lang="en-US" baseline="32000"/>
              <a:t>−1</a:t>
            </a:r>
            <a:r>
              <a:rPr lang="en-US"/>
              <a:t> and </a:t>
            </a:r>
            <a:br>
              <a:rPr lang="en-US"/>
            </a:br>
            <a:r>
              <a:rPr lang="en-US"/>
              <a:t>Δ</a:t>
            </a:r>
            <a:r>
              <a:rPr lang="en-US" i="1"/>
              <a:t>H</a:t>
            </a:r>
            <a:r>
              <a:rPr lang="en-US" baseline="-6000"/>
              <a:t>2</a:t>
            </a:r>
            <a:r>
              <a:rPr lang="en-US"/>
              <a:t>(298 K) = 8700 cal mol</a:t>
            </a:r>
            <a:r>
              <a:rPr lang="en-US" baseline="32000"/>
              <a:t>−1</a:t>
            </a:r>
            <a:r>
              <a:rPr lang="en-US"/>
              <a:t>. Heat is added to the reactor by passing saturated steam at 120ºC through a coil with an area of 0.7 m</a:t>
            </a:r>
            <a:r>
              <a:rPr lang="en-US" baseline="32000"/>
              <a:t>2</a:t>
            </a:r>
            <a:r>
              <a:rPr lang="en-US"/>
              <a:t> that is submerged in the solution. The overall heat transfer coefficient is </a:t>
            </a:r>
            <a:br>
              <a:rPr lang="en-US"/>
            </a:br>
            <a:r>
              <a:rPr lang="en-US"/>
              <a:t>25 BTU h</a:t>
            </a:r>
            <a:r>
              <a:rPr lang="en-US" baseline="32000"/>
              <a:t>-1</a:t>
            </a:r>
            <a:r>
              <a:rPr lang="en-US"/>
              <a:t> ft</a:t>
            </a:r>
            <a:r>
              <a:rPr lang="en-US" baseline="32000"/>
              <a:t>-2</a:t>
            </a:r>
            <a:r>
              <a:rPr lang="en-US"/>
              <a:t> ºF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endParaRPr lang="en-US"/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Write the mole and energy balance design equations for this system, expanding all sums and continuous products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17.3</a:t>
            </a:r>
          </a:p>
        </p:txBody>
      </p:sp>
      <p:sp>
        <p:nvSpPr>
          <p:cNvPr id="2560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/>
              <a:t>Suppose the steam being fed to the submerged coil was suddenly changed to saturated steam at 100ºC, write the design equations needed to model the reactor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Were </a:t>
            </a:r>
            <a:r>
              <a:rPr lang="en-US" dirty="0"/>
              <a:t>Going</a:t>
            </a:r>
          </a:p>
        </p:txBody>
      </p:sp>
      <p:sp>
        <p:nvSpPr>
          <p:cNvPr id="2969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17. Reactor Models and Reaction Types</a:t>
            </a:r>
          </a:p>
          <a:p>
            <a:pPr marL="762000" lvl="1"/>
            <a:r>
              <a:rPr lang="en-US"/>
              <a:t>B. Perfectly Mixed Batch Reactors</a:t>
            </a:r>
          </a:p>
          <a:p>
            <a:pPr marL="1206500" lvl="2"/>
            <a:r>
              <a:rPr lang="en-US"/>
              <a:t>18. Reaction Engineering of Batch Reactors</a:t>
            </a:r>
          </a:p>
          <a:p>
            <a:pPr marL="1206500" lvl="2"/>
            <a:r>
              <a:rPr lang="en-US"/>
              <a:t>19. Analysis of Batch Reactors</a:t>
            </a:r>
          </a:p>
          <a:p>
            <a:pPr marL="1206500" lvl="2"/>
            <a:r>
              <a:rPr lang="en-US"/>
              <a:t>20. Optimization of Batch Reactor Processes</a:t>
            </a:r>
          </a:p>
          <a:p>
            <a:pPr marL="762000" lvl="1"/>
            <a:r>
              <a:rPr lang="en-US"/>
              <a:t>C. Continuous Flow Stirred Tank Reactors</a:t>
            </a:r>
          </a:p>
          <a:p>
            <a:pPr marL="762000" lvl="1"/>
            <a:r>
              <a:rPr lang="en-US"/>
              <a:t>D. Plug Flow Reactors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/>
              <a:t>A. Ideal Reactors</a:t>
            </a:r>
          </a:p>
          <a:p>
            <a:pPr marL="1206500" lvl="2"/>
            <a:r>
              <a:rPr lang="en-US"/>
              <a:t>17. Reactor Models and Reaction Types</a:t>
            </a:r>
          </a:p>
          <a:p>
            <a:pPr marL="762000" lvl="1"/>
            <a:r>
              <a:rPr lang="en-US"/>
              <a:t>B. Perfectly Mixed Batch Reactors</a:t>
            </a:r>
          </a:p>
          <a:p>
            <a:pPr marL="762000" lvl="1"/>
            <a:r>
              <a:rPr lang="en-US"/>
              <a:t>C. Continuous Flow Stirred Tank Reactors</a:t>
            </a:r>
          </a:p>
          <a:p>
            <a:pPr marL="762000" lvl="1"/>
            <a:r>
              <a:rPr lang="en-US"/>
              <a:t>D. Plug Flow Reactors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Reaction Engineering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536700"/>
            <a:ext cx="10464800" cy="7378700"/>
          </a:xfrm>
          <a:ln/>
        </p:spPr>
        <p:txBody>
          <a:bodyPr/>
          <a:lstStyle/>
          <a:p>
            <a:r>
              <a:rPr lang="en-US"/>
              <a:t>Objectives</a:t>
            </a:r>
          </a:p>
          <a:p>
            <a:pPr marL="762000" lvl="1"/>
            <a:r>
              <a:rPr lang="en-US"/>
              <a:t>Construct accurate mathematical models of real world reactors</a:t>
            </a:r>
          </a:p>
          <a:p>
            <a:pPr marL="762000" lvl="1"/>
            <a:r>
              <a:rPr lang="en-US"/>
              <a:t>Use those models to perform some engineering task</a:t>
            </a:r>
          </a:p>
          <a:p>
            <a:r>
              <a:rPr lang="en-US"/>
              <a:t>Tasks</a:t>
            </a:r>
          </a:p>
          <a:p>
            <a:pPr marL="762000" lvl="1"/>
            <a:r>
              <a:rPr lang="en-US"/>
              <a:t>Reaction engineering: studies involving an existing reactor</a:t>
            </a:r>
          </a:p>
          <a:p>
            <a:pPr marL="762000" lvl="1"/>
            <a:r>
              <a:rPr lang="en-US"/>
              <a:t>Reactor design: specifying a reactor that doesn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t yet exist along with its operating procedures</a:t>
            </a:r>
          </a:p>
          <a:p>
            <a:r>
              <a:rPr lang="en-US"/>
              <a:t>Real world reaction engineering</a:t>
            </a:r>
          </a:p>
          <a:p>
            <a:pPr marL="762000" lvl="1"/>
            <a:r>
              <a:rPr lang="en-US"/>
              <a:t>Maximize the rate of profit realized by operating the overall process (not just the reactor)</a:t>
            </a:r>
          </a:p>
          <a:p>
            <a:pPr marL="762000" lvl="1"/>
            <a:r>
              <a:rPr lang="en-US"/>
              <a:t>Integration of the reactor into the overall process may place constraints upon the reactor design and operating conditions</a:t>
            </a:r>
          </a:p>
          <a:p>
            <a:r>
              <a:rPr lang="en-US"/>
              <a:t>Generally</a:t>
            </a:r>
          </a:p>
          <a:p>
            <a:pPr marL="762000" lvl="1"/>
            <a:r>
              <a:rPr lang="en-US"/>
              <a:t>generate the desired product as fast as possible</a:t>
            </a:r>
          </a:p>
          <a:p>
            <a:pPr marL="762000" lvl="1"/>
            <a:r>
              <a:rPr lang="en-US"/>
              <a:t>with the highest selectivity possible</a:t>
            </a:r>
          </a:p>
          <a:p>
            <a:pPr marL="762000" lvl="1"/>
            <a:r>
              <a:rPr lang="en-US"/>
              <a:t>using as little energy as possible</a:t>
            </a:r>
          </a:p>
          <a:p>
            <a:pPr marL="762000" lvl="1"/>
            <a:r>
              <a:rPr lang="en-US"/>
              <a:t>in as small a reactor volume as possible</a:t>
            </a:r>
          </a:p>
          <a:p>
            <a:pPr marL="762000" lvl="1"/>
            <a:r>
              <a:rPr lang="en-US"/>
              <a:t>while maintaining </a:t>
            </a:r>
          </a:p>
          <a:p>
            <a:pPr marL="1206500" lvl="2"/>
            <a:r>
              <a:rPr lang="en-US"/>
              <a:t>reliability </a:t>
            </a:r>
          </a:p>
          <a:p>
            <a:pPr marL="1206500" lvl="2"/>
            <a:r>
              <a:rPr lang="en-US"/>
              <a:t>operability </a:t>
            </a:r>
          </a:p>
          <a:p>
            <a:pPr marL="1206500" lvl="2"/>
            <a:r>
              <a:rPr lang="en-US"/>
              <a:t>environmental compatibility</a:t>
            </a:r>
          </a:p>
          <a:p>
            <a:pPr marL="1206500" lvl="2"/>
            <a:r>
              <a:rPr lang="en-US"/>
              <a:t>safety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Ideal Reactor Design Equations</a:t>
            </a:r>
          </a:p>
        </p:txBody>
      </p:sp>
      <p:sp>
        <p:nvSpPr>
          <p:cNvPr id="16386" name="Rectangle 2"/>
          <p:cNvSpPr>
            <a:spLocks/>
          </p:cNvSpPr>
          <p:nvPr/>
        </p:nvSpPr>
        <p:spPr bwMode="auto">
          <a:xfrm>
            <a:off x="5472113" y="1231900"/>
            <a:ext cx="204628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i="1" u="sng">
                <a:solidFill>
                  <a:schemeClr val="tx1"/>
                </a:solidFill>
                <a:ea typeface="ＭＳ Ｐゴシック" charset="0"/>
                <a:cs typeface="Helvetica" charset="0"/>
              </a:rPr>
              <a:t>Batch Reactor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854200"/>
            <a:ext cx="24765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352800"/>
            <a:ext cx="75184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5"/>
          <p:cNvSpPr>
            <a:spLocks/>
          </p:cNvSpPr>
          <p:nvPr/>
        </p:nvSpPr>
        <p:spPr bwMode="auto">
          <a:xfrm>
            <a:off x="6022975" y="5257800"/>
            <a:ext cx="94456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i="1" u="sng">
                <a:solidFill>
                  <a:schemeClr val="tx1"/>
                </a:solidFill>
                <a:ea typeface="ＭＳ Ｐゴシック" charset="0"/>
                <a:cs typeface="Helvetica" charset="0"/>
              </a:rPr>
              <a:t>CSTR</a:t>
            </a: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5956300"/>
            <a:ext cx="63627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366000"/>
            <a:ext cx="117856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Ideal Reactor Design Equations</a:t>
            </a:r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5108575" y="1231900"/>
            <a:ext cx="277336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i="1" u="sng">
                <a:solidFill>
                  <a:schemeClr val="tx1"/>
                </a:solidFill>
                <a:ea typeface="ＭＳ Ｐゴシック" charset="0"/>
                <a:cs typeface="Helvetica" charset="0"/>
              </a:rPr>
              <a:t>Steady State CSTR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2032000"/>
            <a:ext cx="33289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600" y="3352800"/>
            <a:ext cx="61976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5"/>
          <p:cNvSpPr>
            <a:spLocks/>
          </p:cNvSpPr>
          <p:nvPr/>
        </p:nvSpPr>
        <p:spPr bwMode="auto">
          <a:xfrm>
            <a:off x="6134100" y="5257800"/>
            <a:ext cx="723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i="1" u="sng">
                <a:solidFill>
                  <a:schemeClr val="tx1"/>
                </a:solidFill>
                <a:ea typeface="ＭＳ Ｐゴシック" charset="0"/>
                <a:cs typeface="Helvetica" charset="0"/>
              </a:rPr>
              <a:t>PFR</a:t>
            </a: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5943600"/>
            <a:ext cx="6032500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7366000"/>
            <a:ext cx="1137285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Ideal Reactor Design Equations</a:t>
            </a:r>
          </a:p>
        </p:txBody>
      </p:sp>
      <p:sp>
        <p:nvSpPr>
          <p:cNvPr id="18434" name="Rectangle 2"/>
          <p:cNvSpPr>
            <a:spLocks/>
          </p:cNvSpPr>
          <p:nvPr/>
        </p:nvSpPr>
        <p:spPr bwMode="auto">
          <a:xfrm>
            <a:off x="5210175" y="1231900"/>
            <a:ext cx="257016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i="1" u="sng">
                <a:solidFill>
                  <a:schemeClr val="tx1"/>
                </a:solidFill>
                <a:ea typeface="ＭＳ Ｐゴシック" charset="0"/>
                <a:cs typeface="Helvetica" charset="0"/>
              </a:rPr>
              <a:t>Steady State RFR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17700"/>
            <a:ext cx="294322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0" y="3733800"/>
            <a:ext cx="70231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5829300"/>
            <a:ext cx="407670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7454900"/>
            <a:ext cx="5837238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Rectangle 7"/>
          <p:cNvSpPr>
            <a:spLocks/>
          </p:cNvSpPr>
          <p:nvPr/>
        </p:nvSpPr>
        <p:spPr bwMode="auto">
          <a:xfrm>
            <a:off x="9637713" y="6108700"/>
            <a:ext cx="245268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ＭＳ Ｐゴシック" charset="0"/>
                <a:cs typeface="Helvetica" charset="0"/>
              </a:rPr>
              <a:t>(Unpacked Tube)</a:t>
            </a:r>
          </a:p>
        </p:txBody>
      </p:sp>
      <p:sp>
        <p:nvSpPr>
          <p:cNvPr id="18440" name="Rectangle 8"/>
          <p:cNvSpPr>
            <a:spLocks/>
          </p:cNvSpPr>
          <p:nvPr/>
        </p:nvSpPr>
        <p:spPr bwMode="auto">
          <a:xfrm>
            <a:off x="10125075" y="7797800"/>
            <a:ext cx="19621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>
                <a:solidFill>
                  <a:schemeClr val="tx1"/>
                </a:solidFill>
                <a:ea typeface="ＭＳ Ｐゴシック" charset="0"/>
                <a:cs typeface="Helvetica" charset="0"/>
              </a:rPr>
              <a:t>(Packed Bed)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Typical Kinetics Behavior</a:t>
            </a:r>
            <a:br>
              <a:rPr lang="en-US"/>
            </a:br>
            <a:r>
              <a:rPr lang="en-US"/>
              <a:t>and Reaction Classification</a:t>
            </a:r>
          </a:p>
        </p:txBody>
      </p:sp>
      <p:sp>
        <p:nvSpPr>
          <p:cNvPr id="19458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612900"/>
            <a:ext cx="10464800" cy="7556500"/>
          </a:xfrm>
          <a:ln/>
        </p:spPr>
        <p:txBody>
          <a:bodyPr/>
          <a:lstStyle/>
          <a:p>
            <a:r>
              <a:rPr lang="en-US"/>
              <a:t>Typical kinetics behavior</a:t>
            </a:r>
          </a:p>
          <a:p>
            <a:pPr marL="762000" lvl="1"/>
            <a:r>
              <a:rPr lang="en-US"/>
              <a:t>As T increases, the rate increases</a:t>
            </a:r>
          </a:p>
          <a:p>
            <a:pPr marL="1206500" lvl="2"/>
            <a:r>
              <a:rPr lang="en-US"/>
              <a:t>final conversion decreases for exothermic; increases for endothermic reactions</a:t>
            </a:r>
          </a:p>
          <a:p>
            <a:pPr marL="762000" lvl="1"/>
            <a:r>
              <a:rPr lang="en-US"/>
              <a:t>As concentration or partial pressure of reactants decreases, the rate decreases</a:t>
            </a:r>
          </a:p>
          <a:p>
            <a:pPr marL="762000" lvl="1"/>
            <a:r>
              <a:rPr lang="en-US"/>
              <a:t>As the concentration or partial pressure of products increases, the rate decreases for reversible reactions; is not strongly affected for irreversible reactions</a:t>
            </a:r>
          </a:p>
          <a:p>
            <a:r>
              <a:rPr lang="en-US"/>
              <a:t>Reaction Classification</a:t>
            </a:r>
          </a:p>
          <a:p>
            <a:pPr marL="762000" lvl="1"/>
            <a:r>
              <a:rPr lang="en-US"/>
              <a:t>Auto-thermal reactions: the (exothermic) heat of reaction is sufficiently large to heat the reactants to reaction temperature</a:t>
            </a:r>
          </a:p>
          <a:p>
            <a:pPr marL="762000" lvl="1"/>
            <a:r>
              <a:rPr lang="en-US"/>
              <a:t>Auto-catalytic reactions: rate increases as the product concentration increases</a:t>
            </a:r>
          </a:p>
          <a:p>
            <a:pPr marL="762000" lvl="1"/>
            <a:r>
              <a:rPr lang="en-US"/>
              <a:t>Reactant Inhibited Reactions: rate decreases as the reactant concentration increases</a:t>
            </a:r>
          </a:p>
          <a:p>
            <a:pPr marL="762000" lvl="1"/>
            <a:r>
              <a:rPr lang="en-US"/>
              <a:t>Product Inhibited Reactions: rate decreases as the product concentration increases</a:t>
            </a:r>
          </a:p>
          <a:p>
            <a:pPr marL="762000" lvl="1"/>
            <a:r>
              <a:rPr lang="en-US"/>
              <a:t>Parallel Reactions</a:t>
            </a:r>
          </a:p>
          <a:p>
            <a:pPr marL="1206500" lvl="2"/>
            <a:r>
              <a:rPr lang="en-US">
                <a:cs typeface="Lucida Grande" charset="0"/>
              </a:rPr>
              <a:t>A → B</a:t>
            </a:r>
            <a:endParaRPr lang="en-US"/>
          </a:p>
          <a:p>
            <a:pPr marL="1206500" lvl="2"/>
            <a:r>
              <a:rPr lang="en-US">
                <a:cs typeface="Lucida Grande" charset="0"/>
              </a:rPr>
              <a:t>A → C</a:t>
            </a:r>
            <a:endParaRPr lang="en-US"/>
          </a:p>
          <a:p>
            <a:pPr marL="762000" lvl="1"/>
            <a:r>
              <a:rPr lang="en-US"/>
              <a:t>Series Reactions</a:t>
            </a:r>
          </a:p>
          <a:p>
            <a:pPr marL="1206500" lvl="2"/>
            <a:r>
              <a:rPr lang="en-US">
                <a:cs typeface="Lucida Grande" charset="0"/>
              </a:rPr>
              <a:t>A → B</a:t>
            </a:r>
            <a:endParaRPr lang="en-US"/>
          </a:p>
          <a:p>
            <a:pPr marL="1206500" lvl="2"/>
            <a:r>
              <a:rPr lang="en-US">
                <a:cs typeface="Lucida Grande" charset="0"/>
              </a:rPr>
              <a:t>B → C</a:t>
            </a:r>
            <a:endParaRPr lang="en-US"/>
          </a:p>
          <a:p>
            <a:pPr marL="762000" lvl="1"/>
            <a:r>
              <a:rPr lang="en-US"/>
              <a:t>Series-Parallel Reactions</a:t>
            </a:r>
          </a:p>
          <a:p>
            <a:pPr marL="1206500" lvl="2"/>
            <a:r>
              <a:rPr lang="en-US">
                <a:cs typeface="Lucida Grande" charset="0"/>
              </a:rPr>
              <a:t>A + B → R + S</a:t>
            </a:r>
            <a:endParaRPr lang="en-US"/>
          </a:p>
          <a:p>
            <a:pPr marL="1206500" lvl="2"/>
            <a:r>
              <a:rPr lang="en-US">
                <a:cs typeface="Lucida Grande" charset="0"/>
              </a:rPr>
              <a:t>R + B → T + S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17.1</a:t>
            </a:r>
          </a:p>
        </p:txBody>
      </p:sp>
      <p:sp>
        <p:nvSpPr>
          <p:cNvPr id="2150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Liquid phase reactions (1) and (2) below take place in an adiabatic batch reactor.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>
                <a:ea typeface="ヒラギノ角ゴ ProN W3" charset="0"/>
                <a:cs typeface="ヒラギノ角ゴ ProN W3" charset="0"/>
              </a:rPr>
              <a:t>A + B ⇄ R + S</a:t>
            </a:r>
            <a:r>
              <a:rPr lang="en-US"/>
              <a:t>	(1)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>
                <a:ea typeface="ヒラギノ角ゴ ProN W3" charset="0"/>
                <a:cs typeface="ヒラギノ角ゴ ProN W3" charset="0"/>
              </a:rPr>
              <a:t>R ⇄ T + U</a:t>
            </a:r>
            <a:r>
              <a:rPr lang="en-US"/>
              <a:t>	(2)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The initial temperature of the 2 m</a:t>
            </a:r>
            <a:r>
              <a:rPr lang="en-US" baseline="32000"/>
              <a:t>3</a:t>
            </a:r>
            <a:r>
              <a:rPr lang="en-US"/>
              <a:t> reactor is 450 K and it initially contains 3.5 kmol m</a:t>
            </a:r>
            <a:r>
              <a:rPr lang="en-US" baseline="32000"/>
              <a:t>−3</a:t>
            </a:r>
            <a:r>
              <a:rPr lang="en-US"/>
              <a:t> each of A and B (the only species present). Heat capacities of the species, in cal mol</a:t>
            </a:r>
            <a:r>
              <a:rPr lang="en-US" baseline="32000"/>
              <a:t>−1</a:t>
            </a:r>
            <a:r>
              <a:rPr lang="en-US"/>
              <a:t> K</a:t>
            </a:r>
            <a:r>
              <a:rPr lang="en-US" baseline="32000"/>
              <a:t>−1</a:t>
            </a:r>
            <a:r>
              <a:rPr lang="en-US"/>
              <a:t>, are as follows: A = 7.5, B = 8.5, R = 9.3, S = 12.1, </a:t>
            </a:r>
            <a:br>
              <a:rPr lang="en-US"/>
            </a:br>
            <a:r>
              <a:rPr lang="en-US" i="1"/>
              <a:t>T</a:t>
            </a:r>
            <a:r>
              <a:rPr lang="en-US"/>
              <a:t> = 5.7, and </a:t>
            </a:r>
            <a:r>
              <a:rPr lang="en-US" i="1"/>
              <a:t>U</a:t>
            </a:r>
            <a:r>
              <a:rPr lang="en-US"/>
              <a:t> = 6.3. The reactions are elementary with rate coefficients as given below.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i="1"/>
              <a:t>k</a:t>
            </a:r>
            <a:r>
              <a:rPr lang="en-US" baseline="-6000"/>
              <a:t>1</a:t>
            </a:r>
            <a:r>
              <a:rPr lang="en-US"/>
              <a:t> = (8.3 x 10</a:t>
            </a:r>
            <a:r>
              <a:rPr lang="en-US" baseline="32000"/>
              <a:t>−2</a:t>
            </a:r>
            <a:r>
              <a:rPr lang="en-US"/>
              <a:t> m</a:t>
            </a:r>
            <a:r>
              <a:rPr lang="en-US" baseline="32000"/>
              <a:t>3</a:t>
            </a:r>
            <a:r>
              <a:rPr lang="en-US"/>
              <a:t> kmol</a:t>
            </a:r>
            <a:r>
              <a:rPr lang="en-US" baseline="32000"/>
              <a:t>−1</a:t>
            </a:r>
            <a:r>
              <a:rPr lang="en-US"/>
              <a:t> s</a:t>
            </a:r>
            <a:r>
              <a:rPr lang="en-US" baseline="32000"/>
              <a:t>−1</a:t>
            </a:r>
            <a:r>
              <a:rPr lang="en-US"/>
              <a:t>) exp{−(18,000cal mol</a:t>
            </a:r>
            <a:r>
              <a:rPr lang="en-US" baseline="32000"/>
              <a:t>−1</a:t>
            </a:r>
            <a:r>
              <a:rPr lang="en-US"/>
              <a:t>)/(RT)}	(3)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 i="1"/>
              <a:t>k</a:t>
            </a:r>
            <a:r>
              <a:rPr lang="en-US" baseline="-6000"/>
              <a:t>2</a:t>
            </a:r>
            <a:r>
              <a:rPr lang="en-US"/>
              <a:t> = (3.7 x 10</a:t>
            </a:r>
            <a:r>
              <a:rPr lang="en-US" baseline="32000"/>
              <a:t>−3</a:t>
            </a:r>
            <a:r>
              <a:rPr lang="en-US"/>
              <a:t> s</a:t>
            </a:r>
            <a:r>
              <a:rPr lang="en-US" baseline="32000"/>
              <a:t>−1</a:t>
            </a:r>
            <a:r>
              <a:rPr lang="en-US"/>
              <a:t>) exp{−(13,500cal mol</a:t>
            </a:r>
            <a:r>
              <a:rPr lang="en-US" baseline="32000"/>
              <a:t>−1</a:t>
            </a:r>
            <a:r>
              <a:rPr lang="en-US"/>
              <a:t>)/(RT)}	(4)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The reactions are irreversible with Δ</a:t>
            </a:r>
            <a:r>
              <a:rPr lang="en-US" i="1"/>
              <a:t>H</a:t>
            </a:r>
            <a:r>
              <a:rPr lang="en-US" baseline="-6000"/>
              <a:t>1</a:t>
            </a:r>
            <a:r>
              <a:rPr lang="en-US"/>
              <a:t>(298 K) = −9870 cal mol</a:t>
            </a:r>
            <a:r>
              <a:rPr lang="en-US" baseline="32000"/>
              <a:t>−1</a:t>
            </a:r>
            <a:r>
              <a:rPr lang="en-US"/>
              <a:t> and Δ</a:t>
            </a:r>
            <a:r>
              <a:rPr lang="en-US" i="1"/>
              <a:t>H</a:t>
            </a:r>
            <a:r>
              <a:rPr lang="en-US" baseline="-6000"/>
              <a:t>2</a:t>
            </a:r>
            <a:r>
              <a:rPr lang="en-US"/>
              <a:t>(298 K) = −8700 cal mol</a:t>
            </a:r>
            <a:r>
              <a:rPr lang="en-US" baseline="32000"/>
              <a:t>−1</a:t>
            </a:r>
            <a:r>
              <a:rPr lang="en-US"/>
              <a:t>. How long will it take for the concentration of S to reach 2.5 kmol m</a:t>
            </a:r>
            <a:r>
              <a:rPr lang="en-US" baseline="32000"/>
              <a:t>−3</a:t>
            </a:r>
            <a:r>
              <a:rPr lang="en-US"/>
              <a:t>?</a:t>
            </a:r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endParaRPr lang="en-US"/>
          </a:p>
          <a:p>
            <a:pPr>
              <a:tabLst>
                <a:tab pos="9732963" algn="r"/>
                <a:tab pos="9732963" algn="r"/>
                <a:tab pos="9732963" algn="r"/>
                <a:tab pos="9732963" algn="r"/>
              </a:tabLst>
            </a:pPr>
            <a:r>
              <a:rPr lang="en-US"/>
              <a:t>Write the mole and energy balance design equations for this system, expanding all sums and continuous products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Pages>0</Pages>
  <Words>547</Words>
  <Characters>0</Characters>
  <Application>Microsoft Macintosh PowerPoint</Application>
  <PresentationFormat>Custom</PresentationFormat>
  <Lines>0</Lines>
  <Paragraphs>100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12</vt:i4>
      </vt:variant>
    </vt:vector>
  </HeadingPairs>
  <TitlesOfParts>
    <vt:vector size="29" baseType="lpstr">
      <vt:lpstr>Helvetica</vt:lpstr>
      <vt:lpstr>Heiti SC Light</vt:lpstr>
      <vt:lpstr>Heiti SC Medium</vt:lpstr>
      <vt:lpstr>Lucida Grande</vt:lpstr>
      <vt:lpstr>Gill Sans</vt:lpstr>
      <vt:lpstr>ヒラギノ角ゴ ProN W3</vt:lpstr>
      <vt:lpstr>Title &amp; Subtitle</vt:lpstr>
      <vt:lpstr>Title &amp; Bullets</vt:lpstr>
      <vt:lpstr>Title &amp; Bullets</vt:lpstr>
      <vt:lpstr>Title - Top</vt:lpstr>
      <vt:lpstr>Photo - Horizontal</vt:lpstr>
      <vt:lpstr>Photo - Vertical</vt:lpstr>
      <vt:lpstr>Title &amp; Bullets - Left</vt:lpstr>
      <vt:lpstr>Title &amp; Bullets - 2 Column</vt:lpstr>
      <vt:lpstr>Title &amp; Bullets - Right</vt:lpstr>
      <vt:lpstr>Title, Bullets &amp; Photo</vt:lpstr>
      <vt:lpstr>Bullets</vt:lpstr>
      <vt:lpstr>A First Course on Kinetics and Reaction Engineering</vt:lpstr>
      <vt:lpstr>Where We’re Going</vt:lpstr>
      <vt:lpstr>Reaction Engineering</vt:lpstr>
      <vt:lpstr>Ideal Reactor Design Equations</vt:lpstr>
      <vt:lpstr>Ideal Reactor Design Equations</vt:lpstr>
      <vt:lpstr>Ideal Reactor Design Equations</vt:lpstr>
      <vt:lpstr>Typical Kinetics Behavior and Reaction Classification</vt:lpstr>
      <vt:lpstr>Questions?</vt:lpstr>
      <vt:lpstr>Activity 17.1</vt:lpstr>
      <vt:lpstr>Activity 17.2</vt:lpstr>
      <vt:lpstr>Activity 17.3</vt:lpstr>
      <vt:lpstr>Where Were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3</cp:revision>
  <dcterms:modified xsi:type="dcterms:W3CDTF">2014-06-06T20:02:44Z</dcterms:modified>
</cp:coreProperties>
</file>